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08" r:id="rId7"/>
    <p:sldId id="401" r:id="rId8"/>
    <p:sldId id="402" r:id="rId9"/>
    <p:sldId id="403" r:id="rId10"/>
    <p:sldId id="409" r:id="rId11"/>
    <p:sldId id="404" r:id="rId12"/>
    <p:sldId id="413" r:id="rId13"/>
    <p:sldId id="410" r:id="rId14"/>
    <p:sldId id="411" r:id="rId15"/>
    <p:sldId id="405" r:id="rId16"/>
    <p:sldId id="406" r:id="rId17"/>
    <p:sldId id="407" r:id="rId18"/>
    <p:sldId id="4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9" autoAdjust="0"/>
    <p:restoredTop sz="94660" autoAdjust="0"/>
  </p:normalViewPr>
  <p:slideViewPr>
    <p:cSldViewPr snapToGrid="0">
      <p:cViewPr>
        <p:scale>
          <a:sx n="50" d="100"/>
          <a:sy n="50" d="100"/>
        </p:scale>
        <p:origin x="2136" y="8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a:p>
            <a:pPr algn="ctr">
              <a:lnSpc>
                <a:spcPct val="150000"/>
              </a:lnSpc>
            </a:pPr>
            <a:r>
              <a:rPr lang="en-US" sz="2400" b="1" dirty="0" smtClean="0">
                <a:solidFill>
                  <a:srgbClr val="000000"/>
                </a:solidFill>
              </a:rPr>
              <a:t>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324628" cy="1015663"/>
          </a:xfrm>
          <a:prstGeom prst="rect">
            <a:avLst/>
          </a:prstGeom>
          <a:noFill/>
        </p:spPr>
        <p:txBody>
          <a:bodyPr wrap="none" rtlCol="0">
            <a:spAutoFit/>
          </a:bodyPr>
          <a:lstStyle/>
          <a:p>
            <a:r>
              <a:rPr lang="en-US" sz="2000" b="1" dirty="0"/>
              <a:t>Submitted by: </a:t>
            </a:r>
          </a:p>
          <a:p>
            <a:r>
              <a:rPr lang="en-US" sz="2000" dirty="0"/>
              <a:t>Sarthak Jain            20BCS6689</a:t>
            </a:r>
          </a:p>
          <a:p>
            <a:r>
              <a:rPr lang="en-US" sz="2000" dirty="0"/>
              <a:t>Toshiba Ansari        </a:t>
            </a:r>
            <a:r>
              <a:rPr lang="en-US" sz="2000" dirty="0" smtClean="0"/>
              <a:t>20BCS6671</a:t>
            </a:r>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Mr. Namit </a:t>
            </a:r>
            <a:r>
              <a:rPr lang="en-US" sz="2000" dirty="0" smtClean="0"/>
              <a:t>Chawla</a:t>
            </a:r>
            <a:endParaRPr lang="en-US" sz="2000" dirty="0"/>
          </a:p>
        </p:txBody>
      </p:sp>
      <p:sp>
        <p:nvSpPr>
          <p:cNvPr id="18" name="TextBox 17"/>
          <p:cNvSpPr txBox="1">
            <a:spLocks noChangeArrowheads="1"/>
          </p:cNvSpPr>
          <p:nvPr/>
        </p:nvSpPr>
        <p:spPr bwMode="auto">
          <a:xfrm>
            <a:off x="1944532" y="391493"/>
            <a:ext cx="8477097" cy="64633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effectLst>
                  <a:outerShdw blurRad="38100" dist="38100" dir="2700000" algn="tl">
                    <a:srgbClr val="000000">
                      <a:alpha val="43137"/>
                    </a:srgbClr>
                  </a:outerShdw>
                </a:effectLst>
                <a:latin typeface="Arial Black" panose="020B0A04020102020204" pitchFamily="34" charset="0"/>
              </a:rPr>
              <a:t>LE_Road Sign Detection</a:t>
            </a:r>
            <a:endParaRPr lang="en-US" sz="3600" dirty="0">
              <a:effectLst>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204" y="1188720"/>
            <a:ext cx="9593915" cy="5350192"/>
          </a:xfrm>
          <a:prstGeom prst="rect">
            <a:avLst/>
          </a:prstGeom>
          <a:scene3d>
            <a:camera prst="orthographicFront"/>
            <a:lightRig rig="threePt" dir="t"/>
          </a:scene3d>
          <a:sp3d>
            <a:bevelT/>
          </a:sp3d>
        </p:spPr>
      </p:pic>
    </p:spTree>
    <p:extLst>
      <p:ext uri="{BB962C8B-B14F-4D97-AF65-F5344CB8AC3E}">
        <p14:creationId xmlns:p14="http://schemas.microsoft.com/office/powerpoint/2010/main" val="127932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84" y="1248523"/>
            <a:ext cx="10058400" cy="5472952"/>
          </a:xfrm>
          <a:prstGeom prst="rect">
            <a:avLst/>
          </a:prstGeom>
          <a:scene3d>
            <a:camera prst="orthographicFront"/>
            <a:lightRig rig="threePt" dir="t"/>
          </a:scene3d>
          <a:sp3d>
            <a:bevelT/>
          </a:sp3d>
        </p:spPr>
      </p:pic>
    </p:spTree>
    <p:extLst>
      <p:ext uri="{BB962C8B-B14F-4D97-AF65-F5344CB8AC3E}">
        <p14:creationId xmlns:p14="http://schemas.microsoft.com/office/powerpoint/2010/main" val="12181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17" y="1322923"/>
            <a:ext cx="10058400" cy="5215989"/>
          </a:xfrm>
          <a:prstGeom prst="rect">
            <a:avLst/>
          </a:prstGeom>
          <a:scene3d>
            <a:camera prst="orthographicFront"/>
            <a:lightRig rig="threePt" dir="t"/>
          </a:scene3d>
          <a:sp3d>
            <a:bevelT/>
          </a:sp3d>
        </p:spPr>
      </p:pic>
    </p:spTree>
    <p:extLst>
      <p:ext uri="{BB962C8B-B14F-4D97-AF65-F5344CB8AC3E}">
        <p14:creationId xmlns:p14="http://schemas.microsoft.com/office/powerpoint/2010/main" val="386088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124"/>
            <a:ext cx="10515600" cy="961292"/>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smtClean="0"/>
              <a:t>    </a:t>
            </a:r>
            <a:r>
              <a:rPr lang="en-US" b="1" dirty="0" smtClean="0"/>
              <a:t>Conclusion</a:t>
            </a:r>
            <a:endParaRPr lang="en-US" b="1" dirty="0"/>
          </a:p>
        </p:txBody>
      </p:sp>
      <p:sp>
        <p:nvSpPr>
          <p:cNvPr id="3" name="Content Placeholder 2"/>
          <p:cNvSpPr>
            <a:spLocks noGrp="1"/>
          </p:cNvSpPr>
          <p:nvPr>
            <p:ph idx="1"/>
          </p:nvPr>
        </p:nvSpPr>
        <p:spPr>
          <a:xfrm>
            <a:off x="838200" y="1320874"/>
            <a:ext cx="10515600" cy="5230934"/>
          </a:xfrm>
          <a:effectLst>
            <a:outerShdw blurRad="50800" dist="38100" dir="2700000" algn="tl" rotWithShape="0">
              <a:prstClr val="black">
                <a:alpha val="40000"/>
              </a:prstClr>
            </a:outerShdw>
          </a:effectLst>
        </p:spPr>
        <p:txBody>
          <a:bodyPr>
            <a:normAutofit/>
          </a:bodyPr>
          <a:lstStyle/>
          <a:p>
            <a:r>
              <a:rPr lang="en-US" sz="2000" dirty="0"/>
              <a:t>R</a:t>
            </a:r>
            <a:r>
              <a:rPr lang="en-US" sz="2000" dirty="0" smtClean="0"/>
              <a:t>oad </a:t>
            </a:r>
            <a:r>
              <a:rPr lang="en-US" sz="2000" dirty="0"/>
              <a:t>sign detection is an important technology that has the potential to greatly improve road safety and reduce accidents. By using computer vision algorithms to detect and recognize traffic signs, road sign detection systems can provide drivers with critical information about the road ahead, such as speed limits, stop signs, and other regulatory and warning signs.</a:t>
            </a:r>
          </a:p>
          <a:p>
            <a:r>
              <a:rPr lang="en-US" sz="2000" dirty="0"/>
              <a:t>Implementing a road sign detection project requires a combination of hardware and software components, including cameras or other sensors, powerful computing systems, and sophisticated machine learning algorithms. The methodology for road sign detection involves acquiring images, preprocessing them, extracting features, training a machine learning algorithm, detecting road signs, and postprocessing the results.</a:t>
            </a:r>
          </a:p>
          <a:p>
            <a:r>
              <a:rPr lang="en-US" sz="2000" dirty="0"/>
              <a:t>While there have been significant advancements in road sign detection technology in recent years, there are still challenges that need to be addressed, such as detecting signs in poor weather conditions or in complex road environments. However, with continued research and development, road sign detection has the potential to become even more accurate, reliable, and efficient, and to greatly improve road safety for drivers and passengers alike.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88046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741"/>
            <a:ext cx="10515600" cy="1025512"/>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smtClean="0"/>
              <a:t>    </a:t>
            </a:r>
            <a:r>
              <a:rPr lang="en-US" b="1" dirty="0" smtClean="0"/>
              <a:t>Future </a:t>
            </a:r>
            <a:r>
              <a:rPr lang="en-US" b="1" dirty="0"/>
              <a:t>Scope</a:t>
            </a:r>
          </a:p>
        </p:txBody>
      </p:sp>
      <p:sp>
        <p:nvSpPr>
          <p:cNvPr id="3" name="Content Placeholder 2"/>
          <p:cNvSpPr>
            <a:spLocks noGrp="1"/>
          </p:cNvSpPr>
          <p:nvPr>
            <p:ph idx="1"/>
          </p:nvPr>
        </p:nvSpPr>
        <p:spPr>
          <a:xfrm>
            <a:off x="838200" y="1287588"/>
            <a:ext cx="10515600" cy="5217097"/>
          </a:xfrm>
          <a:effectLst>
            <a:outerShdw blurRad="50800" dist="38100" dir="2700000" algn="tl" rotWithShape="0">
              <a:prstClr val="black">
                <a:alpha val="40000"/>
              </a:prstClr>
            </a:outerShdw>
          </a:effectLst>
        </p:spPr>
        <p:txBody>
          <a:bodyPr>
            <a:normAutofit/>
          </a:bodyPr>
          <a:lstStyle/>
          <a:p>
            <a:r>
              <a:rPr lang="en-US" sz="2000" dirty="0"/>
              <a:t>Improved accuracy: With continued research and development, road sign detection algorithms are likely to become even more accurate, reliable, and efficient. </a:t>
            </a:r>
            <a:endParaRPr lang="en-US" sz="2000" dirty="0" smtClean="0"/>
          </a:p>
          <a:p>
            <a:r>
              <a:rPr lang="en-US" sz="2000" dirty="0" smtClean="0"/>
              <a:t>Real-time </a:t>
            </a:r>
            <a:r>
              <a:rPr lang="en-US" sz="2000" dirty="0"/>
              <a:t>processing: Real-time road sign detection is a key area of research, as it could enable systems to provide drivers with immediate feedback about the road environment. </a:t>
            </a:r>
          </a:p>
          <a:p>
            <a:r>
              <a:rPr lang="en-US" sz="2000" dirty="0"/>
              <a:t>Integration with other systems: Road sign detection can be integrated with other systems, such as autonomous vehicles or smart city infrastructure, to provide a more complete understanding of the road environment. </a:t>
            </a:r>
            <a:endParaRPr lang="en-US" sz="2000" dirty="0" smtClean="0"/>
          </a:p>
          <a:p>
            <a:r>
              <a:rPr lang="en-US" sz="2000" dirty="0" smtClean="0"/>
              <a:t>Multi-modal </a:t>
            </a:r>
            <a:r>
              <a:rPr lang="en-US" sz="2000" dirty="0"/>
              <a:t>sensing: In addition to cameras, road sign detection could be combined with other sensors, such </a:t>
            </a:r>
            <a:r>
              <a:rPr lang="en-US" sz="2000" dirty="0" smtClean="0"/>
              <a:t>as </a:t>
            </a:r>
            <a:r>
              <a:rPr lang="en-US" sz="2000" dirty="0"/>
              <a:t>radar, to improve performance in challenging environments or in low-visibility conditions.</a:t>
            </a:r>
          </a:p>
          <a:p>
            <a:r>
              <a:rPr lang="en-US" sz="2000" dirty="0"/>
              <a:t>Edge computing: Edge computing involves processing data on devices at the edge of the network, such as cameras or sensors, rather than in the cloud. </a:t>
            </a: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5242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63"/>
            <a:ext cx="10515600" cy="9690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smtClean="0"/>
              <a:t>    </a:t>
            </a:r>
            <a:r>
              <a:rPr lang="en-US" b="1" dirty="0" smtClean="0"/>
              <a:t>References</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Content Placeholder 2"/>
          <p:cNvSpPr>
            <a:spLocks noGrp="1"/>
          </p:cNvSpPr>
          <p:nvPr>
            <p:ph idx="1"/>
          </p:nvPr>
        </p:nvSpPr>
        <p:spPr>
          <a:xfrm>
            <a:off x="838200" y="1306825"/>
            <a:ext cx="10515600" cy="5232087"/>
          </a:xfrm>
          <a:effectLst>
            <a:outerShdw blurRad="50800" dist="38100" dir="8100000" algn="tr" rotWithShape="0">
              <a:prstClr val="black">
                <a:alpha val="40000"/>
              </a:prstClr>
            </a:outerShdw>
          </a:effectLst>
        </p:spPr>
        <p:txBody>
          <a:bodyPr>
            <a:normAutofit fontScale="25000" lnSpcReduction="20000"/>
          </a:bodyPr>
          <a:lstStyle/>
          <a:p>
            <a:pPr lvl="0"/>
            <a:r>
              <a:rPr lang="en-IN" sz="5800" dirty="0"/>
              <a:t>Traffic Sign Recognition for Computer Vision Project-Based Learning David Gerónimo, Joan Serrat, Antonio M. </a:t>
            </a:r>
            <a:r>
              <a:rPr lang="en-IN" sz="5800" dirty="0" err="1"/>
              <a:t>López</a:t>
            </a:r>
            <a:r>
              <a:rPr lang="en-IN" sz="5800" dirty="0"/>
              <a:t>, Member, IEEE, and Ramon Baldrich, August 2019</a:t>
            </a:r>
            <a:endParaRPr lang="en-US" sz="5800" dirty="0"/>
          </a:p>
          <a:p>
            <a:pPr lvl="0"/>
            <a:r>
              <a:rPr lang="en-IN" sz="5800" dirty="0"/>
              <a:t>Road traffic sign detection and classification, A. De la Estalera, L.E.Moreno M.A.Salichs, J.M.Armingol, </a:t>
            </a:r>
            <a:r>
              <a:rPr lang="en-IN" sz="5800" dirty="0" err="1"/>
              <a:t>IEEE,December</a:t>
            </a:r>
            <a:r>
              <a:rPr lang="en-IN" sz="5800" dirty="0"/>
              <a:t> 1997.</a:t>
            </a:r>
            <a:endParaRPr lang="en-US" sz="5800" dirty="0"/>
          </a:p>
          <a:p>
            <a:pPr lvl="0"/>
            <a:r>
              <a:rPr lang="en-IN" sz="5800" dirty="0"/>
              <a:t>An Automatic Traffic Sign Detection and Recognition System Based on </a:t>
            </a:r>
            <a:r>
              <a:rPr lang="en-IN" sz="5800" dirty="0" err="1"/>
              <a:t>Color</a:t>
            </a:r>
            <a:r>
              <a:rPr lang="en-IN" sz="5800" dirty="0"/>
              <a:t> Segmentation, Shape Matching, and SVM - Research </a:t>
            </a:r>
            <a:r>
              <a:rPr lang="en-IN" sz="5800" dirty="0" err="1"/>
              <a:t>Article,Safat</a:t>
            </a:r>
            <a:r>
              <a:rPr lang="en-IN" sz="5800" dirty="0"/>
              <a:t> B. </a:t>
            </a:r>
            <a:r>
              <a:rPr lang="en-IN" sz="5800" dirty="0" err="1"/>
              <a:t>Wali</a:t>
            </a:r>
            <a:r>
              <a:rPr lang="en-IN" sz="5800" dirty="0"/>
              <a:t>, Mahammad A. </a:t>
            </a:r>
            <a:r>
              <a:rPr lang="en-IN" sz="5800" dirty="0" err="1"/>
              <a:t>Hannan</a:t>
            </a:r>
            <a:r>
              <a:rPr lang="en-IN" sz="5800" dirty="0"/>
              <a:t>, </a:t>
            </a:r>
            <a:r>
              <a:rPr lang="en-IN" sz="5800" dirty="0" err="1"/>
              <a:t>Aini</a:t>
            </a:r>
            <a:r>
              <a:rPr lang="en-IN" sz="5800" dirty="0"/>
              <a:t> Hussain, and Salina A. </a:t>
            </a:r>
            <a:r>
              <a:rPr lang="en-IN" sz="5800" dirty="0" err="1"/>
              <a:t>Samad</a:t>
            </a:r>
            <a:r>
              <a:rPr lang="en-IN" sz="5800" dirty="0"/>
              <a:t>, November 2015.</a:t>
            </a:r>
            <a:endParaRPr lang="en-US" sz="5800" dirty="0"/>
          </a:p>
          <a:p>
            <a:pPr lvl="0"/>
            <a:r>
              <a:rPr lang="en-IN" sz="5800" dirty="0"/>
              <a:t>R. </a:t>
            </a:r>
            <a:r>
              <a:rPr lang="en-IN" sz="5800" dirty="0" err="1"/>
              <a:t>Szeliski</a:t>
            </a:r>
            <a:r>
              <a:rPr lang="en-IN" sz="5800" dirty="0"/>
              <a:t>, Computer Vision: Algorithms and Applications. New York, NY, USA: Springer, 2010. G. </a:t>
            </a:r>
            <a:r>
              <a:rPr lang="en-IN" sz="5800" dirty="0" err="1"/>
              <a:t>Bebis</a:t>
            </a:r>
            <a:r>
              <a:rPr lang="en-IN" sz="5800" dirty="0"/>
              <a:t>, D. Egbert, and M. Shah, “Review of computer vision education,” IEEE Trans. Educ., vol. 46, no. 1, pp. 2–21, Feb. 2003.</a:t>
            </a:r>
            <a:endParaRPr lang="en-US" sz="5800" dirty="0"/>
          </a:p>
          <a:p>
            <a:pPr lvl="0"/>
            <a:r>
              <a:rPr lang="en-IN" sz="5800" dirty="0"/>
              <a:t>P. Reimer, A. </a:t>
            </a:r>
            <a:r>
              <a:rPr lang="en-IN" sz="5800" dirty="0" err="1"/>
              <a:t>Albu</a:t>
            </a:r>
            <a:r>
              <a:rPr lang="en-IN" sz="5800" dirty="0"/>
              <a:t>, and G. </a:t>
            </a:r>
            <a:r>
              <a:rPr lang="en-IN" sz="5800" dirty="0" err="1"/>
              <a:t>Tzanetakis</a:t>
            </a:r>
            <a:r>
              <a:rPr lang="en-IN" sz="5800" dirty="0"/>
              <a:t>, “</a:t>
            </a:r>
            <a:r>
              <a:rPr lang="en-IN" sz="5800" dirty="0" err="1"/>
              <a:t>Raydiance</a:t>
            </a:r>
            <a:r>
              <a:rPr lang="en-IN" sz="5800" dirty="0"/>
              <a:t>: A tangible interface for teaching computer vision,” in Proc. 7th ISVC, Las Vegas, NV, USA, 2011, vol. 2, pp. 259–269.</a:t>
            </a:r>
            <a:endParaRPr lang="en-US" sz="5800" dirty="0"/>
          </a:p>
          <a:p>
            <a:pPr lvl="0"/>
            <a:r>
              <a:rPr lang="en-IN" sz="5800" dirty="0"/>
              <a:t>C. Fang, S. Chen, and C. </a:t>
            </a:r>
            <a:r>
              <a:rPr lang="en-IN" sz="5800" dirty="0" err="1"/>
              <a:t>Fuh</a:t>
            </a:r>
            <a:r>
              <a:rPr lang="en-IN" sz="5800" dirty="0"/>
              <a:t>, "Road-sign detection and tracking," IEEE Trans. on Vehicular Technology, vol. 52, pp. 1329-1341, 2003</a:t>
            </a:r>
            <a:r>
              <a:rPr lang="en-IN" sz="5800" dirty="0" smtClean="0"/>
              <a:t>.</a:t>
            </a:r>
          </a:p>
          <a:p>
            <a:pPr lvl="0"/>
            <a:r>
              <a:rPr lang="en-IN" sz="5800" dirty="0"/>
              <a:t>J. Miura, T. Kanda, and Y. </a:t>
            </a:r>
            <a:r>
              <a:rPr lang="en-IN" sz="5800" dirty="0" err="1"/>
              <a:t>Shirai</a:t>
            </a:r>
            <a:r>
              <a:rPr lang="en-IN" sz="5800" dirty="0"/>
              <a:t>, "An active vision system for real-time traffic sign recognition," presented at 2000 IEEE Intelligent Transportation Systems, Dearborn, MI, USA, 2000. </a:t>
            </a:r>
            <a:endParaRPr lang="en-US" sz="5800" dirty="0"/>
          </a:p>
          <a:p>
            <a:pPr lvl="0"/>
            <a:r>
              <a:rPr lang="en-IN" sz="5800" dirty="0"/>
              <a:t>S. </a:t>
            </a:r>
            <a:r>
              <a:rPr lang="en-IN" sz="5800" dirty="0" err="1"/>
              <a:t>Vitabile</a:t>
            </a:r>
            <a:r>
              <a:rPr lang="en-IN" sz="5800" dirty="0"/>
              <a:t>, A. Gentile, G. </a:t>
            </a:r>
            <a:r>
              <a:rPr lang="en-IN" sz="5800" dirty="0" err="1"/>
              <a:t>Dammone</a:t>
            </a:r>
            <a:r>
              <a:rPr lang="en-IN" sz="5800" dirty="0"/>
              <a:t>, and F. </a:t>
            </a:r>
            <a:r>
              <a:rPr lang="en-IN" sz="5800" dirty="0" err="1"/>
              <a:t>Sorbello</a:t>
            </a:r>
            <a:r>
              <a:rPr lang="en-IN" sz="5800" dirty="0"/>
              <a:t>, "Multi-layer perceptron mapping on a SIMD architecture," presented at The 2002 IEEE Signal Processing Society Workshop, 2002. </a:t>
            </a:r>
            <a:endParaRPr lang="en-US" sz="5800" dirty="0"/>
          </a:p>
          <a:p>
            <a:pPr lvl="0"/>
            <a:r>
              <a:rPr lang="en-IN" sz="5800" dirty="0"/>
              <a:t>S. </a:t>
            </a:r>
            <a:r>
              <a:rPr lang="en-IN" sz="5800" dirty="0" err="1"/>
              <a:t>Vitabile</a:t>
            </a:r>
            <a:r>
              <a:rPr lang="en-IN" sz="5800" dirty="0"/>
              <a:t>, G. </a:t>
            </a:r>
            <a:r>
              <a:rPr lang="en-IN" sz="5800" dirty="0" err="1"/>
              <a:t>Pollaccia</a:t>
            </a:r>
            <a:r>
              <a:rPr lang="en-IN" sz="5800" dirty="0"/>
              <a:t>, G. Pilato, and F. </a:t>
            </a:r>
            <a:r>
              <a:rPr lang="en-IN" sz="5800" dirty="0" err="1"/>
              <a:t>Sorbello</a:t>
            </a:r>
            <a:r>
              <a:rPr lang="en-IN" sz="5800" dirty="0"/>
              <a:t>, "Road sign Recognition using a dynamic pixel aggregation technique in the HSV </a:t>
            </a:r>
            <a:r>
              <a:rPr lang="en-IN" sz="5800" dirty="0" err="1"/>
              <a:t>color</a:t>
            </a:r>
            <a:r>
              <a:rPr lang="en-IN" sz="5800" dirty="0"/>
              <a:t> space," presented at 11th Inter. Conf. Image Analysis and Processing, Palermo, Italy, 2001</a:t>
            </a:r>
            <a:r>
              <a:rPr lang="en-IN" sz="5800" dirty="0" smtClean="0"/>
              <a:t>.</a:t>
            </a:r>
          </a:p>
          <a:p>
            <a:pPr lvl="0"/>
            <a:r>
              <a:rPr lang="en-IN" sz="5800" dirty="0"/>
              <a:t>P. </a:t>
            </a:r>
            <a:r>
              <a:rPr lang="en-IN" sz="5800" dirty="0" err="1"/>
              <a:t>Paclik</a:t>
            </a:r>
            <a:r>
              <a:rPr lang="en-IN" sz="5800" dirty="0"/>
              <a:t> and J. </a:t>
            </a:r>
            <a:r>
              <a:rPr lang="en-IN" sz="5800" dirty="0" err="1"/>
              <a:t>Novovicova</a:t>
            </a:r>
            <a:r>
              <a:rPr lang="en-IN" sz="5800" dirty="0"/>
              <a:t>, "Road sign classification without </a:t>
            </a:r>
            <a:r>
              <a:rPr lang="en-IN" sz="5800" dirty="0" err="1"/>
              <a:t>color</a:t>
            </a:r>
            <a:r>
              <a:rPr lang="en-IN" sz="5800" dirty="0"/>
              <a:t> information," presented at Sixth Annual Conf. of the Advanced School for Computing and Imaging, </a:t>
            </a:r>
            <a:r>
              <a:rPr lang="en-IN" sz="5800" dirty="0" err="1"/>
              <a:t>Lommel</a:t>
            </a:r>
            <a:r>
              <a:rPr lang="en-IN" sz="5800" dirty="0"/>
              <a:t>, Belgium, 2000.</a:t>
            </a:r>
            <a:endParaRPr lang="en-US" sz="5800" dirty="0"/>
          </a:p>
          <a:p>
            <a:pPr lvl="0"/>
            <a:r>
              <a:rPr lang="en-IN" sz="5800" dirty="0"/>
              <a:t>P. </a:t>
            </a:r>
            <a:r>
              <a:rPr lang="en-IN" sz="5800" dirty="0" err="1"/>
              <a:t>Paclik</a:t>
            </a:r>
            <a:r>
              <a:rPr lang="en-IN" sz="5800" dirty="0"/>
              <a:t>, J. </a:t>
            </a:r>
            <a:r>
              <a:rPr lang="en-IN" sz="5800" dirty="0" err="1"/>
              <a:t>Novovicova</a:t>
            </a:r>
            <a:r>
              <a:rPr lang="en-IN" sz="5800" dirty="0"/>
              <a:t>, P. </a:t>
            </a:r>
            <a:r>
              <a:rPr lang="en-IN" sz="5800" dirty="0" err="1"/>
              <a:t>Pudil</a:t>
            </a:r>
            <a:r>
              <a:rPr lang="en-IN" sz="5800" dirty="0"/>
              <a:t>, and P. </a:t>
            </a:r>
            <a:r>
              <a:rPr lang="en-IN" sz="5800" dirty="0" err="1"/>
              <a:t>Somol</a:t>
            </a:r>
            <a:r>
              <a:rPr lang="en-IN" sz="5800" dirty="0"/>
              <a:t>, "Road sign classification using Laplace kernel classifier," Pattern Recognition Letters, vol. 21, pp. 1165-1173, 2000.</a:t>
            </a:r>
            <a:endParaRPr lang="en-US" sz="5800" dirty="0"/>
          </a:p>
          <a:p>
            <a:pPr lvl="0"/>
            <a:r>
              <a:rPr lang="en-IN" sz="5800" dirty="0"/>
              <a:t>E. Perez and B. </a:t>
            </a:r>
            <a:r>
              <a:rPr lang="en-IN" sz="5800" dirty="0" err="1"/>
              <a:t>Javidi</a:t>
            </a:r>
            <a:r>
              <a:rPr lang="en-IN" sz="5800" dirty="0"/>
              <a:t>, "Composite filter bank for road sign recognition," presented at 13th Annual Meeting IEEE Lasers and Electro-Optics Society, Rio Grande, Puerto Rico, 2000.</a:t>
            </a:r>
            <a:endParaRPr lang="en-US" sz="5800" dirty="0"/>
          </a:p>
          <a:p>
            <a:pPr lvl="0"/>
            <a:endParaRPr lang="en-US" sz="2300" dirty="0"/>
          </a:p>
          <a:p>
            <a:pPr lvl="0"/>
            <a:endParaRPr lang="en-US" sz="1600" dirty="0"/>
          </a:p>
        </p:txBody>
      </p:sp>
    </p:spTree>
    <p:extLst>
      <p:ext uri="{BB962C8B-B14F-4D97-AF65-F5344CB8AC3E}">
        <p14:creationId xmlns:p14="http://schemas.microsoft.com/office/powerpoint/2010/main" val="19122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16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819" y="77152"/>
            <a:ext cx="9692641" cy="6461760"/>
          </a:xfrm>
          <a:prstGeom prst="rect">
            <a:avLst/>
          </a:prstGeom>
          <a:effectLst>
            <a:softEdge rad="584200"/>
          </a:effectLst>
        </p:spPr>
      </p:pic>
    </p:spTree>
    <p:extLst>
      <p:ext uri="{BB962C8B-B14F-4D97-AF65-F5344CB8AC3E}">
        <p14:creationId xmlns:p14="http://schemas.microsoft.com/office/powerpoint/2010/main" val="163887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470"/>
            <a:ext cx="10515600" cy="98384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b="1" dirty="0">
                <a:cs typeface="Times New Roman"/>
              </a:rPr>
              <a:t> </a:t>
            </a:r>
            <a:r>
              <a:rPr lang="en-US" b="1" dirty="0" smtClean="0">
                <a:cs typeface="Times New Roman"/>
              </a:rPr>
              <a:t>   </a:t>
            </a:r>
            <a:r>
              <a:rPr lang="en-US" b="1" dirty="0" smtClean="0">
                <a:cs typeface="Times New Roman"/>
              </a:rPr>
              <a:t>Outline</a:t>
            </a:r>
            <a:endParaRPr lang="en-US" b="1" dirty="0">
              <a:cs typeface="Times New Roman"/>
            </a:endParaRPr>
          </a:p>
        </p:txBody>
      </p:sp>
      <p:sp>
        <p:nvSpPr>
          <p:cNvPr id="3" name="Content Placeholder 2"/>
          <p:cNvSpPr>
            <a:spLocks noGrp="1"/>
          </p:cNvSpPr>
          <p:nvPr>
            <p:ph idx="1"/>
          </p:nvPr>
        </p:nvSpPr>
        <p:spPr>
          <a:xfrm>
            <a:off x="838200" y="1407850"/>
            <a:ext cx="10515600" cy="4952253"/>
          </a:xfrm>
          <a:effectLst>
            <a:outerShdw blurRad="50800" dist="38100" dir="2700000" algn="tl" rotWithShape="0">
              <a:prstClr val="black">
                <a:alpha val="40000"/>
              </a:prstClr>
            </a:outerShdw>
          </a:effectLst>
        </p:spPr>
        <p:txBody>
          <a:bodyPr>
            <a:normAutofit/>
          </a:bodyPr>
          <a:lstStyle/>
          <a:p>
            <a:r>
              <a:rPr lang="en-US" dirty="0">
                <a:cs typeface="Times New Roman"/>
              </a:rPr>
              <a:t>Introduction to Project</a:t>
            </a:r>
          </a:p>
          <a:p>
            <a:r>
              <a:rPr lang="en-US" dirty="0">
                <a:cs typeface="Times New Roman"/>
              </a:rPr>
              <a:t>Problem Formulation</a:t>
            </a:r>
          </a:p>
          <a:p>
            <a:r>
              <a:rPr lang="en-US" dirty="0">
                <a:cs typeface="Times New Roman"/>
              </a:rPr>
              <a:t>Objectives of the work </a:t>
            </a:r>
          </a:p>
          <a:p>
            <a:r>
              <a:rPr lang="en-US" dirty="0">
                <a:cs typeface="Times New Roman"/>
              </a:rPr>
              <a:t>Methodology used</a:t>
            </a:r>
          </a:p>
          <a:p>
            <a:r>
              <a:rPr lang="en-US" spc="-10" dirty="0">
                <a:cs typeface="Times New Roman"/>
              </a:rPr>
              <a:t>Results and Outputs</a:t>
            </a:r>
          </a:p>
          <a:p>
            <a:r>
              <a:rPr lang="en-US" spc="-10" dirty="0">
                <a:cs typeface="Times New Roman"/>
              </a:rPr>
              <a:t>Conclusion</a:t>
            </a:r>
          </a:p>
          <a:p>
            <a:r>
              <a:rPr lang="en-US" dirty="0">
                <a:cs typeface="Times New Roman"/>
              </a:rPr>
              <a:t>Future Scope</a:t>
            </a:r>
          </a:p>
          <a:p>
            <a:r>
              <a:rPr lang="en-US" dirty="0">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444" y="1046480"/>
            <a:ext cx="5674995" cy="5674995"/>
          </a:xfrm>
          <a:prstGeom prst="rect">
            <a:avLst/>
          </a:prstGeom>
          <a:ln>
            <a:noFill/>
          </a:ln>
          <a:effectLst>
            <a:softEdge rad="406400"/>
          </a:effectLst>
          <a:scene3d>
            <a:camera prst="orthographicFront">
              <a:rot lat="0" lon="0" rev="0"/>
            </a:camera>
            <a:lightRig rig="contrasting" dir="t">
              <a:rot lat="0" lon="0" rev="7800000"/>
            </a:lightRig>
          </a:scene3d>
          <a:sp3d/>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273"/>
            <a:ext cx="10515600" cy="97089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a:t> </a:t>
            </a:r>
            <a:r>
              <a:rPr lang="en-US" dirty="0" smtClean="0"/>
              <a:t>   </a:t>
            </a:r>
            <a:r>
              <a:rPr lang="en-US" b="1" dirty="0" smtClean="0"/>
              <a:t>Introduction </a:t>
            </a:r>
            <a:r>
              <a:rPr lang="en-US" b="1" dirty="0"/>
              <a:t>to </a:t>
            </a:r>
            <a:r>
              <a:rPr lang="en-US" b="1" dirty="0" smtClean="0"/>
              <a:t>Project</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Content Placeholder 4"/>
          <p:cNvSpPr>
            <a:spLocks noGrp="1"/>
          </p:cNvSpPr>
          <p:nvPr>
            <p:ph idx="1"/>
          </p:nvPr>
        </p:nvSpPr>
        <p:spPr>
          <a:xfrm>
            <a:off x="944880" y="1280732"/>
            <a:ext cx="10408920" cy="5075618"/>
          </a:xfrm>
          <a:effectLst>
            <a:outerShdw blurRad="50800" dist="38100" dir="2700000" algn="tl" rotWithShape="0">
              <a:prstClr val="black">
                <a:alpha val="40000"/>
              </a:prstClr>
            </a:outerShdw>
          </a:effectLst>
        </p:spPr>
        <p:txBody>
          <a:bodyPr>
            <a:normAutofit/>
          </a:bodyPr>
          <a:lstStyle/>
          <a:p>
            <a:r>
              <a:rPr lang="en-US" sz="2000" dirty="0"/>
              <a:t>Road sign detection is a computer vision technology that enables machines to identify and recognize traffic signs on roads. With the increase in the number of vehicles on the roads, road sign detection has become an important area of research and development for improving road safety and reducing accidents. </a:t>
            </a:r>
            <a:endParaRPr lang="en-US" sz="2000" dirty="0" smtClean="0"/>
          </a:p>
          <a:p>
            <a:r>
              <a:rPr lang="en-US" sz="2000" dirty="0" smtClean="0"/>
              <a:t>The </a:t>
            </a:r>
            <a:r>
              <a:rPr lang="en-US" sz="2000" dirty="0"/>
              <a:t>primary objective of road sign detection is to assist drivers in interpreting the road environment and to provide them with relevant information about the road ahead. This can include information about speed limits, stop signs, yield signs, and other regulatory and warning signs. Road sign detection can also be used in autonomous vehicles to help them navigate safely on the road.</a:t>
            </a:r>
          </a:p>
          <a:p>
            <a:r>
              <a:rPr lang="en-US" sz="2000" dirty="0"/>
              <a:t>In recent years, there have been significant advancements in road sign detection technology, thanks to the increasing availability of high-quality cameras, powerful computing systems, and sophisticated machine learning algorithms. These advancements have made road sign detection more accurate, reliable, and efficient than ever before.</a:t>
            </a:r>
          </a:p>
          <a:p>
            <a:r>
              <a:rPr lang="en-US" sz="2000" dirty="0"/>
              <a:t>Overall, road sign detection is a critical technology that has the potential to greatly improve road safety and reduce accidents on our roads.</a:t>
            </a: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6" name="Content Placeholder 2"/>
          <p:cNvSpPr txBox="1">
            <a:spLocks/>
          </p:cNvSpPr>
          <p:nvPr/>
        </p:nvSpPr>
        <p:spPr>
          <a:xfrm>
            <a:off x="731520" y="1419799"/>
            <a:ext cx="10622280" cy="5119113"/>
          </a:xfrm>
          <a:prstGeom prst="rect">
            <a:avLst/>
          </a:prstGeom>
          <a:effectLst>
            <a:outerShdw blurRad="50800" dist="38100" dir="2700000" algn="tl" rotWithShape="0">
              <a:prstClr val="black">
                <a:alpha val="40000"/>
              </a:prstClr>
            </a:outerShdw>
          </a:effectLst>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gn="just">
              <a:buFont typeface="Arial" panose="020B0604020202020204" pitchFamily="34" charset="0"/>
              <a:buChar char="•"/>
            </a:pPr>
            <a:r>
              <a:rPr lang="en-US" sz="2000" dirty="0" smtClean="0"/>
              <a:t>Road sign detection is the process of identifying and recognizing traffic signs from images or videos captured by cameras installed on vehicles, such as cars or autonomous vehicles. </a:t>
            </a:r>
          </a:p>
          <a:p>
            <a:pPr marL="571500" indent="-571500" algn="just">
              <a:buFont typeface="Arial" panose="020B0604020202020204" pitchFamily="34" charset="0"/>
              <a:buChar char="•"/>
            </a:pPr>
            <a:r>
              <a:rPr lang="en-US" sz="2000" dirty="0" smtClean="0"/>
              <a:t>Road signs are essential for guiding drivers and ensuring their safety on the road. Accurate detection of road signs is crucial for various applications, including intelligent transportation systems, autonomous driving, and advanced driver assistance systems.</a:t>
            </a:r>
          </a:p>
          <a:p>
            <a:pPr marL="571500" indent="-571500" algn="just">
              <a:buFont typeface="Arial" panose="020B0604020202020204" pitchFamily="34" charset="0"/>
              <a:buChar char="•"/>
            </a:pPr>
            <a:r>
              <a:rPr lang="en-US" sz="2000" dirty="0" smtClean="0"/>
              <a:t>Road sign detection typically involves using computer vision techniques, such as image processing, feature extraction, and machine learning, to analyze images or videos and locate the position and shape of road signs. Some of the common road signs that are detected include stop signs, speed limit signs, yield signs, and no parking signs.</a:t>
            </a:r>
          </a:p>
          <a:p>
            <a:pPr marL="571500" indent="-571500" algn="just">
              <a:buFont typeface="Arial" panose="020B0604020202020204" pitchFamily="34" charset="0"/>
              <a:buChar char="•"/>
            </a:pPr>
            <a:r>
              <a:rPr lang="en-US" sz="2000" dirty="0" smtClean="0"/>
              <a:t>The goal of road sign detection is to provide accurate and timely information to the driver or the autonomous vehicle, enabling them to make informed decisions and avoid accidents.</a:t>
            </a:r>
          </a:p>
          <a:p>
            <a:pPr marL="571500" indent="-571500" algn="just">
              <a:buFont typeface="Arial" panose="020B0604020202020204" pitchFamily="34" charset="0"/>
              <a:buChar char="•"/>
            </a:pPr>
            <a:r>
              <a:rPr lang="en-US" sz="2000" dirty="0" smtClean="0"/>
              <a:t>Road sign detection plays a critical role in ensuring the safety and efficiency of driving on the road, and its importance is likely to increase as more autonomous vehicles are deployed on the road.</a:t>
            </a:r>
          </a:p>
          <a:p>
            <a:pPr algn="just"/>
            <a:endParaRPr lang="en-US" dirty="0" smtClean="0"/>
          </a:p>
          <a:p>
            <a:endParaRPr lang="en-US" dirty="0"/>
          </a:p>
        </p:txBody>
      </p:sp>
    </p:spTree>
    <p:extLst>
      <p:ext uri="{BB962C8B-B14F-4D97-AF65-F5344CB8AC3E}">
        <p14:creationId xmlns:p14="http://schemas.microsoft.com/office/powerpoint/2010/main" val="423160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169"/>
            <a:ext cx="10515600" cy="927001"/>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b="1" dirty="0" smtClean="0"/>
              <a:t>    Problem </a:t>
            </a:r>
            <a:r>
              <a:rPr lang="en-US" b="1" dirty="0"/>
              <a:t>Formulation</a:t>
            </a:r>
          </a:p>
        </p:txBody>
      </p:sp>
      <p:sp>
        <p:nvSpPr>
          <p:cNvPr id="3" name="Content Placeholder 2"/>
          <p:cNvSpPr>
            <a:spLocks noGrp="1"/>
          </p:cNvSpPr>
          <p:nvPr>
            <p:ph idx="1"/>
          </p:nvPr>
        </p:nvSpPr>
        <p:spPr>
          <a:xfrm>
            <a:off x="838200" y="1509732"/>
            <a:ext cx="10515600" cy="4351338"/>
          </a:xfrm>
          <a:effectLst>
            <a:outerShdw blurRad="50800" dist="38100" dir="2700000" algn="tl" rotWithShape="0">
              <a:prstClr val="black">
                <a:alpha val="40000"/>
              </a:prstClr>
            </a:outerShdw>
          </a:effectLst>
        </p:spPr>
        <p:txBody>
          <a:bodyPr/>
          <a:lstStyle/>
          <a:p>
            <a:r>
              <a:rPr lang="en-US" sz="2000" dirty="0"/>
              <a:t>Input: An image or video frame captured by a camera installed on a vehicle.</a:t>
            </a:r>
          </a:p>
          <a:p>
            <a:r>
              <a:rPr lang="en-US" sz="2000" dirty="0"/>
              <a:t>Output: The position and shape of all road signs present in the image or video frame.</a:t>
            </a:r>
          </a:p>
          <a:p>
            <a:r>
              <a:rPr lang="en-US" sz="2000" dirty="0"/>
              <a:t>Constraints:</a:t>
            </a:r>
          </a:p>
          <a:p>
            <a:pPr marL="914400" lvl="1" indent="-457200">
              <a:buFont typeface="+mj-lt"/>
              <a:buAutoNum type="arabicPeriod"/>
            </a:pPr>
            <a:r>
              <a:rPr lang="en-US" sz="2000" dirty="0"/>
              <a:t>The detection algorithm must operate in real-time to enable timely response of advanced driver assistance systems or autonomous vehicles.</a:t>
            </a:r>
          </a:p>
          <a:p>
            <a:pPr marL="914400" lvl="1" indent="-457200">
              <a:buFont typeface="+mj-lt"/>
              <a:buAutoNum type="arabicPeriod"/>
            </a:pPr>
            <a:r>
              <a:rPr lang="en-US" sz="2000" dirty="0"/>
              <a:t>The algorithm must be robust to variations in lighting conditions, weather, and occlusion, and must be able to detect signs of different shapes, sizes, and colors.</a:t>
            </a:r>
          </a:p>
          <a:p>
            <a:pPr marL="914400" lvl="1" indent="-457200">
              <a:buFont typeface="+mj-lt"/>
              <a:buAutoNum type="arabicPeriod"/>
            </a:pPr>
            <a:r>
              <a:rPr lang="en-US" sz="2000" dirty="0"/>
              <a:t>The algorithm must be accurate and have a low false positive rate, to avoid providing incorrect or misleading information to the driver or autonomous system.</a:t>
            </a:r>
          </a:p>
          <a:p>
            <a:pPr marL="914400" lvl="1" indent="-457200">
              <a:buFont typeface="+mj-lt"/>
              <a:buAutoNum type="arabicPeriod"/>
            </a:pPr>
            <a:r>
              <a:rPr lang="en-US" sz="2000" dirty="0"/>
              <a:t>The algorithm must be able to handle a range of different road sign types, including stop signs, speed limit signs, yield signs, and no parking signs, among others.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Box 4"/>
          <p:cNvSpPr txBox="1"/>
          <p:nvPr/>
        </p:nvSpPr>
        <p:spPr>
          <a:xfrm>
            <a:off x="838200" y="5365789"/>
            <a:ext cx="10238772" cy="1600438"/>
          </a:xfrm>
          <a:prstGeom prst="rect">
            <a:avLst/>
          </a:prstGeom>
          <a:noFill/>
          <a:effectLst>
            <a:outerShdw blurRad="50800" dist="38100" dir="2700000" algn="tl" rotWithShape="0">
              <a:prstClr val="black">
                <a:alpha val="40000"/>
              </a:prstClr>
            </a:outerShdw>
          </a:effectLst>
        </p:spPr>
        <p:txBody>
          <a:bodyPr wrap="square" rtlCol="0">
            <a:spAutoFit/>
          </a:bodyPr>
          <a:lstStyle/>
          <a:p>
            <a:pPr algn="just"/>
            <a:r>
              <a:rPr lang="en-US" sz="2000" b="1" dirty="0"/>
              <a:t>The problem of road sign detection involves detecting and recognizing road signs from images or video frames captured by a camera, and requires the use of various computer vision techniques and machine learning algorithms to achieve accurate and real-time detection capabilities.</a:t>
            </a:r>
          </a:p>
          <a:p>
            <a:endParaRPr lang="en-US" dirty="0"/>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207"/>
            <a:ext cx="10515600" cy="977538"/>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smtClean="0"/>
              <a:t>    </a:t>
            </a:r>
            <a:r>
              <a:rPr lang="en-US" b="1" dirty="0" smtClean="0"/>
              <a:t>Objectives </a:t>
            </a:r>
            <a:r>
              <a:rPr lang="en-US" b="1" dirty="0"/>
              <a:t>of the Work</a:t>
            </a:r>
          </a:p>
        </p:txBody>
      </p:sp>
      <p:sp>
        <p:nvSpPr>
          <p:cNvPr id="3" name="Content Placeholder 2"/>
          <p:cNvSpPr>
            <a:spLocks noGrp="1"/>
          </p:cNvSpPr>
          <p:nvPr>
            <p:ph idx="1"/>
          </p:nvPr>
        </p:nvSpPr>
        <p:spPr>
          <a:xfrm>
            <a:off x="838200" y="1315532"/>
            <a:ext cx="10515600" cy="5233605"/>
          </a:xfrm>
          <a:effectLst>
            <a:outerShdw blurRad="50800" dist="38100" dir="2700000" algn="tl" rotWithShape="0">
              <a:prstClr val="black">
                <a:alpha val="40000"/>
              </a:prstClr>
            </a:outerShdw>
          </a:effectLst>
        </p:spPr>
        <p:txBody>
          <a:bodyPr>
            <a:normAutofit/>
          </a:bodyPr>
          <a:lstStyle/>
          <a:p>
            <a:pPr algn="just"/>
            <a:r>
              <a:rPr lang="en-IN" sz="2000" dirty="0">
                <a:ea typeface="Arial" panose="020B0604020202020204" pitchFamily="34" charset="0"/>
              </a:rPr>
              <a:t>To create a system that can automatically recognize the traffic signs has been need to reduce traffic accidents and to drive more freely.</a:t>
            </a:r>
          </a:p>
          <a:p>
            <a:pPr algn="just"/>
            <a:r>
              <a:rPr lang="en-IN" sz="2000" dirty="0">
                <a:ea typeface="Times New Roman" panose="02020603050405020304" pitchFamily="18" charset="0"/>
              </a:rPr>
              <a:t>Collect a large dataset of road sign images and annotate them with labels identifying the type of sign.</a:t>
            </a:r>
          </a:p>
          <a:p>
            <a:pPr algn="just"/>
            <a:r>
              <a:rPr lang="en-IN" sz="2000" dirty="0">
                <a:ea typeface="Times New Roman" panose="02020603050405020304" pitchFamily="18" charset="0"/>
              </a:rPr>
              <a:t>Pre-process the data to improve the quality of the images, such as removing noise and distortion.</a:t>
            </a:r>
          </a:p>
          <a:p>
            <a:pPr algn="just"/>
            <a:r>
              <a:rPr lang="en-IN" sz="2000" dirty="0">
                <a:ea typeface="Times New Roman" panose="02020603050405020304" pitchFamily="18" charset="0"/>
              </a:rPr>
              <a:t>Select an appropriate machine learning algorithm, such as CNN, MobilenetV2, to train a model on the annotated dataset.</a:t>
            </a:r>
          </a:p>
          <a:p>
            <a:pPr algn="just"/>
            <a:r>
              <a:rPr lang="en-IN" sz="2000" dirty="0">
                <a:ea typeface="Times New Roman" panose="02020603050405020304" pitchFamily="18" charset="0"/>
              </a:rPr>
              <a:t>Train the selected model on the annotate dataset to learn to recognize road signs.</a:t>
            </a:r>
          </a:p>
          <a:p>
            <a:pPr algn="just"/>
            <a:r>
              <a:rPr lang="en-IN" sz="2000" dirty="0">
                <a:ea typeface="Times New Roman" panose="02020603050405020304" pitchFamily="18" charset="0"/>
              </a:rPr>
              <a:t>Evaluate the performance of the trained model on a separate dataset to assess its accuracy, precision, and recall.</a:t>
            </a:r>
          </a:p>
          <a:p>
            <a:pPr algn="just"/>
            <a:r>
              <a:rPr lang="en-IN" sz="2000" dirty="0">
                <a:ea typeface="Times New Roman" panose="02020603050405020304" pitchFamily="18" charset="0"/>
              </a:rPr>
              <a:t>Deploy the system in a real-world environment and monitor its performance to identify any issues or areas for improvement.</a:t>
            </a:r>
            <a:endParaRPr lang="en-IN" sz="2000" dirty="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80"/>
            <a:ext cx="10515600" cy="977539"/>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smtClean="0"/>
              <a:t>    </a:t>
            </a:r>
            <a:r>
              <a:rPr lang="en-US" b="1" dirty="0" smtClean="0"/>
              <a:t>Methodology </a:t>
            </a:r>
            <a:r>
              <a:rPr lang="en-US" b="1" dirty="0"/>
              <a:t>U</a:t>
            </a:r>
            <a:r>
              <a:rPr lang="en-US" b="1" dirty="0" smtClean="0"/>
              <a:t>sed</a:t>
            </a:r>
            <a:endParaRPr lang="en-US" b="1" dirty="0"/>
          </a:p>
        </p:txBody>
      </p:sp>
      <p:sp>
        <p:nvSpPr>
          <p:cNvPr id="3" name="Content Placeholder 2"/>
          <p:cNvSpPr>
            <a:spLocks noGrp="1"/>
          </p:cNvSpPr>
          <p:nvPr>
            <p:ph idx="1"/>
          </p:nvPr>
        </p:nvSpPr>
        <p:spPr>
          <a:xfrm>
            <a:off x="838200" y="1134318"/>
            <a:ext cx="10515600" cy="5587157"/>
          </a:xfrm>
          <a:effectLst>
            <a:outerShdw blurRad="50800" dist="38100" dir="2700000" algn="tl" rotWithShape="0">
              <a:prstClr val="black">
                <a:alpha val="40000"/>
              </a:prstClr>
            </a:outerShdw>
          </a:effectLst>
        </p:spPr>
        <p:txBody>
          <a:bodyPr>
            <a:normAutofit/>
          </a:bodyPr>
          <a:lstStyle/>
          <a:p>
            <a:pPr marL="0" indent="0">
              <a:buNone/>
            </a:pPr>
            <a:endParaRPr lang="en-US" sz="2000" dirty="0"/>
          </a:p>
          <a:p>
            <a:r>
              <a:rPr lang="en-US" sz="2000" dirty="0" smtClean="0"/>
              <a:t>Image </a:t>
            </a:r>
            <a:r>
              <a:rPr lang="en-US" sz="2000" dirty="0"/>
              <a:t>acquisition: The first step in road sign detection is to acquire images of the road environment using cameras or other sensors. The images should be of high quality and should cover a wide area to ensure that all road signs are captured.</a:t>
            </a:r>
          </a:p>
          <a:p>
            <a:r>
              <a:rPr lang="en-US" sz="2000" dirty="0"/>
              <a:t>Preprocessing: Once the images are acquired, they need to be preprocessed to remove noise, correct for distortion, and enhance the contrast of the road signs. This can involve techniques such as image filtering, edge detection, and histogram equalization.</a:t>
            </a:r>
          </a:p>
          <a:p>
            <a:r>
              <a:rPr lang="en-US" sz="2000" dirty="0"/>
              <a:t>Feature extraction: Next, the preprocessed images are analyzed to extract features that are relevant to road sign detection. This can include color, shape, size, and texture features.</a:t>
            </a:r>
          </a:p>
          <a:p>
            <a:r>
              <a:rPr lang="en-US" sz="2000" dirty="0"/>
              <a:t>Training: In order to detect road signs, a machine learning algorithm needs to be trained on a dataset of annotated images. The algorithm learns to recognize patterns in the features extracted from the images and can then use these patterns to classify new images as containing a road sign or not</a:t>
            </a:r>
            <a:r>
              <a:rPr lang="en-US" sz="2000" dirty="0" smtClean="0"/>
              <a:t>.</a:t>
            </a:r>
          </a:p>
          <a:p>
            <a:r>
              <a:rPr lang="en-US" sz="2000" dirty="0"/>
              <a:t>Detection: Once the machine learning algorithm is trained, it can be used to detect road signs in new images. The algorithm analyzes the features of each image and predicts whether it contains a road sign or not. If a road sign is detected, the algorithm can also identify its type and location.</a:t>
            </a:r>
          </a:p>
          <a:p>
            <a:endParaRPr lang="en-US" sz="20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DCDBBEF-AA6C-4BA6-85B2-A17D7F280E38}" type="slidenum">
              <a:rPr lang="en-US" smtClean="0"/>
              <a:pPr/>
              <a:t>8</a:t>
            </a:fld>
            <a:endParaRPr lang="en-US"/>
          </a:p>
        </p:txBody>
      </p:sp>
      <p:sp>
        <p:nvSpPr>
          <p:cNvPr id="4" name="Rectangle 3"/>
          <p:cNvSpPr/>
          <p:nvPr/>
        </p:nvSpPr>
        <p:spPr>
          <a:xfrm>
            <a:off x="706056" y="1111170"/>
            <a:ext cx="10647744" cy="1015663"/>
          </a:xfrm>
          <a:prstGeom prst="rect">
            <a:avLst/>
          </a:prstGeom>
          <a:effectLst>
            <a:outerShdw blurRad="50800" dist="38100" dir="2700000" algn="tl" rotWithShape="0">
              <a:prstClr val="black">
                <a:alpha val="40000"/>
              </a:prstClr>
            </a:outerShdw>
          </a:effectLst>
        </p:spPr>
        <p:txBody>
          <a:bodyPr wrap="square">
            <a:spAutoFit/>
          </a:bodyPr>
          <a:lstStyle/>
          <a:p>
            <a:pPr marL="514350" indent="-514350">
              <a:buFont typeface="Arial" panose="020B0604020202020204" pitchFamily="34" charset="0"/>
              <a:buChar char="•"/>
            </a:pPr>
            <a:r>
              <a:rPr lang="en-US" sz="2000" dirty="0" smtClean="0"/>
              <a:t>Postprocessing</a:t>
            </a:r>
            <a:r>
              <a:rPr lang="en-US" sz="2000" dirty="0"/>
              <a:t>: Finally, the detected road signs need to be </a:t>
            </a:r>
            <a:r>
              <a:rPr lang="en-US" sz="2000" dirty="0" smtClean="0"/>
              <a:t>postprocessed </a:t>
            </a:r>
            <a:r>
              <a:rPr lang="en-US" sz="2000" dirty="0"/>
              <a:t>to remove false positives and ensure that the correct signs are identified. This can involve techniques such as non-maximum suppression and thresholding.</a:t>
            </a:r>
            <a:endParaRPr lang="en-US" sz="2000" dirty="0"/>
          </a:p>
        </p:txBody>
      </p:sp>
      <p:sp>
        <p:nvSpPr>
          <p:cNvPr id="5" name="Rectangle 4"/>
          <p:cNvSpPr/>
          <p:nvPr/>
        </p:nvSpPr>
        <p:spPr>
          <a:xfrm>
            <a:off x="706056" y="2256433"/>
            <a:ext cx="11160824" cy="1938992"/>
          </a:xfrm>
          <a:prstGeom prst="rect">
            <a:avLst/>
          </a:prstGeom>
          <a:effectLst>
            <a:outerShdw blurRad="50800" dist="38100" dir="2700000" algn="tl" rotWithShape="0">
              <a:prstClr val="black">
                <a:alpha val="40000"/>
              </a:prstClr>
            </a:outerShdw>
          </a:effectLst>
        </p:spPr>
        <p:txBody>
          <a:bodyPr wrap="square">
            <a:spAutoFit/>
          </a:bodyPr>
          <a:lstStyle/>
          <a:p>
            <a:r>
              <a:rPr lang="en-US" sz="2400" dirty="0"/>
              <a:t>Overall, the methodology of road sign detection involves acquiring images, preprocessing them, extracting features, training a machine learning algorithm, detecting road signs, and postprocessing the results. This process can be iterative and may require adjustments to the algorithm or preprocessing techniques to improve the accuracy of the detection.</a:t>
            </a:r>
          </a:p>
        </p:txBody>
      </p:sp>
    </p:spTree>
    <p:extLst>
      <p:ext uri="{BB962C8B-B14F-4D97-AF65-F5344CB8AC3E}">
        <p14:creationId xmlns:p14="http://schemas.microsoft.com/office/powerpoint/2010/main" val="399341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97360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r>
              <a:rPr lang="en-US" dirty="0" smtClean="0"/>
              <a:t>    </a:t>
            </a:r>
            <a:r>
              <a:rPr lang="en-US" b="1" dirty="0" smtClean="0"/>
              <a:t>Results </a:t>
            </a:r>
            <a:r>
              <a:rPr lang="en-US" b="1" dirty="0"/>
              <a:t>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57294"/>
            <a:ext cx="9616440" cy="5364181"/>
          </a:xfrm>
          <a:prstGeom prst="rect">
            <a:avLst/>
          </a:prstGeom>
          <a:scene3d>
            <a:camera prst="orthographicFront"/>
            <a:lightRig rig="threePt" dir="t"/>
          </a:scene3d>
          <a:sp3d>
            <a:bevelT/>
          </a:sp3d>
        </p:spPr>
      </p:pic>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6187</TotalTime>
  <Words>2005</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16</vt:i4>
      </vt:variant>
    </vt:vector>
  </HeadingPairs>
  <TitlesOfParts>
    <vt:vector size="27" baseType="lpstr">
      <vt:lpstr>Arial</vt:lpstr>
      <vt:lpstr>Arial Black</vt:lpstr>
      <vt:lpstr>Arial Unicode MS</vt:lpstr>
      <vt:lpstr>Calibri</vt:lpstr>
      <vt:lpstr>Calibri Light</vt:lpstr>
      <vt:lpstr>Casper</vt:lpstr>
      <vt:lpstr>Karla</vt:lpstr>
      <vt:lpstr>Times New Roman</vt:lpstr>
      <vt:lpstr>1_Office Theme</vt:lpstr>
      <vt:lpstr>2_Office Theme</vt:lpstr>
      <vt:lpstr>Contents Slide Master</vt:lpstr>
      <vt:lpstr>PowerPoint Presentation</vt:lpstr>
      <vt:lpstr>    Outline</vt:lpstr>
      <vt:lpstr>    Introduction to Project</vt:lpstr>
      <vt:lpstr>PowerPoint Presentation</vt:lpstr>
      <vt:lpstr>    Problem Formulation</vt:lpstr>
      <vt:lpstr>    Objectives of the Work</vt:lpstr>
      <vt:lpstr>    Methodology Used</vt:lpstr>
      <vt:lpstr>PowerPoint Presentation</vt:lpstr>
      <vt:lpstr>    Results and Outputs</vt:lpstr>
      <vt:lpstr>PowerPoint Presentation</vt:lpstr>
      <vt:lpstr>PowerPoint Presentation</vt:lpstr>
      <vt:lpstr>PowerPoint Presentation</vt:lpstr>
      <vt:lpstr>    Conclusion</vt:lpstr>
      <vt:lpstr>    Future Scope</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dell</cp:lastModifiedBy>
  <cp:revision>499</cp:revision>
  <dcterms:created xsi:type="dcterms:W3CDTF">2019-01-09T10:33:58Z</dcterms:created>
  <dcterms:modified xsi:type="dcterms:W3CDTF">2023-05-04T17:36:55Z</dcterms:modified>
</cp:coreProperties>
</file>