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58" r:id="rId6"/>
    <p:sldId id="275" r:id="rId7"/>
    <p:sldId id="276" r:id="rId8"/>
    <p:sldId id="278" r:id="rId9"/>
    <p:sldId id="277" r:id="rId10"/>
    <p:sldId id="279" r:id="rId11"/>
    <p:sldId id="280"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3031-842E-41C1-9208-F41CCA962E54}" v="789" dt="2023-12-06T23:50:12.803"/>
  </p1510:revLst>
</p1510:revInfo>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68" d="100"/>
          <a:sy n="68" d="100"/>
        </p:scale>
        <p:origin x="616" y="4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F1C54-FE4F-4D49-9C54-057738F45090}"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A240FBB0-A4EC-46B7-84EE-31ECA8D062A8}">
      <dgm:prSet/>
      <dgm:spPr/>
      <dgm:t>
        <a:bodyPr/>
        <a:lstStyle/>
        <a:p>
          <a:r>
            <a:rPr lang="en-US" dirty="0"/>
            <a:t>Q1. What are the total discharges by DRG?</a:t>
          </a:r>
        </a:p>
      </dgm:t>
    </dgm:pt>
    <dgm:pt modelId="{D483F8E0-E21C-433E-9F1A-AD36C156DB9E}" type="parTrans" cxnId="{10F0537F-3D15-4A25-8ED7-4C4566DABC4E}">
      <dgm:prSet/>
      <dgm:spPr/>
      <dgm:t>
        <a:bodyPr/>
        <a:lstStyle/>
        <a:p>
          <a:endParaRPr lang="en-US"/>
        </a:p>
      </dgm:t>
    </dgm:pt>
    <dgm:pt modelId="{CD0D6FED-45CD-4CE8-952A-6EF671087351}" type="sibTrans" cxnId="{10F0537F-3D15-4A25-8ED7-4C4566DABC4E}">
      <dgm:prSet/>
      <dgm:spPr/>
      <dgm:t>
        <a:bodyPr/>
        <a:lstStyle/>
        <a:p>
          <a:endParaRPr lang="en-US"/>
        </a:p>
      </dgm:t>
    </dgm:pt>
    <dgm:pt modelId="{462A6494-4041-43EB-B73B-C799F0BB9D33}">
      <dgm:prSet/>
      <dgm:spPr/>
      <dgm:t>
        <a:bodyPr/>
        <a:lstStyle/>
        <a:p>
          <a:r>
            <a:rPr lang="en-US" dirty="0"/>
            <a:t>Q2. What are the total discharges by each Body System Impacted?</a:t>
          </a:r>
        </a:p>
      </dgm:t>
    </dgm:pt>
    <dgm:pt modelId="{32C5E748-AB4B-44F5-B4CD-5FD1116E55BD}" type="parTrans" cxnId="{0DF089FD-1787-4578-A99B-37DF689D1A12}">
      <dgm:prSet/>
      <dgm:spPr/>
      <dgm:t>
        <a:bodyPr/>
        <a:lstStyle/>
        <a:p>
          <a:endParaRPr lang="en-US"/>
        </a:p>
      </dgm:t>
    </dgm:pt>
    <dgm:pt modelId="{6E428436-5D37-4B67-9D3C-7E743DE395C3}" type="sibTrans" cxnId="{0DF089FD-1787-4578-A99B-37DF689D1A12}">
      <dgm:prSet/>
      <dgm:spPr/>
      <dgm:t>
        <a:bodyPr/>
        <a:lstStyle/>
        <a:p>
          <a:endParaRPr lang="en-US"/>
        </a:p>
      </dgm:t>
    </dgm:pt>
    <dgm:pt modelId="{49E711E1-ADF4-4460-B019-AE5E1A3847B2}">
      <dgm:prSet/>
      <dgm:spPr/>
      <dgm:t>
        <a:bodyPr/>
        <a:lstStyle/>
        <a:p>
          <a:r>
            <a:rPr lang="en-US" dirty="0"/>
            <a:t>Q3. What is the average cost for a certain disease nationwide?</a:t>
          </a:r>
        </a:p>
      </dgm:t>
    </dgm:pt>
    <dgm:pt modelId="{C76CF2FF-1F27-4C8A-ABF1-48CC176D2A08}" type="parTrans" cxnId="{523BEF56-EEEA-45D4-B2EB-6B3A033CF57D}">
      <dgm:prSet/>
      <dgm:spPr/>
      <dgm:t>
        <a:bodyPr/>
        <a:lstStyle/>
        <a:p>
          <a:endParaRPr lang="en-US"/>
        </a:p>
      </dgm:t>
    </dgm:pt>
    <dgm:pt modelId="{CB35E1B9-2DEF-4A4C-9160-E55CA3C8767C}" type="sibTrans" cxnId="{523BEF56-EEEA-45D4-B2EB-6B3A033CF57D}">
      <dgm:prSet/>
      <dgm:spPr/>
      <dgm:t>
        <a:bodyPr/>
        <a:lstStyle/>
        <a:p>
          <a:endParaRPr lang="en-US"/>
        </a:p>
      </dgm:t>
    </dgm:pt>
    <dgm:pt modelId="{C681F740-5907-464A-962E-5F26FB68CAC3}">
      <dgm:prSet/>
      <dgm:spPr/>
      <dgm:t>
        <a:bodyPr/>
        <a:lstStyle/>
        <a:p>
          <a:r>
            <a:rPr lang="en-US" dirty="0"/>
            <a:t>Q4. What are the total discharges by state hospital &amp; time?</a:t>
          </a:r>
        </a:p>
      </dgm:t>
    </dgm:pt>
    <dgm:pt modelId="{2452B3E1-A9A7-468D-838F-FBF0DE80D1F7}" type="parTrans" cxnId="{9423285A-FF90-45A0-A240-FCC5828F49F2}">
      <dgm:prSet/>
      <dgm:spPr/>
      <dgm:t>
        <a:bodyPr/>
        <a:lstStyle/>
        <a:p>
          <a:endParaRPr lang="en-US"/>
        </a:p>
      </dgm:t>
    </dgm:pt>
    <dgm:pt modelId="{FCF61083-6108-4DEB-846E-1C3FDB3A9A71}" type="sibTrans" cxnId="{9423285A-FF90-45A0-A240-FCC5828F49F2}">
      <dgm:prSet/>
      <dgm:spPr/>
      <dgm:t>
        <a:bodyPr/>
        <a:lstStyle/>
        <a:p>
          <a:endParaRPr lang="en-US"/>
        </a:p>
      </dgm:t>
    </dgm:pt>
    <dgm:pt modelId="{5735E115-916B-45CE-9C4F-0E39112ADD8E}">
      <dgm:prSet/>
      <dgm:spPr/>
      <dgm:t>
        <a:bodyPr/>
        <a:lstStyle/>
        <a:p>
          <a:r>
            <a:rPr lang="en-US" dirty="0"/>
            <a:t>Q5. Which hospital have provided medical services for a particular DRG &amp; its </a:t>
          </a:r>
          <a:br>
            <a:rPr lang="en-US" dirty="0"/>
          </a:br>
          <a:r>
            <a:rPr lang="en-US" dirty="0"/>
            <a:t>          average total payments?</a:t>
          </a:r>
        </a:p>
      </dgm:t>
    </dgm:pt>
    <dgm:pt modelId="{C3CD09BA-6AA6-4B53-A204-3FA00F00DFBF}" type="parTrans" cxnId="{30B1DB1C-74AB-486D-883A-EC792DFE9EAE}">
      <dgm:prSet/>
      <dgm:spPr/>
      <dgm:t>
        <a:bodyPr/>
        <a:lstStyle/>
        <a:p>
          <a:endParaRPr lang="en-US"/>
        </a:p>
      </dgm:t>
    </dgm:pt>
    <dgm:pt modelId="{E22AF3A7-1FA6-469D-943B-078541A5A186}" type="sibTrans" cxnId="{30B1DB1C-74AB-486D-883A-EC792DFE9EAE}">
      <dgm:prSet/>
      <dgm:spPr/>
      <dgm:t>
        <a:bodyPr/>
        <a:lstStyle/>
        <a:p>
          <a:endParaRPr lang="en-US"/>
        </a:p>
      </dgm:t>
    </dgm:pt>
    <dgm:pt modelId="{B228ADDE-DA27-4AFD-82CF-347FE0FAB444}">
      <dgm:prSet/>
      <dgm:spPr/>
      <dgm:t>
        <a:bodyPr/>
        <a:lstStyle/>
        <a:p>
          <a:r>
            <a:rPr lang="en-US" dirty="0"/>
            <a:t>Q6. What is the average range a patient have to pay if he has a disease?</a:t>
          </a:r>
        </a:p>
      </dgm:t>
    </dgm:pt>
    <dgm:pt modelId="{B12EBD9A-8419-4770-901E-0B9EE4464F31}" type="parTrans" cxnId="{B52E6FAB-3A3E-4751-9D93-2BEBF46A8272}">
      <dgm:prSet/>
      <dgm:spPr/>
      <dgm:t>
        <a:bodyPr/>
        <a:lstStyle/>
        <a:p>
          <a:endParaRPr lang="en-US"/>
        </a:p>
      </dgm:t>
    </dgm:pt>
    <dgm:pt modelId="{A9B8AA55-3548-402F-A171-1912F32890E8}" type="sibTrans" cxnId="{B52E6FAB-3A3E-4751-9D93-2BEBF46A8272}">
      <dgm:prSet/>
      <dgm:spPr/>
      <dgm:t>
        <a:bodyPr/>
        <a:lstStyle/>
        <a:p>
          <a:endParaRPr lang="en-US"/>
        </a:p>
      </dgm:t>
    </dgm:pt>
    <dgm:pt modelId="{099DC66A-FBD4-4242-ACE5-A82ECB8CBC75}" type="pres">
      <dgm:prSet presAssocID="{FE0F1C54-FE4F-4D49-9C54-057738F45090}" presName="diagram" presStyleCnt="0">
        <dgm:presLayoutVars>
          <dgm:dir/>
          <dgm:resizeHandles val="exact"/>
        </dgm:presLayoutVars>
      </dgm:prSet>
      <dgm:spPr/>
    </dgm:pt>
    <dgm:pt modelId="{CE367B96-963A-49A7-9885-3C30CDAB1059}" type="pres">
      <dgm:prSet presAssocID="{A240FBB0-A4EC-46B7-84EE-31ECA8D062A8}" presName="node" presStyleLbl="node1" presStyleIdx="0" presStyleCnt="6">
        <dgm:presLayoutVars>
          <dgm:bulletEnabled val="1"/>
        </dgm:presLayoutVars>
      </dgm:prSet>
      <dgm:spPr/>
    </dgm:pt>
    <dgm:pt modelId="{8EE41608-6FD8-41F2-98D8-D97DAD0C31F0}" type="pres">
      <dgm:prSet presAssocID="{CD0D6FED-45CD-4CE8-952A-6EF671087351}" presName="sibTrans" presStyleCnt="0"/>
      <dgm:spPr/>
    </dgm:pt>
    <dgm:pt modelId="{025CBD96-3E18-493A-9FE3-7E3819B8DEC5}" type="pres">
      <dgm:prSet presAssocID="{462A6494-4041-43EB-B73B-C799F0BB9D33}" presName="node" presStyleLbl="node1" presStyleIdx="1" presStyleCnt="6">
        <dgm:presLayoutVars>
          <dgm:bulletEnabled val="1"/>
        </dgm:presLayoutVars>
      </dgm:prSet>
      <dgm:spPr/>
    </dgm:pt>
    <dgm:pt modelId="{3C64C0EA-C822-4D88-88CB-DC5542F4876E}" type="pres">
      <dgm:prSet presAssocID="{6E428436-5D37-4B67-9D3C-7E743DE395C3}" presName="sibTrans" presStyleCnt="0"/>
      <dgm:spPr/>
    </dgm:pt>
    <dgm:pt modelId="{1887FACA-A4A7-46C4-AB15-E4948A320C65}" type="pres">
      <dgm:prSet presAssocID="{49E711E1-ADF4-4460-B019-AE5E1A3847B2}" presName="node" presStyleLbl="node1" presStyleIdx="2" presStyleCnt="6">
        <dgm:presLayoutVars>
          <dgm:bulletEnabled val="1"/>
        </dgm:presLayoutVars>
      </dgm:prSet>
      <dgm:spPr/>
    </dgm:pt>
    <dgm:pt modelId="{DD5C109C-4093-477B-8805-04D5339B26C6}" type="pres">
      <dgm:prSet presAssocID="{CB35E1B9-2DEF-4A4C-9160-E55CA3C8767C}" presName="sibTrans" presStyleCnt="0"/>
      <dgm:spPr/>
    </dgm:pt>
    <dgm:pt modelId="{D2F5F16B-DB18-4DC1-915B-E10C05111267}" type="pres">
      <dgm:prSet presAssocID="{C681F740-5907-464A-962E-5F26FB68CAC3}" presName="node" presStyleLbl="node1" presStyleIdx="3" presStyleCnt="6">
        <dgm:presLayoutVars>
          <dgm:bulletEnabled val="1"/>
        </dgm:presLayoutVars>
      </dgm:prSet>
      <dgm:spPr/>
    </dgm:pt>
    <dgm:pt modelId="{15BCAF0B-C2A5-4B83-BFE8-A5F6400209B4}" type="pres">
      <dgm:prSet presAssocID="{FCF61083-6108-4DEB-846E-1C3FDB3A9A71}" presName="sibTrans" presStyleCnt="0"/>
      <dgm:spPr/>
    </dgm:pt>
    <dgm:pt modelId="{A162CE94-761E-419F-8AF5-C3B7C7DF676A}" type="pres">
      <dgm:prSet presAssocID="{5735E115-916B-45CE-9C4F-0E39112ADD8E}" presName="node" presStyleLbl="node1" presStyleIdx="4" presStyleCnt="6">
        <dgm:presLayoutVars>
          <dgm:bulletEnabled val="1"/>
        </dgm:presLayoutVars>
      </dgm:prSet>
      <dgm:spPr/>
    </dgm:pt>
    <dgm:pt modelId="{01A91142-C350-4AE8-805D-08C887FA87C6}" type="pres">
      <dgm:prSet presAssocID="{E22AF3A7-1FA6-469D-943B-078541A5A186}" presName="sibTrans" presStyleCnt="0"/>
      <dgm:spPr/>
    </dgm:pt>
    <dgm:pt modelId="{81BD02D3-93F0-4E2B-8E3D-2F226656D7BB}" type="pres">
      <dgm:prSet presAssocID="{B228ADDE-DA27-4AFD-82CF-347FE0FAB444}" presName="node" presStyleLbl="node1" presStyleIdx="5" presStyleCnt="6">
        <dgm:presLayoutVars>
          <dgm:bulletEnabled val="1"/>
        </dgm:presLayoutVars>
      </dgm:prSet>
      <dgm:spPr/>
    </dgm:pt>
  </dgm:ptLst>
  <dgm:cxnLst>
    <dgm:cxn modelId="{2FDB2D0B-41B0-4BC4-8654-3372C14CD36D}" type="presOf" srcId="{5735E115-916B-45CE-9C4F-0E39112ADD8E}" destId="{A162CE94-761E-419F-8AF5-C3B7C7DF676A}" srcOrd="0" destOrd="0" presId="urn:microsoft.com/office/officeart/2005/8/layout/default"/>
    <dgm:cxn modelId="{30B1DB1C-74AB-486D-883A-EC792DFE9EAE}" srcId="{FE0F1C54-FE4F-4D49-9C54-057738F45090}" destId="{5735E115-916B-45CE-9C4F-0E39112ADD8E}" srcOrd="4" destOrd="0" parTransId="{C3CD09BA-6AA6-4B53-A204-3FA00F00DFBF}" sibTransId="{E22AF3A7-1FA6-469D-943B-078541A5A186}"/>
    <dgm:cxn modelId="{6ECA8540-3587-41FA-9F6E-5BB1EE4BBFB3}" type="presOf" srcId="{49E711E1-ADF4-4460-B019-AE5E1A3847B2}" destId="{1887FACA-A4A7-46C4-AB15-E4948A320C65}" srcOrd="0" destOrd="0" presId="urn:microsoft.com/office/officeart/2005/8/layout/default"/>
    <dgm:cxn modelId="{E7C3145F-2905-4388-8B5E-9D2A2206FEA8}" type="presOf" srcId="{FE0F1C54-FE4F-4D49-9C54-057738F45090}" destId="{099DC66A-FBD4-4242-ACE5-A82ECB8CBC75}" srcOrd="0" destOrd="0" presId="urn:microsoft.com/office/officeart/2005/8/layout/default"/>
    <dgm:cxn modelId="{D252206A-E8CA-4A9B-BDB6-B9C9543C9CC6}" type="presOf" srcId="{C681F740-5907-464A-962E-5F26FB68CAC3}" destId="{D2F5F16B-DB18-4DC1-915B-E10C05111267}" srcOrd="0" destOrd="0" presId="urn:microsoft.com/office/officeart/2005/8/layout/default"/>
    <dgm:cxn modelId="{F2AC884D-E4C6-4C01-8D32-62121F671D6D}" type="presOf" srcId="{462A6494-4041-43EB-B73B-C799F0BB9D33}" destId="{025CBD96-3E18-493A-9FE3-7E3819B8DEC5}" srcOrd="0" destOrd="0" presId="urn:microsoft.com/office/officeart/2005/8/layout/default"/>
    <dgm:cxn modelId="{523BEF56-EEEA-45D4-B2EB-6B3A033CF57D}" srcId="{FE0F1C54-FE4F-4D49-9C54-057738F45090}" destId="{49E711E1-ADF4-4460-B019-AE5E1A3847B2}" srcOrd="2" destOrd="0" parTransId="{C76CF2FF-1F27-4C8A-ABF1-48CC176D2A08}" sibTransId="{CB35E1B9-2DEF-4A4C-9160-E55CA3C8767C}"/>
    <dgm:cxn modelId="{9423285A-FF90-45A0-A240-FCC5828F49F2}" srcId="{FE0F1C54-FE4F-4D49-9C54-057738F45090}" destId="{C681F740-5907-464A-962E-5F26FB68CAC3}" srcOrd="3" destOrd="0" parTransId="{2452B3E1-A9A7-468D-838F-FBF0DE80D1F7}" sibTransId="{FCF61083-6108-4DEB-846E-1C3FDB3A9A71}"/>
    <dgm:cxn modelId="{10F0537F-3D15-4A25-8ED7-4C4566DABC4E}" srcId="{FE0F1C54-FE4F-4D49-9C54-057738F45090}" destId="{A240FBB0-A4EC-46B7-84EE-31ECA8D062A8}" srcOrd="0" destOrd="0" parTransId="{D483F8E0-E21C-433E-9F1A-AD36C156DB9E}" sibTransId="{CD0D6FED-45CD-4CE8-952A-6EF671087351}"/>
    <dgm:cxn modelId="{B52E6FAB-3A3E-4751-9D93-2BEBF46A8272}" srcId="{FE0F1C54-FE4F-4D49-9C54-057738F45090}" destId="{B228ADDE-DA27-4AFD-82CF-347FE0FAB444}" srcOrd="5" destOrd="0" parTransId="{B12EBD9A-8419-4770-901E-0B9EE4464F31}" sibTransId="{A9B8AA55-3548-402F-A171-1912F32890E8}"/>
    <dgm:cxn modelId="{E61F0FF0-8300-485B-9219-EF86B44685DA}" type="presOf" srcId="{B228ADDE-DA27-4AFD-82CF-347FE0FAB444}" destId="{81BD02D3-93F0-4E2B-8E3D-2F226656D7BB}" srcOrd="0" destOrd="0" presId="urn:microsoft.com/office/officeart/2005/8/layout/default"/>
    <dgm:cxn modelId="{A62007FC-C95B-410D-BE54-E4B5EE907471}" type="presOf" srcId="{A240FBB0-A4EC-46B7-84EE-31ECA8D062A8}" destId="{CE367B96-963A-49A7-9885-3C30CDAB1059}" srcOrd="0" destOrd="0" presId="urn:microsoft.com/office/officeart/2005/8/layout/default"/>
    <dgm:cxn modelId="{0DF089FD-1787-4578-A99B-37DF689D1A12}" srcId="{FE0F1C54-FE4F-4D49-9C54-057738F45090}" destId="{462A6494-4041-43EB-B73B-C799F0BB9D33}" srcOrd="1" destOrd="0" parTransId="{32C5E748-AB4B-44F5-B4CD-5FD1116E55BD}" sibTransId="{6E428436-5D37-4B67-9D3C-7E743DE395C3}"/>
    <dgm:cxn modelId="{D347A37A-5A7A-4877-BB12-8CE44F50A753}" type="presParOf" srcId="{099DC66A-FBD4-4242-ACE5-A82ECB8CBC75}" destId="{CE367B96-963A-49A7-9885-3C30CDAB1059}" srcOrd="0" destOrd="0" presId="urn:microsoft.com/office/officeart/2005/8/layout/default"/>
    <dgm:cxn modelId="{4DDC2328-F952-4147-88DB-7FC6911642CF}" type="presParOf" srcId="{099DC66A-FBD4-4242-ACE5-A82ECB8CBC75}" destId="{8EE41608-6FD8-41F2-98D8-D97DAD0C31F0}" srcOrd="1" destOrd="0" presId="urn:microsoft.com/office/officeart/2005/8/layout/default"/>
    <dgm:cxn modelId="{05F48158-A120-4A1B-839E-2CD42B5C26FC}" type="presParOf" srcId="{099DC66A-FBD4-4242-ACE5-A82ECB8CBC75}" destId="{025CBD96-3E18-493A-9FE3-7E3819B8DEC5}" srcOrd="2" destOrd="0" presId="urn:microsoft.com/office/officeart/2005/8/layout/default"/>
    <dgm:cxn modelId="{E2E7391B-04F9-4448-A1F4-8637BBF31B55}" type="presParOf" srcId="{099DC66A-FBD4-4242-ACE5-A82ECB8CBC75}" destId="{3C64C0EA-C822-4D88-88CB-DC5542F4876E}" srcOrd="3" destOrd="0" presId="urn:microsoft.com/office/officeart/2005/8/layout/default"/>
    <dgm:cxn modelId="{95E7D966-6256-4AD5-9E01-9175FB25C4CF}" type="presParOf" srcId="{099DC66A-FBD4-4242-ACE5-A82ECB8CBC75}" destId="{1887FACA-A4A7-46C4-AB15-E4948A320C65}" srcOrd="4" destOrd="0" presId="urn:microsoft.com/office/officeart/2005/8/layout/default"/>
    <dgm:cxn modelId="{42BA3C0E-3BE8-4B38-9B3C-5D9B42565202}" type="presParOf" srcId="{099DC66A-FBD4-4242-ACE5-A82ECB8CBC75}" destId="{DD5C109C-4093-477B-8805-04D5339B26C6}" srcOrd="5" destOrd="0" presId="urn:microsoft.com/office/officeart/2005/8/layout/default"/>
    <dgm:cxn modelId="{7A3ED709-228C-4931-8816-EC5CB901B1E4}" type="presParOf" srcId="{099DC66A-FBD4-4242-ACE5-A82ECB8CBC75}" destId="{D2F5F16B-DB18-4DC1-915B-E10C05111267}" srcOrd="6" destOrd="0" presId="urn:microsoft.com/office/officeart/2005/8/layout/default"/>
    <dgm:cxn modelId="{78F263CF-FC4D-4F22-8B36-080A4C2E21D5}" type="presParOf" srcId="{099DC66A-FBD4-4242-ACE5-A82ECB8CBC75}" destId="{15BCAF0B-C2A5-4B83-BFE8-A5F6400209B4}" srcOrd="7" destOrd="0" presId="urn:microsoft.com/office/officeart/2005/8/layout/default"/>
    <dgm:cxn modelId="{AEA6EC81-0FB0-4414-938B-04F6430D2F23}" type="presParOf" srcId="{099DC66A-FBD4-4242-ACE5-A82ECB8CBC75}" destId="{A162CE94-761E-419F-8AF5-C3B7C7DF676A}" srcOrd="8" destOrd="0" presId="urn:microsoft.com/office/officeart/2005/8/layout/default"/>
    <dgm:cxn modelId="{620B13DF-B137-40E7-A53E-3CF44A579222}" type="presParOf" srcId="{099DC66A-FBD4-4242-ACE5-A82ECB8CBC75}" destId="{01A91142-C350-4AE8-805D-08C887FA87C6}" srcOrd="9" destOrd="0" presId="urn:microsoft.com/office/officeart/2005/8/layout/default"/>
    <dgm:cxn modelId="{93342766-6F7F-4180-A182-5619663D1326}" type="presParOf" srcId="{099DC66A-FBD4-4242-ACE5-A82ECB8CBC75}" destId="{81BD02D3-93F0-4E2B-8E3D-2F226656D7B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67B96-963A-49A7-9885-3C30CDAB1059}">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Q1. What are the total discharges by DRG?</a:t>
          </a:r>
        </a:p>
      </dsp:txBody>
      <dsp:txXfrm>
        <a:off x="0" y="39687"/>
        <a:ext cx="3286125" cy="1971675"/>
      </dsp:txXfrm>
    </dsp:sp>
    <dsp:sp modelId="{025CBD96-3E18-493A-9FE3-7E3819B8DEC5}">
      <dsp:nvSpPr>
        <dsp:cNvPr id="0" name=""/>
        <dsp:cNvSpPr/>
      </dsp:nvSpPr>
      <dsp:spPr>
        <a:xfrm>
          <a:off x="3614737" y="39687"/>
          <a:ext cx="3286125" cy="1971675"/>
        </a:xfrm>
        <a:prstGeom prst="rect">
          <a:avLst/>
        </a:prstGeom>
        <a:gradFill rotWithShape="0">
          <a:gsLst>
            <a:gs pos="0">
              <a:schemeClr val="accent5">
                <a:hueOff val="-81312"/>
                <a:satOff val="-1935"/>
                <a:lumOff val="-1177"/>
                <a:alphaOff val="0"/>
                <a:satMod val="103000"/>
                <a:lumMod val="102000"/>
                <a:tint val="94000"/>
              </a:schemeClr>
            </a:gs>
            <a:gs pos="50000">
              <a:schemeClr val="accent5">
                <a:hueOff val="-81312"/>
                <a:satOff val="-1935"/>
                <a:lumOff val="-1177"/>
                <a:alphaOff val="0"/>
                <a:satMod val="110000"/>
                <a:lumMod val="100000"/>
                <a:shade val="100000"/>
              </a:schemeClr>
            </a:gs>
            <a:gs pos="100000">
              <a:schemeClr val="accent5">
                <a:hueOff val="-81312"/>
                <a:satOff val="-1935"/>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Q2. What are the total discharges by each Body System Impacted?</a:t>
          </a:r>
        </a:p>
      </dsp:txBody>
      <dsp:txXfrm>
        <a:off x="3614737" y="39687"/>
        <a:ext cx="3286125" cy="1971675"/>
      </dsp:txXfrm>
    </dsp:sp>
    <dsp:sp modelId="{1887FACA-A4A7-46C4-AB15-E4948A320C65}">
      <dsp:nvSpPr>
        <dsp:cNvPr id="0" name=""/>
        <dsp:cNvSpPr/>
      </dsp:nvSpPr>
      <dsp:spPr>
        <a:xfrm>
          <a:off x="7229475" y="39687"/>
          <a:ext cx="3286125" cy="1971675"/>
        </a:xfrm>
        <a:prstGeom prst="rect">
          <a:avLst/>
        </a:prstGeom>
        <a:gradFill rotWithShape="0">
          <a:gsLst>
            <a:gs pos="0">
              <a:schemeClr val="accent5">
                <a:hueOff val="-162624"/>
                <a:satOff val="-3870"/>
                <a:lumOff val="-2354"/>
                <a:alphaOff val="0"/>
                <a:satMod val="103000"/>
                <a:lumMod val="102000"/>
                <a:tint val="94000"/>
              </a:schemeClr>
            </a:gs>
            <a:gs pos="50000">
              <a:schemeClr val="accent5">
                <a:hueOff val="-162624"/>
                <a:satOff val="-3870"/>
                <a:lumOff val="-2354"/>
                <a:alphaOff val="0"/>
                <a:satMod val="110000"/>
                <a:lumMod val="100000"/>
                <a:shade val="100000"/>
              </a:schemeClr>
            </a:gs>
            <a:gs pos="100000">
              <a:schemeClr val="accent5">
                <a:hueOff val="-162624"/>
                <a:satOff val="-3870"/>
                <a:lumOff val="-23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Q3. What is the average cost for a certain disease nationwide?</a:t>
          </a:r>
        </a:p>
      </dsp:txBody>
      <dsp:txXfrm>
        <a:off x="7229475" y="39687"/>
        <a:ext cx="3286125" cy="1971675"/>
      </dsp:txXfrm>
    </dsp:sp>
    <dsp:sp modelId="{D2F5F16B-DB18-4DC1-915B-E10C05111267}">
      <dsp:nvSpPr>
        <dsp:cNvPr id="0" name=""/>
        <dsp:cNvSpPr/>
      </dsp:nvSpPr>
      <dsp:spPr>
        <a:xfrm>
          <a:off x="0" y="2339975"/>
          <a:ext cx="3286125" cy="1971675"/>
        </a:xfrm>
        <a:prstGeom prst="rect">
          <a:avLst/>
        </a:prstGeom>
        <a:gradFill rotWithShape="0">
          <a:gsLst>
            <a:gs pos="0">
              <a:schemeClr val="accent5">
                <a:hueOff val="-243935"/>
                <a:satOff val="-5804"/>
                <a:lumOff val="-3530"/>
                <a:alphaOff val="0"/>
                <a:satMod val="103000"/>
                <a:lumMod val="102000"/>
                <a:tint val="94000"/>
              </a:schemeClr>
            </a:gs>
            <a:gs pos="50000">
              <a:schemeClr val="accent5">
                <a:hueOff val="-243935"/>
                <a:satOff val="-5804"/>
                <a:lumOff val="-3530"/>
                <a:alphaOff val="0"/>
                <a:satMod val="110000"/>
                <a:lumMod val="100000"/>
                <a:shade val="100000"/>
              </a:schemeClr>
            </a:gs>
            <a:gs pos="100000">
              <a:schemeClr val="accent5">
                <a:hueOff val="-243935"/>
                <a:satOff val="-5804"/>
                <a:lumOff val="-35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Q4. What are the total discharges by state hospital &amp; time?</a:t>
          </a:r>
        </a:p>
      </dsp:txBody>
      <dsp:txXfrm>
        <a:off x="0" y="2339975"/>
        <a:ext cx="3286125" cy="1971675"/>
      </dsp:txXfrm>
    </dsp:sp>
    <dsp:sp modelId="{A162CE94-761E-419F-8AF5-C3B7C7DF676A}">
      <dsp:nvSpPr>
        <dsp:cNvPr id="0" name=""/>
        <dsp:cNvSpPr/>
      </dsp:nvSpPr>
      <dsp:spPr>
        <a:xfrm>
          <a:off x="3614737" y="2339975"/>
          <a:ext cx="3286125" cy="1971675"/>
        </a:xfrm>
        <a:prstGeom prst="rect">
          <a:avLst/>
        </a:prstGeom>
        <a:gradFill rotWithShape="0">
          <a:gsLst>
            <a:gs pos="0">
              <a:schemeClr val="accent5">
                <a:hueOff val="-325247"/>
                <a:satOff val="-7739"/>
                <a:lumOff val="-4707"/>
                <a:alphaOff val="0"/>
                <a:satMod val="103000"/>
                <a:lumMod val="102000"/>
                <a:tint val="94000"/>
              </a:schemeClr>
            </a:gs>
            <a:gs pos="50000">
              <a:schemeClr val="accent5">
                <a:hueOff val="-325247"/>
                <a:satOff val="-7739"/>
                <a:lumOff val="-4707"/>
                <a:alphaOff val="0"/>
                <a:satMod val="110000"/>
                <a:lumMod val="100000"/>
                <a:shade val="100000"/>
              </a:schemeClr>
            </a:gs>
            <a:gs pos="100000">
              <a:schemeClr val="accent5">
                <a:hueOff val="-325247"/>
                <a:satOff val="-7739"/>
                <a:lumOff val="-47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Q5. Which hospital have provided medical services for a particular DRG &amp; its </a:t>
          </a:r>
          <a:br>
            <a:rPr lang="en-US" sz="2200" kern="1200" dirty="0"/>
          </a:br>
          <a:r>
            <a:rPr lang="en-US" sz="2200" kern="1200" dirty="0"/>
            <a:t>          average total payments?</a:t>
          </a:r>
        </a:p>
      </dsp:txBody>
      <dsp:txXfrm>
        <a:off x="3614737" y="2339975"/>
        <a:ext cx="3286125" cy="1971675"/>
      </dsp:txXfrm>
    </dsp:sp>
    <dsp:sp modelId="{81BD02D3-93F0-4E2B-8E3D-2F226656D7BB}">
      <dsp:nvSpPr>
        <dsp:cNvPr id="0" name=""/>
        <dsp:cNvSpPr/>
      </dsp:nvSpPr>
      <dsp:spPr>
        <a:xfrm>
          <a:off x="7229475" y="2339975"/>
          <a:ext cx="3286125" cy="1971675"/>
        </a:xfrm>
        <a:prstGeom prst="rect">
          <a:avLst/>
        </a:prstGeom>
        <a:gradFill rotWithShape="0">
          <a:gsLst>
            <a:gs pos="0">
              <a:schemeClr val="accent5">
                <a:hueOff val="-406559"/>
                <a:satOff val="-9674"/>
                <a:lumOff val="-5884"/>
                <a:alphaOff val="0"/>
                <a:satMod val="103000"/>
                <a:lumMod val="102000"/>
                <a:tint val="94000"/>
              </a:schemeClr>
            </a:gs>
            <a:gs pos="50000">
              <a:schemeClr val="accent5">
                <a:hueOff val="-406559"/>
                <a:satOff val="-9674"/>
                <a:lumOff val="-5884"/>
                <a:alphaOff val="0"/>
                <a:satMod val="110000"/>
                <a:lumMod val="100000"/>
                <a:shade val="100000"/>
              </a:schemeClr>
            </a:gs>
            <a:gs pos="100000">
              <a:schemeClr val="accent5">
                <a:hueOff val="-406559"/>
                <a:satOff val="-9674"/>
                <a:lumOff val="-58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Q6. What is the average range a patient have to pay if he has a disease?</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5C6F910-0A8E-43B9-AA7A-489126E2F53A}" type="datetime1">
              <a:rPr lang="en-GB" smtClean="0"/>
              <a:t>06/12/2023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F7A79FB-1004-4B1C-8315-58F313F90F94}" type="slidenum">
              <a:rPr lang="en-GB" smtClean="0"/>
              <a:t>‹#›</a:t>
            </a:fld>
            <a:endParaRPr lang="en-GB" dirty="0"/>
          </a:p>
        </p:txBody>
      </p:sp>
    </p:spTree>
    <p:extLst>
      <p:ext uri="{BB962C8B-B14F-4D97-AF65-F5344CB8AC3E}">
        <p14:creationId xmlns:p14="http://schemas.microsoft.com/office/powerpoint/2010/main" val="89760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6F6FB-99B4-42A4-9E06-4A2FD46544CD}" type="datetime1">
              <a:rPr lang="en-GB" smtClean="0"/>
              <a:pPr/>
              <a:t>06/12/2023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endParaRPr lang="en-GB" dirty="0"/>
          </a:p>
          <a:p>
            <a:pPr lvl="1" rtl="0"/>
            <a:r>
              <a:rPr lang="en-GB" dirty="0"/>
              <a:t>Second level</a:t>
            </a:r>
          </a:p>
          <a:p>
            <a:pPr lvl="2" rtl="0"/>
            <a:r>
              <a:rPr lang="en-GB" dirty="0"/>
              <a:t>Third level</a:t>
            </a:r>
          </a:p>
          <a:p>
            <a:pPr lvl="3" rtl="0"/>
            <a:r>
              <a:rPr lang="en-GB" dirty="0"/>
              <a:t>Fourth level</a:t>
            </a:r>
          </a:p>
          <a:p>
            <a:pPr lvl="4" rtl="0"/>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0C6D3C-9EB0-4F2C-9026-3887D1CDB44E}" type="slidenum">
              <a:rPr lang="en-GB" smtClean="0"/>
              <a:t>‹#›</a:t>
            </a:fld>
            <a:endParaRPr lang="en-GB"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060C6D3C-9EB0-4F2C-9026-3887D1CDB44E}" type="slidenum">
              <a:rPr lang="en-GB" smtClean="0"/>
              <a:t>1</a:t>
            </a:fld>
            <a:endParaRPr lang="en-GB" dirty="0"/>
          </a:p>
        </p:txBody>
      </p:sp>
    </p:spTree>
    <p:extLst>
      <p:ext uri="{BB962C8B-B14F-4D97-AF65-F5344CB8AC3E}">
        <p14:creationId xmlns:p14="http://schemas.microsoft.com/office/powerpoint/2010/main" val="22612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060C6D3C-9EB0-4F2C-9026-3887D1CDB44E}" type="slidenum">
              <a:rPr lang="en-GB" smtClean="0"/>
              <a:t>2</a:t>
            </a:fld>
            <a:endParaRPr lang="en-GB" dirty="0"/>
          </a:p>
        </p:txBody>
      </p:sp>
    </p:spTree>
    <p:extLst>
      <p:ext uri="{BB962C8B-B14F-4D97-AF65-F5344CB8AC3E}">
        <p14:creationId xmlns:p14="http://schemas.microsoft.com/office/powerpoint/2010/main" val="3964441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rtlCol="0" anchor="ctr"/>
          <a:lstStyle>
            <a:lvl1pPr marL="0" indent="0" algn="l">
              <a:lnSpc>
                <a:spcPct val="100000"/>
              </a:lnSpc>
              <a:buNone/>
              <a:defRPr sz="1200" i="1">
                <a:solidFill>
                  <a:schemeClr val="bg1">
                    <a:lumMod val="75000"/>
                  </a:schemeClr>
                </a:solidFill>
              </a:defRPr>
            </a:lvl1pPr>
          </a:lstStyle>
          <a:p>
            <a:pPr rtl="0"/>
            <a:r>
              <a:rPr lang="en-GB" noProof="0" dirty="0"/>
              <a:t>Drag &amp; Drop Your </a:t>
            </a:r>
            <a:br>
              <a:rPr lang="en-GB" noProof="0" dirty="0"/>
            </a:br>
            <a:r>
              <a:rPr lang="en-GB" noProof="0"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rtlCol="0" anchor="ctr"/>
          <a:lstStyle>
            <a:lvl1pPr algn="l">
              <a:defRPr sz="5000" cap="all" baseline="0">
                <a:solidFill>
                  <a:schemeClr val="bg1"/>
                </a:solidFill>
              </a:defRPr>
            </a:lvl1pPr>
          </a:lstStyle>
          <a:p>
            <a:pPr rtl="0"/>
            <a:r>
              <a:rPr lang="en-GB" noProof="0" dirty="0"/>
              <a:t>Click to edit Master title style</a:t>
            </a:r>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rtlCol="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Click to edit Master subtitle style</a:t>
            </a:r>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rtlCol="0"/>
          <a:lstStyle/>
          <a:p>
            <a:pPr rtl="0"/>
            <a:endParaRPr lang="en-GB" noProof="0"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n-GB"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rtlCol="0" anchor="ctr"/>
          <a:lstStyle>
            <a:lvl1pPr marL="0" indent="0" algn="ctr">
              <a:buNone/>
              <a:defRPr sz="1050" i="1">
                <a:solidFill>
                  <a:schemeClr val="bg1"/>
                </a:solidFill>
              </a:defRPr>
            </a:lvl1pPr>
          </a:lstStyle>
          <a:p>
            <a:pPr rtl="0"/>
            <a:r>
              <a:rPr lang="en-GB"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rtlCol="0" anchor="ctr"/>
          <a:lstStyle>
            <a:lvl1pPr marL="0" indent="0" algn="ctr">
              <a:buNone/>
              <a:defRPr sz="1050" i="1">
                <a:solidFill>
                  <a:schemeClr val="bg1"/>
                </a:solidFill>
              </a:defRPr>
            </a:lvl1pPr>
          </a:lstStyle>
          <a:p>
            <a:pPr rtl="0"/>
            <a:r>
              <a:rPr lang="en-GB"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rtlCol="0" anchor="ctr"/>
          <a:lstStyle>
            <a:lvl1pPr marL="0" indent="0" algn="ctr">
              <a:buNone/>
              <a:defRPr sz="1050" i="1">
                <a:solidFill>
                  <a:schemeClr val="bg1"/>
                </a:solidFill>
              </a:defRPr>
            </a:lvl1pPr>
          </a:lstStyle>
          <a:p>
            <a:pPr rtl="0"/>
            <a:r>
              <a:rPr lang="en-GB"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rtlCol="0" anchor="ctr"/>
          <a:lstStyle>
            <a:lvl1pPr marL="0" indent="0" algn="ctr">
              <a:buNone/>
              <a:defRPr sz="1050" i="1">
                <a:solidFill>
                  <a:schemeClr val="bg1"/>
                </a:solidFill>
              </a:defRPr>
            </a:lvl1pPr>
          </a:lstStyle>
          <a:p>
            <a:pPr rtl="0"/>
            <a:r>
              <a:rPr lang="en-GB"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rtlCol="0" anchor="ctr"/>
          <a:lstStyle>
            <a:lvl1pPr marL="0" indent="0" algn="ctr">
              <a:buNone/>
              <a:defRPr sz="1050" i="1">
                <a:solidFill>
                  <a:schemeClr val="bg1"/>
                </a:solidFill>
              </a:defRPr>
            </a:lvl1pPr>
          </a:lstStyle>
          <a:p>
            <a:pPr rtl="0"/>
            <a:r>
              <a:rPr lang="en-GB"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rtlCol="0" anchor="ctr"/>
          <a:lstStyle>
            <a:lvl1pPr marL="0" indent="0" algn="ctr">
              <a:buNone/>
              <a:defRPr sz="1050" i="1">
                <a:solidFill>
                  <a:schemeClr val="bg1"/>
                </a:solidFill>
              </a:defRPr>
            </a:lvl1pPr>
          </a:lstStyle>
          <a:p>
            <a:pPr rtl="0"/>
            <a:r>
              <a:rPr lang="en-GB"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rtlCol="0"/>
          <a:lstStyle>
            <a:lvl1pPr>
              <a:defRPr>
                <a:solidFill>
                  <a:schemeClr val="bg1"/>
                </a:solidFill>
              </a:defRPr>
            </a:lvl1pPr>
          </a:lstStyle>
          <a:p>
            <a:pPr rtl="0"/>
            <a:r>
              <a:rPr lang="en-GB" noProof="0" dirty="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en-GB" noProof="0"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en-GB" noProof="0" dirty="0"/>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rtlCol="0"/>
          <a:lstStyle>
            <a:lvl1pPr marL="0" indent="0">
              <a:buNone/>
              <a:defRPr/>
            </a:lvl1pPr>
          </a:lstStyle>
          <a:p>
            <a:pPr lvl="0" rtl="0"/>
            <a:r>
              <a:rPr lang="en-GB" noProof="0"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rtlCol="0" anchor="ctr"/>
          <a:lstStyle>
            <a:lvl1pPr marL="0" indent="0" algn="ctr">
              <a:buNone/>
              <a:defRPr sz="1050" i="1"/>
            </a:lvl1pPr>
          </a:lstStyle>
          <a:p>
            <a:pPr rtl="0"/>
            <a:r>
              <a:rPr lang="en-GB" noProof="0" dirty="0"/>
              <a:t>Place</a:t>
            </a:r>
            <a:br>
              <a:rPr lang="en-GB" noProof="0" dirty="0"/>
            </a:br>
            <a:r>
              <a:rPr lang="en-GB" noProof="0"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rtlCol="0" anchor="ctr"/>
          <a:lstStyle>
            <a:lvl1pPr marL="0" indent="0" algn="ctr">
              <a:buNone/>
              <a:defRPr sz="1050" i="1"/>
            </a:lvl1pPr>
          </a:lstStyle>
          <a:p>
            <a:pPr rtl="0"/>
            <a:r>
              <a:rPr lang="en-GB" noProof="0" dirty="0"/>
              <a:t>Place</a:t>
            </a:r>
            <a:br>
              <a:rPr lang="en-GB" noProof="0" dirty="0"/>
            </a:br>
            <a:r>
              <a:rPr lang="en-GB" noProof="0"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rtlCol="0" anchor="ctr"/>
          <a:lstStyle>
            <a:lvl1pPr marL="0" indent="0" algn="ctr">
              <a:buNone/>
              <a:defRPr sz="1050" i="1"/>
            </a:lvl1pPr>
          </a:lstStyle>
          <a:p>
            <a:pPr rtl="0"/>
            <a:r>
              <a:rPr lang="en-GB" noProof="0" dirty="0"/>
              <a:t>Place</a:t>
            </a:r>
            <a:br>
              <a:rPr lang="en-GB" noProof="0" dirty="0"/>
            </a:br>
            <a:r>
              <a:rPr lang="en-GB" noProof="0"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rtlCol="0"/>
          <a:lstStyle>
            <a:lvl1pPr marL="0" indent="0">
              <a:buNone/>
              <a:defRPr/>
            </a:lvl1pPr>
          </a:lstStyle>
          <a:p>
            <a:pPr lvl="0" rtl="0"/>
            <a:r>
              <a:rPr lang="en-GB" noProof="0"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rtlCol="0"/>
          <a:lstStyle>
            <a:lvl1pPr marL="0" indent="0">
              <a:buNone/>
              <a:defRPr/>
            </a:lvl1pPr>
          </a:lstStyle>
          <a:p>
            <a:pPr lvl="0" rtl="0"/>
            <a:r>
              <a:rPr lang="en-GB" noProof="0"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en-GB" noProof="0"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en-GB" noProof="0" dirty="0"/>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rtlCol="0" anchor="ctr"/>
          <a:lstStyle>
            <a:lvl1pPr marL="0" indent="0" algn="r">
              <a:lnSpc>
                <a:spcPct val="100000"/>
              </a:lnSpc>
              <a:buNone/>
              <a:defRPr sz="1200" i="1">
                <a:solidFill>
                  <a:schemeClr val="bg1">
                    <a:lumMod val="75000"/>
                  </a:schemeClr>
                </a:solidFill>
              </a:defRPr>
            </a:lvl1pPr>
          </a:lstStyle>
          <a:p>
            <a:pPr rtl="0"/>
            <a:r>
              <a:rPr lang="en-GB" noProof="0" dirty="0"/>
              <a:t>Drag &amp; Drop Your </a:t>
            </a:r>
            <a:br>
              <a:rPr lang="en-GB" noProof="0" dirty="0"/>
            </a:br>
            <a:r>
              <a:rPr lang="en-GB" noProof="0"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rtlCol="0" anchor="ctr"/>
          <a:lstStyle>
            <a:lvl1pPr algn="l">
              <a:lnSpc>
                <a:spcPct val="65000"/>
              </a:lnSpc>
              <a:defRPr sz="8800" cap="all" baseline="0">
                <a:solidFill>
                  <a:schemeClr val="bg1"/>
                </a:solidFill>
              </a:defRPr>
            </a:lvl1pPr>
          </a:lstStyle>
          <a:p>
            <a:pPr rtl="0"/>
            <a:r>
              <a:rPr lang="en-GB" noProof="0" dirty="0"/>
              <a:t>Thank </a:t>
            </a:r>
            <a:br>
              <a:rPr lang="en-GB" noProof="0" dirty="0"/>
            </a:br>
            <a:r>
              <a:rPr lang="en-GB" noProof="0"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rtlCol="0"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n-GB" noProof="0"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n-GB" noProof="0" dirty="0"/>
              <a:t>Email address</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n-GB" noProof="0" dirty="0"/>
              <a:t>Phone number</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rtlCol="0"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n-GB" noProof="0"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rtlCol="0"/>
          <a:lstStyle>
            <a:lvl1pPr marL="0" indent="0">
              <a:lnSpc>
                <a:spcPts val="2000"/>
              </a:lnSpc>
              <a:buNone/>
              <a:defRPr>
                <a:solidFill>
                  <a:schemeClr val="bg1"/>
                </a:solidFill>
              </a:defRPr>
            </a:lvl1pPr>
          </a:lstStyle>
          <a:p>
            <a:pPr lvl="0" rtl="0"/>
            <a:r>
              <a:rPr lang="en-GB" noProof="0"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rtlCol="0" anchor="ctr">
            <a:noAutofit/>
          </a:bodyPr>
          <a:lstStyle>
            <a:lvl1pPr marL="0" indent="0" algn="r">
              <a:lnSpc>
                <a:spcPct val="100000"/>
              </a:lnSpc>
              <a:buNone/>
              <a:defRPr sz="1200" i="1">
                <a:solidFill>
                  <a:schemeClr val="bg1"/>
                </a:solidFill>
              </a:defRPr>
            </a:lvl1pPr>
          </a:lstStyle>
          <a:p>
            <a:pPr rtl="0"/>
            <a:r>
              <a:rPr lang="en-GB" noProof="0" dirty="0"/>
              <a:t>Drag &amp; Drop Your </a:t>
            </a:r>
            <a:br>
              <a:rPr lang="en-GB" noProof="0" dirty="0"/>
            </a:br>
            <a:r>
              <a:rPr lang="en-GB" noProof="0"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rtlCol="0"/>
          <a:lstStyle>
            <a:lvl1pPr>
              <a:defRPr>
                <a:solidFill>
                  <a:schemeClr val="bg1"/>
                </a:solidFill>
              </a:defRPr>
            </a:lvl1pPr>
          </a:lstStyle>
          <a:p>
            <a:pPr rtl="0"/>
            <a:fld id="{EECC7194-A4D0-457B-9D3E-53681723AFF7}" type="slidenum">
              <a:rPr lang="en-GB" noProof="0" smtClean="0"/>
              <a:pPr/>
              <a:t>‹#›</a:t>
            </a:fld>
            <a:endParaRPr lang="en-GB" noProof="0"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rtlCol="0"/>
          <a:lstStyle>
            <a:lvl1pPr>
              <a:defRPr sz="4000" cap="all" baseline="0">
                <a:solidFill>
                  <a:schemeClr val="bg1"/>
                </a:solidFill>
              </a:defRPr>
            </a:lvl1pPr>
          </a:lstStyle>
          <a:p>
            <a:pPr rtl="0"/>
            <a:r>
              <a:rPr lang="en-GB" noProof="0" dirty="0"/>
              <a:t>Click to edit Master title style</a:t>
            </a:r>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en-GB" noProof="0" dirty="0"/>
              <a:t>Drag &amp; Drop Your </a:t>
            </a:r>
            <a:br>
              <a:rPr lang="en-GB" noProof="0" dirty="0"/>
            </a:br>
            <a:r>
              <a:rPr lang="en-GB" noProof="0"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en-GB" noProof="0" dirty="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lvl1pPr>
              <a:defRPr>
                <a:solidFill>
                  <a:schemeClr val="bg1"/>
                </a:solidFill>
              </a:defRPr>
            </a:lvl1pPr>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rtlCol="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n-GB"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rtlCol="0"/>
          <a:lstStyle>
            <a:lvl1pPr>
              <a:defRPr>
                <a:solidFill>
                  <a:schemeClr val="bg1"/>
                </a:solidFill>
              </a:defRPr>
            </a:lvl1pPr>
          </a:lstStyle>
          <a:p>
            <a:pPr rtl="0"/>
            <a:r>
              <a:rPr lang="en-GB" noProof="0" dirty="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rtlCol="0"/>
          <a:lstStyle/>
          <a:p>
            <a:pPr rtl="0"/>
            <a:endParaRPr lang="en-GB"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n-GB" noProof="0" dirty="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rtlCol="0" anchor="t">
            <a:noAutofit/>
          </a:bodyPr>
          <a:lstStyle>
            <a:lvl1pPr marL="0" indent="0" algn="ctr">
              <a:lnSpc>
                <a:spcPct val="100000"/>
              </a:lnSpc>
              <a:buNone/>
              <a:defRPr sz="1200" i="1">
                <a:solidFill>
                  <a:schemeClr val="bg1"/>
                </a:solidFill>
              </a:defRPr>
            </a:lvl1pPr>
          </a:lstStyle>
          <a:p>
            <a:pPr rtl="0"/>
            <a:r>
              <a:rPr lang="en-GB" noProof="0" dirty="0"/>
              <a:t>Drag &amp; Drop Your </a:t>
            </a:r>
            <a:br>
              <a:rPr lang="en-GB" noProof="0" dirty="0"/>
            </a:br>
            <a:r>
              <a:rPr lang="en-GB" noProof="0"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rtlCol="0"/>
          <a:lstStyle>
            <a:lvl1pPr>
              <a:defRPr>
                <a:solidFill>
                  <a:schemeClr val="bg1"/>
                </a:solidFill>
              </a:defRPr>
            </a:lvl1pPr>
          </a:lstStyle>
          <a:p>
            <a:pPr rtl="0"/>
            <a:r>
              <a:rPr lang="en-GB" noProof="0" dirty="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n-GB"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rtlCol="0"/>
          <a:lstStyle>
            <a:lvl1pPr>
              <a:defRPr>
                <a:solidFill>
                  <a:schemeClr val="bg1"/>
                </a:solidFill>
              </a:defRPr>
            </a:lvl1pPr>
          </a:lstStyle>
          <a:p>
            <a:pPr rtl="0"/>
            <a:r>
              <a:rPr lang="en-GB" noProof="0" dirty="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rtlCol="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rtlCol="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rtlCol="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rtlCol="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rtlCol="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rtlCol="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n-GB" noProof="0" dirty="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rtlCol="0" anchor="ctr"/>
          <a:lstStyle>
            <a:lvl1pPr marL="0" indent="0" algn="ctr">
              <a:buNone/>
              <a:defRPr sz="1050" i="1">
                <a:solidFill>
                  <a:schemeClr val="bg1"/>
                </a:solidFill>
              </a:defRPr>
            </a:lvl1pPr>
          </a:lstStyle>
          <a:p>
            <a:pPr rtl="0"/>
            <a:r>
              <a:rPr lang="en-GB"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n-GB" noProof="0" dirty="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n-GB"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rtlCol="0"/>
          <a:lstStyle>
            <a:lvl1pPr>
              <a:defRPr>
                <a:solidFill>
                  <a:schemeClr val="bg1"/>
                </a:solidFill>
              </a:defRPr>
            </a:lvl1pPr>
          </a:lstStyle>
          <a:p>
            <a:pPr rtl="0"/>
            <a:r>
              <a:rPr lang="en-GB" noProof="0" dirty="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n-GB" noProof="0"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en-GB" noProof="0" dirty="0"/>
              <a:t>Drag &amp; Drop Your </a:t>
            </a:r>
            <a:br>
              <a:rPr lang="en-GB" noProof="0" dirty="0"/>
            </a:br>
            <a:r>
              <a:rPr lang="en-GB" noProof="0"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en-GB" noProof="0" dirty="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lvl1pPr>
              <a:defRPr>
                <a:solidFill>
                  <a:schemeClr val="bg1"/>
                </a:solidFill>
              </a:defRPr>
            </a:lvl1pPr>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n-GB" noProof="0"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en-GB" noProof="0"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n-GB" noProof="0" smtClean="0"/>
              <a:pPr/>
              <a:t>‹#›</a:t>
            </a:fld>
            <a:endParaRPr lang="en-GB" noProof="0"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rtlCol="0"/>
          <a:lstStyle/>
          <a:p>
            <a:pPr rtl="0"/>
            <a:r>
              <a:rPr lang="en-GB" noProof="0" dirty="0"/>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pPr rtl="0"/>
            <a:r>
              <a:rPr lang="en-GB" noProof="0" dirty="0"/>
              <a:t>Click to edit Master title style</a:t>
            </a:r>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1"/>
                </a:solidFill>
              </a:defRPr>
            </a:lvl1pPr>
          </a:lstStyle>
          <a:p>
            <a:pPr rtl="0"/>
            <a:fld id="{EECC7194-A4D0-457B-9D3E-53681723AFF7}" type="slidenum">
              <a:rPr lang="en-GB" noProof="0" smtClean="0"/>
              <a:pPr/>
              <a:t>‹#›</a:t>
            </a:fld>
            <a:endParaRPr lang="en-GB"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183824" y="0"/>
            <a:ext cx="9672000" cy="6857999"/>
          </a:xfrm>
        </p:spPr>
        <p:txBody>
          <a:bodyPr rtlCol="0"/>
          <a:lstStyle/>
          <a:p>
            <a:pPr>
              <a:lnSpc>
                <a:spcPct val="110000"/>
              </a:lnSpc>
            </a:pPr>
            <a:r>
              <a:rPr lang="en-GB" dirty="0"/>
              <a:t>Healthcare Data Visualization platform</a:t>
            </a:r>
            <a:br>
              <a:rPr lang="en-GB" dirty="0"/>
            </a:br>
            <a:endParaRPr lang="en-GB" dirty="0"/>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294878" y="4292483"/>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en-GB" dirty="0"/>
          </a:p>
        </p:txBody>
      </p:sp>
      <p:sp>
        <p:nvSpPr>
          <p:cNvPr id="6" name="Subtitle 5">
            <a:extLst>
              <a:ext uri="{FF2B5EF4-FFF2-40B4-BE49-F238E27FC236}">
                <a16:creationId xmlns:a16="http://schemas.microsoft.com/office/drawing/2014/main" id="{A0672FD4-3D27-0A28-BA8D-B373BC71C0AF}"/>
              </a:ext>
            </a:extLst>
          </p:cNvPr>
          <p:cNvSpPr>
            <a:spLocks noGrp="1"/>
          </p:cNvSpPr>
          <p:nvPr>
            <p:ph type="subTitle" idx="1"/>
          </p:nvPr>
        </p:nvSpPr>
        <p:spPr>
          <a:xfrm>
            <a:off x="6804882" y="6114211"/>
            <a:ext cx="5161550" cy="586398"/>
          </a:xfrm>
        </p:spPr>
        <p:txBody>
          <a:bodyPr/>
          <a:lstStyle/>
          <a:p>
            <a:br>
              <a:rPr lang="en-GB" dirty="0"/>
            </a:br>
            <a:r>
              <a:rPr lang="en-GB" dirty="0"/>
              <a:t>Shrey Jain</a:t>
            </a:r>
            <a:br>
              <a:rPr lang="en-GB" dirty="0"/>
            </a:br>
            <a:endParaRPr lang="en-GB" dirty="0"/>
          </a:p>
        </p:txBody>
      </p:sp>
    </p:spTree>
    <p:extLst>
      <p:ext uri="{BB962C8B-B14F-4D97-AF65-F5344CB8AC3E}">
        <p14:creationId xmlns:p14="http://schemas.microsoft.com/office/powerpoint/2010/main" val="85059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445934"/>
            <a:ext cx="6903253" cy="5469361"/>
          </a:xfrm>
          <a:gradFill>
            <a:gsLst>
              <a:gs pos="0">
                <a:schemeClr val="tx2"/>
              </a:gs>
              <a:gs pos="100000">
                <a:schemeClr val="accent2"/>
              </a:gs>
            </a:gsLst>
            <a:lin ang="14400000" scaled="0"/>
          </a:gradFill>
        </p:spPr>
        <p:txBody>
          <a:bodyPr vert="horz" lIns="576000" tIns="1872000" rIns="576000" bIns="0" rtlCol="0" anchor="t">
            <a:noAutofit/>
          </a:bodyPr>
          <a:lstStyle/>
          <a:p>
            <a:pPr rtl="0"/>
            <a:endParaRPr lang="en-GB"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668501" y="619836"/>
            <a:ext cx="4585966" cy="1008000"/>
          </a:xfrm>
        </p:spPr>
        <p:txBody>
          <a:bodyPr rtlCol="0"/>
          <a:lstStyle/>
          <a:p>
            <a:r>
              <a:rPr lang="en-GB" dirty="0"/>
              <a:t>Analysing diagnostic related Groups (DRG) across USA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666062" y="349224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en-GB"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615551" y="8866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pPr rtl="0"/>
              <a:endParaRPr lang="en-GB"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pPr rtl="0"/>
              <a:endParaRPr lang="en-GB"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pPr rtl="0"/>
              <a:endParaRPr lang="en-GB"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pPr rtl="0"/>
              <a:endParaRPr lang="en-GB"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rtlCol="0"/>
          <a:lstStyle/>
          <a:p>
            <a:pPr rtl="0"/>
            <a:fld id="{EECC7194-A4D0-457B-9D3E-53681723AFF7}" type="slidenum">
              <a:rPr lang="en-GB" smtClean="0"/>
              <a:pPr/>
              <a:t>2</a:t>
            </a:fld>
            <a:endParaRPr lang="en-GB"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298525" y="666145"/>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945C34-F732-7B2E-64D3-9BA2A7C85809}"/>
              </a:ext>
            </a:extLst>
          </p:cNvPr>
          <p:cNvSpPr>
            <a:spLocks noGrp="1"/>
          </p:cNvSpPr>
          <p:nvPr>
            <p:ph type="sldNum" sz="quarter" idx="11"/>
          </p:nvPr>
        </p:nvSpPr>
        <p:spPr/>
        <p:txBody>
          <a:bodyPr/>
          <a:lstStyle/>
          <a:p>
            <a:pPr rtl="0"/>
            <a:fld id="{EECC7194-A4D0-457B-9D3E-53681723AFF7}" type="slidenum">
              <a:rPr lang="en-GB" noProof="0" smtClean="0"/>
              <a:pPr rtl="0"/>
              <a:t>3</a:t>
            </a:fld>
            <a:endParaRPr lang="en-GB" noProof="0" dirty="0"/>
          </a:p>
        </p:txBody>
      </p:sp>
      <p:sp>
        <p:nvSpPr>
          <p:cNvPr id="6" name="Rectangle 5">
            <a:extLst>
              <a:ext uri="{FF2B5EF4-FFF2-40B4-BE49-F238E27FC236}">
                <a16:creationId xmlns:a16="http://schemas.microsoft.com/office/drawing/2014/main" id="{2410DC6B-39BA-299A-2BAD-45F9C16E34BF}"/>
              </a:ext>
            </a:extLst>
          </p:cNvPr>
          <p:cNvSpPr/>
          <p:nvPr/>
        </p:nvSpPr>
        <p:spPr>
          <a:xfrm>
            <a:off x="999564" y="428065"/>
            <a:ext cx="5733652" cy="835959"/>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5000" dirty="0">
                <a:latin typeface="Gill Sans MT"/>
              </a:rPr>
              <a:t>About Project</a:t>
            </a:r>
            <a:endParaRPr lang="en-GB" dirty="0"/>
          </a:p>
        </p:txBody>
      </p:sp>
      <p:sp>
        <p:nvSpPr>
          <p:cNvPr id="8" name="TextBox 7">
            <a:extLst>
              <a:ext uri="{FF2B5EF4-FFF2-40B4-BE49-F238E27FC236}">
                <a16:creationId xmlns:a16="http://schemas.microsoft.com/office/drawing/2014/main" id="{9AE62DD7-62A6-8764-F8D7-F14D97B8F0A8}"/>
              </a:ext>
            </a:extLst>
          </p:cNvPr>
          <p:cNvSpPr txBox="1"/>
          <p:nvPr/>
        </p:nvSpPr>
        <p:spPr>
          <a:xfrm>
            <a:off x="923582" y="3078183"/>
            <a:ext cx="102309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ea typeface="+mn-lt"/>
                <a:cs typeface="+mn-lt"/>
              </a:rPr>
              <a:t>DRGs, or Diagnostic Related Groups, are an important part of healthcare analysis. Using a system called DRGs, hospital cases are categorized into groups based on the likelihood that they would use clinical resources similarly. Usually, this classification is applied in order to facilitate reimbursement.</a:t>
            </a:r>
            <a:endParaRPr lang="en-US" dirty="0">
              <a:solidFill>
                <a:srgbClr val="000000"/>
              </a:solidFill>
              <a:ea typeface="+mn-lt"/>
              <a:cs typeface="+mn-lt"/>
            </a:endParaRPr>
          </a:p>
          <a:p>
            <a:pPr marL="285750" indent="-285750">
              <a:buFont typeface="Arial"/>
              <a:buChar char="•"/>
            </a:pPr>
            <a:endParaRPr lang="en-GB" dirty="0">
              <a:solidFill>
                <a:srgbClr val="FFFFFF"/>
              </a:solidFill>
            </a:endParaRPr>
          </a:p>
          <a:p>
            <a:pPr marL="285750" indent="-285750">
              <a:buFont typeface="Arial"/>
              <a:buChar char="•"/>
            </a:pPr>
            <a:endParaRPr lang="en-GB" dirty="0">
              <a:solidFill>
                <a:srgbClr val="FFFFFF"/>
              </a:solidFill>
            </a:endParaRPr>
          </a:p>
          <a:p>
            <a:endParaRPr lang="en-GB" dirty="0">
              <a:solidFill>
                <a:srgbClr val="FFFFFF"/>
              </a:solidFill>
            </a:endParaRPr>
          </a:p>
          <a:p>
            <a:endParaRPr lang="en-GB" dirty="0">
              <a:solidFill>
                <a:srgbClr val="FFFFFF"/>
              </a:solidFill>
            </a:endParaRPr>
          </a:p>
        </p:txBody>
      </p:sp>
    </p:spTree>
    <p:extLst>
      <p:ext uri="{BB962C8B-B14F-4D97-AF65-F5344CB8AC3E}">
        <p14:creationId xmlns:p14="http://schemas.microsoft.com/office/powerpoint/2010/main" val="395455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7F1F26-529B-9B15-65B1-3C405206EC79}"/>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400" kern="1200" dirty="0" err="1">
                <a:solidFill>
                  <a:srgbClr val="FFFFFF"/>
                </a:solidFill>
                <a:latin typeface="+mj-lt"/>
                <a:ea typeface="+mj-ea"/>
                <a:cs typeface="+mj-cs"/>
              </a:rPr>
              <a:t>Drg</a:t>
            </a:r>
            <a:r>
              <a:rPr lang="en-US" sz="3400" kern="1200" dirty="0">
                <a:solidFill>
                  <a:srgbClr val="FFFFFF"/>
                </a:solidFill>
                <a:latin typeface="+mj-lt"/>
                <a:ea typeface="+mj-ea"/>
                <a:cs typeface="+mj-cs"/>
              </a:rPr>
              <a:t> IN </a:t>
            </a:r>
            <a:r>
              <a:rPr lang="en-US" sz="3400" kern="1200" dirty="0" err="1">
                <a:solidFill>
                  <a:srgbClr val="FFFFFF"/>
                </a:solidFill>
                <a:latin typeface="+mj-lt"/>
                <a:ea typeface="+mj-ea"/>
                <a:cs typeface="+mj-cs"/>
              </a:rPr>
              <a:t>HEALthcare</a:t>
            </a:r>
            <a:r>
              <a:rPr lang="en-US" sz="3400" kern="1200" dirty="0">
                <a:solidFill>
                  <a:srgbClr val="FFFFFF"/>
                </a:solidFill>
                <a:latin typeface="+mj-lt"/>
                <a:ea typeface="+mj-ea"/>
                <a:cs typeface="+mj-cs"/>
              </a:rPr>
              <a:t> analysis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5968E208-A52B-A5FA-E873-F1B2C0287F29}"/>
              </a:ext>
            </a:extLst>
          </p:cNvPr>
          <p:cNvSpPr>
            <a:spLocks noGrp="1"/>
          </p:cNvSpPr>
          <p:nvPr>
            <p:ph type="body" sz="quarter" idx="13"/>
          </p:nvPr>
        </p:nvSpPr>
        <p:spPr>
          <a:xfrm>
            <a:off x="4447308" y="591344"/>
            <a:ext cx="6906491" cy="5585619"/>
          </a:xfrm>
        </p:spPr>
        <p:txBody>
          <a:bodyPr vert="horz" lIns="91440" tIns="45720" rIns="91440" bIns="45720" rtlCol="0" anchor="ctr">
            <a:normAutofit/>
          </a:bodyPr>
          <a:lstStyle/>
          <a:p>
            <a:pPr>
              <a:lnSpc>
                <a:spcPct val="90000"/>
              </a:lnSpc>
            </a:pPr>
            <a:r>
              <a:rPr lang="en-US" sz="1800" dirty="0"/>
              <a:t>1.Reimbursement and Payment Systems:</a:t>
            </a:r>
          </a:p>
          <a:p>
            <a:pPr>
              <a:lnSpc>
                <a:spcPct val="90000"/>
              </a:lnSpc>
            </a:pPr>
            <a:r>
              <a:rPr lang="en-US" dirty="0">
                <a:ea typeface="+mn-lt"/>
                <a:cs typeface="+mn-lt"/>
              </a:rPr>
              <a:t>Systems for healthcare reimbursement frequently employ DRGs. Hospitals are paid a certain amount for each case under a particular DRG, regardless of the true expenses that are incurred. This strategy aims to reduce healthcare expenses and increase productivity. </a:t>
            </a:r>
            <a:endParaRPr lang="en-US" dirty="0"/>
          </a:p>
          <a:p>
            <a:pPr>
              <a:lnSpc>
                <a:spcPct val="90000"/>
              </a:lnSpc>
            </a:pPr>
            <a:endParaRPr lang="en-US" dirty="0"/>
          </a:p>
          <a:p>
            <a:pPr>
              <a:lnSpc>
                <a:spcPct val="90000"/>
              </a:lnSpc>
            </a:pPr>
            <a:r>
              <a:rPr lang="en-US" sz="1800" dirty="0"/>
              <a:t>2.Population Health Management:</a:t>
            </a:r>
          </a:p>
          <a:p>
            <a:pPr>
              <a:lnSpc>
                <a:spcPct val="90000"/>
              </a:lnSpc>
            </a:pPr>
            <a:r>
              <a:rPr lang="en-US" dirty="0">
                <a:ea typeface="+mn-lt"/>
                <a:cs typeface="+mn-lt"/>
              </a:rPr>
              <a:t>Comprehending the frequency of distinct DRGs in a community aids in the management and preparation of medical requirements. Based on the most prevalent or expensive conditions, it can direct interventions and preventive measures. </a:t>
            </a:r>
            <a:endParaRPr lang="en-US" dirty="0"/>
          </a:p>
          <a:p>
            <a:pPr>
              <a:lnSpc>
                <a:spcPct val="90000"/>
              </a:lnSpc>
            </a:pPr>
            <a:endParaRPr lang="en-US" dirty="0"/>
          </a:p>
          <a:p>
            <a:pPr>
              <a:lnSpc>
                <a:spcPct val="90000"/>
              </a:lnSpc>
            </a:pPr>
            <a:r>
              <a:rPr lang="en-US" sz="1800" dirty="0"/>
              <a:t>3.Research and Policy Development:</a:t>
            </a:r>
          </a:p>
          <a:p>
            <a:pPr>
              <a:lnSpc>
                <a:spcPct val="90000"/>
              </a:lnSpc>
            </a:pPr>
            <a:r>
              <a:rPr lang="en-US" dirty="0">
                <a:ea typeface="+mn-lt"/>
                <a:cs typeface="+mn-lt"/>
              </a:rPr>
              <a:t>DRG data can be used by researchers and policymakers in the healthcare industry to spot patterns, create guidelines, and decide on the best ways to give care and pay for it...</a:t>
            </a:r>
            <a:endParaRPr lang="en-US" dirty="0"/>
          </a:p>
          <a:p>
            <a:pPr>
              <a:lnSpc>
                <a:spcPct val="90000"/>
              </a:lnSpc>
            </a:pPr>
            <a:endParaRPr lang="en-US" dirty="0"/>
          </a:p>
        </p:txBody>
      </p:sp>
      <p:sp>
        <p:nvSpPr>
          <p:cNvPr id="4" name="Slide Number Placeholder 3">
            <a:extLst>
              <a:ext uri="{FF2B5EF4-FFF2-40B4-BE49-F238E27FC236}">
                <a16:creationId xmlns:a16="http://schemas.microsoft.com/office/drawing/2014/main" id="{AF2A549C-8DE3-7E28-4B29-5BBDA3A8442A}"/>
              </a:ext>
            </a:extLst>
          </p:cNvPr>
          <p:cNvSpPr>
            <a:spLocks noGrp="1"/>
          </p:cNvSpPr>
          <p:nvPr>
            <p:ph type="sldNum" sz="quarter" idx="11"/>
          </p:nvPr>
        </p:nvSpPr>
        <p:spPr>
          <a:xfrm>
            <a:off x="9541564" y="6356350"/>
            <a:ext cx="1812235" cy="365125"/>
          </a:xfrm>
        </p:spPr>
        <p:txBody>
          <a:bodyPr vert="horz" lIns="91440" tIns="45720" rIns="91440" bIns="45720" rtlCol="0" anchor="ctr">
            <a:normAutofit/>
          </a:bodyPr>
          <a:lstStyle/>
          <a:p>
            <a:pPr algn="r">
              <a:lnSpc>
                <a:spcPct val="90000"/>
              </a:lnSpc>
              <a:spcAft>
                <a:spcPts val="600"/>
              </a:spcAft>
            </a:pPr>
            <a:fld id="{EECC7194-A4D0-457B-9D3E-53681723AFF7}" type="slidenum">
              <a:rPr lang="en-US" sz="1200" noProof="0" smtClean="0">
                <a:solidFill>
                  <a:schemeClr val="tx1">
                    <a:tint val="75000"/>
                  </a:schemeClr>
                </a:solidFill>
              </a:rPr>
              <a:pPr algn="r">
                <a:lnSpc>
                  <a:spcPct val="90000"/>
                </a:lnSpc>
                <a:spcAft>
                  <a:spcPts val="600"/>
                </a:spcAft>
              </a:pPr>
              <a:t>4</a:t>
            </a:fld>
            <a:endParaRPr lang="en-US" sz="1200" noProof="0">
              <a:solidFill>
                <a:schemeClr val="tx1">
                  <a:tint val="75000"/>
                </a:schemeClr>
              </a:solidFill>
            </a:endParaRPr>
          </a:p>
        </p:txBody>
      </p:sp>
    </p:spTree>
    <p:extLst>
      <p:ext uri="{BB962C8B-B14F-4D97-AF65-F5344CB8AC3E}">
        <p14:creationId xmlns:p14="http://schemas.microsoft.com/office/powerpoint/2010/main" val="392414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425120-20D4-4A0B-75A4-BA4773FEA067}"/>
              </a:ext>
            </a:extLst>
          </p:cNvPr>
          <p:cNvPicPr>
            <a:picLocks noChangeAspect="1"/>
          </p:cNvPicPr>
          <p:nvPr/>
        </p:nvPicPr>
        <p:blipFill rotWithShape="1">
          <a:blip r:embed="rId2">
            <a:duotone>
              <a:schemeClr val="bg2">
                <a:shade val="45000"/>
                <a:satMod val="135000"/>
              </a:schemeClr>
              <a:prstClr val="white"/>
            </a:duotone>
          </a:blip>
          <a:srcRect l="9092" t="21352" r="-7" b="1046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06A3A17-0FED-C12B-574B-5D4BD720DCC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rPr>
              <a:t>About the dataset</a:t>
            </a:r>
          </a:p>
        </p:txBody>
      </p:sp>
      <p:sp>
        <p:nvSpPr>
          <p:cNvPr id="2" name="Text Placeholder 1">
            <a:extLst>
              <a:ext uri="{FF2B5EF4-FFF2-40B4-BE49-F238E27FC236}">
                <a16:creationId xmlns:a16="http://schemas.microsoft.com/office/drawing/2014/main" id="{AFA82AE6-9619-1383-346F-6C373A182AA4}"/>
              </a:ext>
            </a:extLst>
          </p:cNvPr>
          <p:cNvSpPr>
            <a:spLocks noGrp="1"/>
          </p:cNvSpPr>
          <p:nvPr>
            <p:ph type="body" sz="quarter" idx="13"/>
          </p:nvPr>
        </p:nvSpPr>
        <p:spPr>
          <a:xfrm>
            <a:off x="838200" y="1407755"/>
            <a:ext cx="10515600" cy="5309982"/>
          </a:xfrm>
        </p:spPr>
        <p:txBody>
          <a:bodyPr vert="horz" lIns="91440" tIns="45720" rIns="91440" bIns="45720" rtlCol="0" anchor="t">
            <a:normAutofit/>
          </a:bodyPr>
          <a:lstStyle/>
          <a:p>
            <a:pPr indent="-228600">
              <a:lnSpc>
                <a:spcPct val="90000"/>
              </a:lnSpc>
              <a:buAutoNum type="arabicPeriod"/>
            </a:pPr>
            <a:r>
              <a:rPr lang="en-US" sz="2000" dirty="0"/>
              <a:t>The attributes in the data set are:</a:t>
            </a:r>
            <a:endParaRPr lang="en-US" dirty="0"/>
          </a:p>
          <a:p>
            <a:pPr marL="228600" indent="-457200">
              <a:lnSpc>
                <a:spcPct val="90000"/>
              </a:lnSpc>
              <a:buAutoNum type="arabicPeriod"/>
            </a:pPr>
            <a:r>
              <a:rPr lang="en-US" sz="1800" i="1" dirty="0"/>
              <a:t>   Body System Impacted</a:t>
            </a:r>
          </a:p>
          <a:p>
            <a:pPr marL="609600" lvl="1" indent="-342900">
              <a:lnSpc>
                <a:spcPct val="90000"/>
              </a:lnSpc>
              <a:buAutoNum type="arabicPeriod"/>
            </a:pPr>
            <a:r>
              <a:rPr lang="en-US" sz="1800" i="1" dirty="0">
                <a:solidFill>
                  <a:schemeClr val="bg1"/>
                </a:solidFill>
                <a:latin typeface="Arial"/>
                <a:cs typeface="Arial"/>
              </a:rPr>
              <a:t>County name</a:t>
            </a:r>
            <a:br>
              <a:rPr lang="en-US" sz="1800" i="1" dirty="0">
                <a:solidFill>
                  <a:schemeClr val="bg1"/>
                </a:solidFill>
                <a:latin typeface="Arial"/>
                <a:cs typeface="Arial"/>
              </a:rPr>
            </a:br>
            <a:r>
              <a:rPr lang="en-US" sz="1800" i="1" dirty="0">
                <a:solidFill>
                  <a:schemeClr val="bg1"/>
                </a:solidFill>
                <a:latin typeface="Arial"/>
                <a:cs typeface="Arial"/>
              </a:rPr>
              <a:t>DRG with Code</a:t>
            </a:r>
            <a:br>
              <a:rPr lang="en-US" sz="1800" i="1" dirty="0">
                <a:solidFill>
                  <a:schemeClr val="bg1"/>
                </a:solidFill>
                <a:latin typeface="Arial"/>
                <a:cs typeface="Arial"/>
              </a:rPr>
            </a:br>
            <a:r>
              <a:rPr lang="en-US" sz="1800" i="1" dirty="0">
                <a:solidFill>
                  <a:schemeClr val="bg1"/>
                </a:solidFill>
                <a:latin typeface="Arial"/>
                <a:cs typeface="Arial"/>
              </a:rPr>
              <a:t>DRG without code</a:t>
            </a:r>
            <a:br>
              <a:rPr lang="en-US" sz="1800" i="1" dirty="0">
                <a:solidFill>
                  <a:schemeClr val="bg1"/>
                </a:solidFill>
                <a:latin typeface="Arial"/>
                <a:cs typeface="Arial"/>
              </a:rPr>
            </a:br>
            <a:r>
              <a:rPr lang="en-US" sz="1800" i="1" dirty="0">
                <a:solidFill>
                  <a:schemeClr val="bg1"/>
                </a:solidFill>
                <a:latin typeface="Arial"/>
                <a:cs typeface="Arial"/>
              </a:rPr>
              <a:t>Hospital Address</a:t>
            </a:r>
            <a:br>
              <a:rPr lang="en-US" sz="1800" i="1" dirty="0">
                <a:solidFill>
                  <a:schemeClr val="bg1"/>
                </a:solidFill>
                <a:latin typeface="Arial"/>
                <a:cs typeface="Arial"/>
              </a:rPr>
            </a:br>
            <a:r>
              <a:rPr lang="en-US" sz="1800" i="1" dirty="0">
                <a:solidFill>
                  <a:schemeClr val="bg1"/>
                </a:solidFill>
                <a:latin typeface="Arial"/>
                <a:cs typeface="Arial"/>
              </a:rPr>
              <a:t>Hospital Name</a:t>
            </a:r>
            <a:br>
              <a:rPr lang="en-US" sz="1800" i="1" dirty="0">
                <a:solidFill>
                  <a:schemeClr val="bg1"/>
                </a:solidFill>
                <a:latin typeface="Arial"/>
                <a:cs typeface="Arial"/>
              </a:rPr>
            </a:br>
            <a:r>
              <a:rPr lang="en-US" sz="1800" i="1" dirty="0">
                <a:solidFill>
                  <a:schemeClr val="bg1"/>
                </a:solidFill>
                <a:latin typeface="Arial"/>
                <a:cs typeface="Arial"/>
              </a:rPr>
              <a:t>Hospital City</a:t>
            </a:r>
            <a:br>
              <a:rPr lang="en-US" sz="1800" i="1" dirty="0">
                <a:solidFill>
                  <a:schemeClr val="bg1"/>
                </a:solidFill>
                <a:latin typeface="Arial"/>
                <a:cs typeface="Arial"/>
              </a:rPr>
            </a:br>
            <a:r>
              <a:rPr lang="en-US" sz="1800" i="1" dirty="0">
                <a:solidFill>
                  <a:schemeClr val="bg1"/>
                </a:solidFill>
                <a:latin typeface="Arial"/>
                <a:cs typeface="Arial"/>
              </a:rPr>
              <a:t>Hospital State</a:t>
            </a:r>
            <a:br>
              <a:rPr lang="en-US" sz="1800" i="1" dirty="0">
                <a:solidFill>
                  <a:schemeClr val="bg1"/>
                </a:solidFill>
                <a:latin typeface="Arial"/>
                <a:cs typeface="Arial"/>
              </a:rPr>
            </a:br>
            <a:r>
              <a:rPr lang="en-US" sz="1800" i="1" dirty="0">
                <a:solidFill>
                  <a:schemeClr val="bg1"/>
                </a:solidFill>
                <a:latin typeface="Arial"/>
                <a:cs typeface="Arial"/>
              </a:rPr>
              <a:t>Hospital Region</a:t>
            </a:r>
            <a:br>
              <a:rPr lang="en-US" sz="1800" i="1" dirty="0">
                <a:solidFill>
                  <a:schemeClr val="bg1"/>
                </a:solidFill>
                <a:latin typeface="Arial"/>
                <a:cs typeface="Arial"/>
              </a:rPr>
            </a:br>
            <a:r>
              <a:rPr lang="en-US" sz="1800" i="1" dirty="0">
                <a:solidFill>
                  <a:schemeClr val="bg1"/>
                </a:solidFill>
                <a:latin typeface="Arial"/>
                <a:cs typeface="Arial"/>
              </a:rPr>
              <a:t>Hospital Zip Code</a:t>
            </a:r>
            <a:br>
              <a:rPr lang="en-US" sz="1800" i="1" dirty="0">
                <a:solidFill>
                  <a:schemeClr val="bg1"/>
                </a:solidFill>
                <a:latin typeface="Arial"/>
                <a:cs typeface="Arial"/>
              </a:rPr>
            </a:br>
            <a:r>
              <a:rPr lang="en-US" sz="1800" i="1" dirty="0">
                <a:solidFill>
                  <a:schemeClr val="bg1"/>
                </a:solidFill>
                <a:latin typeface="Arial"/>
                <a:cs typeface="Arial"/>
              </a:rPr>
              <a:t>ID</a:t>
            </a:r>
            <a:br>
              <a:rPr lang="en-US" sz="1800" i="1" dirty="0">
                <a:solidFill>
                  <a:schemeClr val="bg1"/>
                </a:solidFill>
                <a:latin typeface="Arial"/>
                <a:cs typeface="Arial"/>
              </a:rPr>
            </a:br>
            <a:r>
              <a:rPr lang="en-US" sz="1800" i="1" dirty="0">
                <a:solidFill>
                  <a:schemeClr val="bg1"/>
                </a:solidFill>
                <a:latin typeface="Arial"/>
                <a:cs typeface="Arial"/>
              </a:rPr>
              <a:t>Medical Department Responsible</a:t>
            </a:r>
            <a:br>
              <a:rPr lang="en-US" sz="1800" i="1" dirty="0">
                <a:solidFill>
                  <a:schemeClr val="bg1"/>
                </a:solidFill>
                <a:latin typeface="Arial"/>
                <a:cs typeface="Arial"/>
              </a:rPr>
            </a:br>
            <a:r>
              <a:rPr lang="en-US" sz="1800" i="1" dirty="0">
                <a:solidFill>
                  <a:schemeClr val="bg1"/>
                </a:solidFill>
                <a:latin typeface="Arial"/>
                <a:cs typeface="Arial"/>
              </a:rPr>
              <a:t>Year</a:t>
            </a:r>
            <a:br>
              <a:rPr lang="en-US" sz="1800" i="1" dirty="0">
                <a:solidFill>
                  <a:schemeClr val="bg1"/>
                </a:solidFill>
                <a:latin typeface="Arial"/>
                <a:cs typeface="Arial"/>
              </a:rPr>
            </a:br>
            <a:r>
              <a:rPr lang="en-US" sz="1800" i="1" dirty="0">
                <a:solidFill>
                  <a:schemeClr val="bg1"/>
                </a:solidFill>
                <a:latin typeface="Arial"/>
                <a:cs typeface="Arial"/>
              </a:rPr>
              <a:t>Average Covered Charges</a:t>
            </a:r>
            <a:br>
              <a:rPr lang="en-US" sz="1800" i="1" dirty="0">
                <a:solidFill>
                  <a:schemeClr val="bg1"/>
                </a:solidFill>
                <a:latin typeface="Arial"/>
                <a:cs typeface="Arial"/>
              </a:rPr>
            </a:br>
            <a:r>
              <a:rPr lang="en-US" sz="1800" i="1" dirty="0">
                <a:solidFill>
                  <a:schemeClr val="bg1"/>
                </a:solidFill>
                <a:latin typeface="Arial"/>
                <a:cs typeface="Arial"/>
              </a:rPr>
              <a:t>Average Medicare Payments</a:t>
            </a:r>
            <a:br>
              <a:rPr lang="en-US" sz="1800" i="1" dirty="0">
                <a:solidFill>
                  <a:schemeClr val="bg1"/>
                </a:solidFill>
                <a:latin typeface="Arial"/>
                <a:cs typeface="Arial"/>
              </a:rPr>
            </a:br>
            <a:r>
              <a:rPr lang="en-US" sz="1800" i="1" dirty="0">
                <a:solidFill>
                  <a:schemeClr val="bg1"/>
                </a:solidFill>
                <a:latin typeface="Arial"/>
                <a:cs typeface="Arial"/>
              </a:rPr>
              <a:t>Average Total Payments</a:t>
            </a:r>
            <a:br>
              <a:rPr lang="en-US" sz="1800" i="1" dirty="0">
                <a:solidFill>
                  <a:schemeClr val="bg1"/>
                </a:solidFill>
                <a:latin typeface="Arial"/>
                <a:cs typeface="Arial"/>
              </a:rPr>
            </a:br>
            <a:r>
              <a:rPr lang="en-US" sz="1800" i="1" dirty="0">
                <a:solidFill>
                  <a:schemeClr val="bg1"/>
                </a:solidFill>
                <a:latin typeface="Arial"/>
                <a:cs typeface="Arial"/>
              </a:rPr>
              <a:t>Total Discharges</a:t>
            </a:r>
            <a:br>
              <a:rPr lang="en-US" sz="1800" i="1" dirty="0">
                <a:solidFill>
                  <a:schemeClr val="bg1"/>
                </a:solidFill>
                <a:latin typeface="Arial"/>
                <a:cs typeface="Arial"/>
              </a:rPr>
            </a:br>
            <a:endParaRPr lang="en-US" sz="1600" dirty="0">
              <a:solidFill>
                <a:srgbClr val="000000"/>
              </a:solidFill>
              <a:latin typeface="Arial"/>
              <a:cs typeface="Arial"/>
            </a:endParaRPr>
          </a:p>
          <a:p>
            <a:pPr indent="-228600">
              <a:lnSpc>
                <a:spcPct val="90000"/>
              </a:lnSpc>
              <a:buAutoNum type="arabicPeriod"/>
            </a:pPr>
            <a:endParaRPr lang="en-US" sz="2000" dirty="0"/>
          </a:p>
        </p:txBody>
      </p:sp>
      <p:sp>
        <p:nvSpPr>
          <p:cNvPr id="4" name="Slide Number Placeholder 3">
            <a:extLst>
              <a:ext uri="{FF2B5EF4-FFF2-40B4-BE49-F238E27FC236}">
                <a16:creationId xmlns:a16="http://schemas.microsoft.com/office/drawing/2014/main" id="{919C4C22-92AF-F326-19C9-7D8309C0535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smtClean="0">
                <a:solidFill>
                  <a:prstClr val="black">
                    <a:tint val="75000"/>
                  </a:prstClr>
                </a:solidFill>
                <a:latin typeface="Calibri" panose="020F0502020204030204"/>
              </a:rPr>
              <a:pPr algn="r">
                <a:lnSpc>
                  <a:spcPct val="90000"/>
                </a:lnSpc>
                <a:spcAft>
                  <a:spcPts val="600"/>
                </a:spcAft>
                <a:defRPr/>
              </a:pPr>
              <a:t>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41540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1A11A5D-D227-3281-F4D9-849087077286}"/>
              </a:ext>
            </a:extLst>
          </p:cNvPr>
          <p:cNvPicPr>
            <a:picLocks noChangeAspect="1"/>
          </p:cNvPicPr>
          <p:nvPr/>
        </p:nvPicPr>
        <p:blipFill rotWithShape="1">
          <a:blip r:embed="rId2">
            <a:duotone>
              <a:schemeClr val="bg2">
                <a:shade val="45000"/>
                <a:satMod val="135000"/>
              </a:schemeClr>
              <a:prstClr val="white"/>
            </a:duotone>
          </a:blip>
          <a:srcRect t="3857" r="1557" b="10292"/>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0623FFF-EA40-3CB3-7A59-AFA6C957092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a:solidFill>
                  <a:schemeClr val="tx1"/>
                </a:solidFill>
              </a:rPr>
              <a:t>purpose</a:t>
            </a:r>
          </a:p>
        </p:txBody>
      </p:sp>
      <p:sp>
        <p:nvSpPr>
          <p:cNvPr id="4" name="Slide Number Placeholder 3">
            <a:extLst>
              <a:ext uri="{FF2B5EF4-FFF2-40B4-BE49-F238E27FC236}">
                <a16:creationId xmlns:a16="http://schemas.microsoft.com/office/drawing/2014/main" id="{77DC2136-E9A3-22B9-1244-65DD4487C6D9}"/>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prstClr val="black">
                    <a:tint val="75000"/>
                  </a:prstClr>
                </a:solidFill>
                <a:latin typeface="Calibri" panose="020F0502020204030204"/>
              </a:rPr>
              <a:pPr algn="r">
                <a:lnSpc>
                  <a:spcPct val="90000"/>
                </a:lnSpc>
                <a:spcAft>
                  <a:spcPts val="600"/>
                </a:spcAft>
                <a:defRPr/>
              </a:pPr>
              <a:t>6</a:t>
            </a:fld>
            <a:endParaRPr lang="en-US" sz="1200">
              <a:solidFill>
                <a:prstClr val="black">
                  <a:tint val="75000"/>
                </a:prstClr>
              </a:solidFill>
              <a:latin typeface="Calibri" panose="020F0502020204030204"/>
            </a:endParaRPr>
          </a:p>
        </p:txBody>
      </p:sp>
      <p:graphicFrame>
        <p:nvGraphicFramePr>
          <p:cNvPr id="22" name="Text Placeholder 1">
            <a:extLst>
              <a:ext uri="{FF2B5EF4-FFF2-40B4-BE49-F238E27FC236}">
                <a16:creationId xmlns:a16="http://schemas.microsoft.com/office/drawing/2014/main" id="{3F95ACE5-AC2D-BC26-F212-0A353CA25EDC}"/>
              </a:ext>
            </a:extLst>
          </p:cNvPr>
          <p:cNvGraphicFramePr/>
          <p:nvPr>
            <p:extLst>
              <p:ext uri="{D42A27DB-BD31-4B8C-83A1-F6EECF244321}">
                <p14:modId xmlns:p14="http://schemas.microsoft.com/office/powerpoint/2010/main" val="42810687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823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CA9166-BDD6-B506-F249-33E34401CFF6}"/>
              </a:ext>
            </a:extLst>
          </p:cNvPr>
          <p:cNvSpPr>
            <a:spLocks noGrp="1"/>
          </p:cNvSpPr>
          <p:nvPr>
            <p:ph type="body" sz="quarter" idx="13"/>
          </p:nvPr>
        </p:nvSpPr>
        <p:spPr/>
        <p:txBody>
          <a:bodyPr/>
          <a:lstStyle/>
          <a:p>
            <a:endParaRPr lang="en-GB"/>
          </a:p>
        </p:txBody>
      </p:sp>
      <p:sp>
        <p:nvSpPr>
          <p:cNvPr id="3" name="Picture Placeholder 2">
            <a:extLst>
              <a:ext uri="{FF2B5EF4-FFF2-40B4-BE49-F238E27FC236}">
                <a16:creationId xmlns:a16="http://schemas.microsoft.com/office/drawing/2014/main" id="{B8A5CA26-F946-F510-EF6A-432D8BDCE787}"/>
              </a:ext>
            </a:extLst>
          </p:cNvPr>
          <p:cNvSpPr>
            <a:spLocks noGrp="1"/>
          </p:cNvSpPr>
          <p:nvPr>
            <p:ph type="pic" sz="quarter" idx="12"/>
          </p:nvPr>
        </p:nvSpPr>
        <p:spPr/>
      </p:sp>
      <p:sp>
        <p:nvSpPr>
          <p:cNvPr id="4" name="Slide Number Placeholder 3">
            <a:extLst>
              <a:ext uri="{FF2B5EF4-FFF2-40B4-BE49-F238E27FC236}">
                <a16:creationId xmlns:a16="http://schemas.microsoft.com/office/drawing/2014/main" id="{C5A6F137-801D-3A43-9C9A-388DCC1A68CC}"/>
              </a:ext>
            </a:extLst>
          </p:cNvPr>
          <p:cNvSpPr>
            <a:spLocks noGrp="1"/>
          </p:cNvSpPr>
          <p:nvPr>
            <p:ph type="sldNum" sz="quarter" idx="11"/>
          </p:nvPr>
        </p:nvSpPr>
        <p:spPr/>
        <p:txBody>
          <a:bodyPr/>
          <a:lstStyle/>
          <a:p>
            <a:pPr rtl="0"/>
            <a:fld id="{EECC7194-A4D0-457B-9D3E-53681723AFF7}" type="slidenum">
              <a:rPr lang="en-GB" noProof="0" smtClean="0"/>
              <a:pPr rtl="0"/>
              <a:t>7</a:t>
            </a:fld>
            <a:endParaRPr lang="en-GB" noProof="0" dirty="0"/>
          </a:p>
        </p:txBody>
      </p:sp>
      <p:sp>
        <p:nvSpPr>
          <p:cNvPr id="5" name="Title 4">
            <a:extLst>
              <a:ext uri="{FF2B5EF4-FFF2-40B4-BE49-F238E27FC236}">
                <a16:creationId xmlns:a16="http://schemas.microsoft.com/office/drawing/2014/main" id="{A5F10A3F-811C-3768-191A-1C68BA4DD562}"/>
              </a:ext>
            </a:extLst>
          </p:cNvPr>
          <p:cNvSpPr>
            <a:spLocks noGrp="1"/>
          </p:cNvSpPr>
          <p:nvPr>
            <p:ph type="title"/>
          </p:nvPr>
        </p:nvSpPr>
        <p:spPr/>
        <p:txBody>
          <a:bodyPr/>
          <a:lstStyle/>
          <a:p>
            <a:r>
              <a:rPr lang="en-GB" dirty="0"/>
              <a:t>Demo</a:t>
            </a:r>
            <a:br>
              <a:rPr lang="en-GB" dirty="0"/>
            </a:br>
            <a:endParaRPr lang="en-GB" dirty="0"/>
          </a:p>
        </p:txBody>
      </p:sp>
    </p:spTree>
    <p:extLst>
      <p:ext uri="{BB962C8B-B14F-4D97-AF65-F5344CB8AC3E}">
        <p14:creationId xmlns:p14="http://schemas.microsoft.com/office/powerpoint/2010/main" val="302425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FB6994-C9F3-53A0-2C2F-75F693357E23}"/>
              </a:ext>
            </a:extLst>
          </p:cNvPr>
          <p:cNvSpPr>
            <a:spLocks noGrp="1"/>
          </p:cNvSpPr>
          <p:nvPr>
            <p:ph type="body" sz="quarter" idx="13"/>
          </p:nvPr>
        </p:nvSpPr>
        <p:spPr/>
        <p:txBody>
          <a:bodyPr/>
          <a:lstStyle/>
          <a:p>
            <a:endParaRPr lang="en-GB"/>
          </a:p>
        </p:txBody>
      </p:sp>
      <p:sp>
        <p:nvSpPr>
          <p:cNvPr id="3" name="Picture Placeholder 2">
            <a:extLst>
              <a:ext uri="{FF2B5EF4-FFF2-40B4-BE49-F238E27FC236}">
                <a16:creationId xmlns:a16="http://schemas.microsoft.com/office/drawing/2014/main" id="{9DE9E931-506F-670C-71F0-C098A839E605}"/>
              </a:ext>
            </a:extLst>
          </p:cNvPr>
          <p:cNvSpPr>
            <a:spLocks noGrp="1"/>
          </p:cNvSpPr>
          <p:nvPr>
            <p:ph type="pic" sz="quarter" idx="12"/>
          </p:nvPr>
        </p:nvSpPr>
        <p:spPr/>
      </p:sp>
      <p:sp>
        <p:nvSpPr>
          <p:cNvPr id="4" name="Slide Number Placeholder 3">
            <a:extLst>
              <a:ext uri="{FF2B5EF4-FFF2-40B4-BE49-F238E27FC236}">
                <a16:creationId xmlns:a16="http://schemas.microsoft.com/office/drawing/2014/main" id="{7A3AD1C5-AA13-F1E7-20DE-C715119D9854}"/>
              </a:ext>
            </a:extLst>
          </p:cNvPr>
          <p:cNvSpPr>
            <a:spLocks noGrp="1"/>
          </p:cNvSpPr>
          <p:nvPr>
            <p:ph type="sldNum" sz="quarter" idx="11"/>
          </p:nvPr>
        </p:nvSpPr>
        <p:spPr/>
        <p:txBody>
          <a:bodyPr/>
          <a:lstStyle/>
          <a:p>
            <a:pPr rtl="0"/>
            <a:fld id="{EECC7194-A4D0-457B-9D3E-53681723AFF7}" type="slidenum">
              <a:rPr lang="en-GB" noProof="0" smtClean="0"/>
              <a:pPr rtl="0"/>
              <a:t>8</a:t>
            </a:fld>
            <a:endParaRPr lang="en-GB" noProof="0" dirty="0"/>
          </a:p>
        </p:txBody>
      </p:sp>
      <p:sp>
        <p:nvSpPr>
          <p:cNvPr id="5" name="Title 4">
            <a:extLst>
              <a:ext uri="{FF2B5EF4-FFF2-40B4-BE49-F238E27FC236}">
                <a16:creationId xmlns:a16="http://schemas.microsoft.com/office/drawing/2014/main" id="{FA785631-0E03-75D8-A2AB-BCB7785A326F}"/>
              </a:ext>
            </a:extLst>
          </p:cNvPr>
          <p:cNvSpPr>
            <a:spLocks noGrp="1"/>
          </p:cNvSpPr>
          <p:nvPr>
            <p:ph type="title"/>
          </p:nvPr>
        </p:nvSpPr>
        <p:spPr/>
        <p:txBody>
          <a:bodyPr/>
          <a:lstStyle/>
          <a:p>
            <a:r>
              <a:rPr lang="en-GB"/>
              <a:t>Thank  You</a:t>
            </a:r>
          </a:p>
        </p:txBody>
      </p:sp>
    </p:spTree>
    <p:extLst>
      <p:ext uri="{BB962C8B-B14F-4D97-AF65-F5344CB8AC3E}">
        <p14:creationId xmlns:p14="http://schemas.microsoft.com/office/powerpoint/2010/main" val="55061960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5A128-369C-4902-8D4C-DC78A7EDE1C2}">
  <ds:schemaRefs>
    <ds:schemaRef ds:uri="16c05727-aa75-4e4a-9b5f-8a80a1165891"/>
    <ds:schemaRef ds:uri="http://purl.org/dc/dcmitype/"/>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A3A7569E-E204-496A-95C5-F6E51FB4AB11}">
  <ds:schemaRefs>
    <ds:schemaRef ds:uri="http://schemas.microsoft.com/sharepoint/v3/contenttype/forms"/>
  </ds:schemaRefs>
</ds:datastoreItem>
</file>

<file path=customXml/itemProps3.xml><?xml version="1.0" encoding="utf-8"?>
<ds:datastoreItem xmlns:ds="http://schemas.openxmlformats.org/officeDocument/2006/customXml" ds:itemID="{7E503717-EE9E-4D32-83A6-59F23E996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309</TotalTime>
  <Words>393</Words>
  <Application>Microsoft Office PowerPoint</Application>
  <PresentationFormat>Widescreen</PresentationFormat>
  <Paragraphs>38</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vt:lpstr>
      <vt:lpstr>Calibri</vt:lpstr>
      <vt:lpstr>Courier New</vt:lpstr>
      <vt:lpstr>Gill Sans MT</vt:lpstr>
      <vt:lpstr>Office Theme</vt:lpstr>
      <vt:lpstr>Healthcare Data Visualization platform </vt:lpstr>
      <vt:lpstr>Analysing diagnostic related Groups (DRG) across USA</vt:lpstr>
      <vt:lpstr>PowerPoint Presentation</vt:lpstr>
      <vt:lpstr>Drg IN HEALthcare analysis</vt:lpstr>
      <vt:lpstr>About the dataset</vt:lpstr>
      <vt:lpstr>purpose</vt:lpstr>
      <vt:lpstr>Demo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healthcare OFFICE solution</dc:title>
  <dc:creator>Checkout</dc:creator>
  <cp:lastModifiedBy>Checkout</cp:lastModifiedBy>
  <cp:revision>280</cp:revision>
  <dcterms:created xsi:type="dcterms:W3CDTF">2023-12-06T22:44:50Z</dcterms:created>
  <dcterms:modified xsi:type="dcterms:W3CDTF">2023-12-07T07:21:21Z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