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2" r:id="rId6"/>
    <p:sldId id="263" r:id="rId7"/>
    <p:sldId id="264" r:id="rId8"/>
    <p:sldId id="265" r:id="rId9"/>
    <p:sldId id="268" r:id="rId10"/>
    <p:sldId id="269" r:id="rId11"/>
    <p:sldId id="270"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5/20/2022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172657" y="318770"/>
            <a:ext cx="7845417" cy="1569660"/>
          </a:xfrm>
          <a:prstGeom prst="rect">
            <a:avLst/>
          </a:prstGeom>
          <a:noFill/>
          <a:ln>
            <a:noFill/>
          </a:ln>
        </p:spPr>
        <p:txBody>
          <a:bodyPr wrap="none" rtlCol="0" anchor="t">
            <a:spAutoFit/>
          </a:bodyPr>
          <a:lstStyle/>
          <a:p>
            <a:pPr algn="ctr"/>
            <a:r>
              <a:rPr lang="en-IN" altLang="en-US" sz="4800" b="1" dirty="0">
                <a:solidFill>
                  <a:srgbClr val="00B0F0"/>
                </a:solidFill>
                <a:effectLst>
                  <a:outerShdw blurRad="38100" dist="19050" dir="2700000" algn="tl" rotWithShape="0">
                    <a:schemeClr val="dk1">
                      <a:alpha val="40000"/>
                    </a:schemeClr>
                  </a:outerShdw>
                </a:effectLst>
              </a:rPr>
              <a:t>Data Engineering – Capstone</a:t>
            </a:r>
          </a:p>
          <a:p>
            <a:pPr algn="ctr"/>
            <a:r>
              <a:rPr lang="en-IN" altLang="en-US" sz="4800" b="1" dirty="0">
                <a:solidFill>
                  <a:srgbClr val="00B0F0"/>
                </a:solidFill>
                <a:effectLst>
                  <a:outerShdw blurRad="38100" dist="19050" dir="2700000" algn="tl" rotWithShape="0">
                    <a:schemeClr val="dk1">
                      <a:alpha val="40000"/>
                    </a:schemeClr>
                  </a:outerShdw>
                </a:effectLst>
              </a:rPr>
              <a:t>Project</a:t>
            </a:r>
          </a:p>
        </p:txBody>
      </p:sp>
      <p:sp>
        <p:nvSpPr>
          <p:cNvPr id="5" name="Rectangles 4"/>
          <p:cNvSpPr/>
          <p:nvPr/>
        </p:nvSpPr>
        <p:spPr>
          <a:xfrm>
            <a:off x="7107555" y="5535930"/>
            <a:ext cx="6139180" cy="830997"/>
          </a:xfrm>
          <a:prstGeom prst="rect">
            <a:avLst/>
          </a:prstGeom>
          <a:noFill/>
          <a:ln>
            <a:noFill/>
          </a:ln>
        </p:spPr>
        <p:txBody>
          <a:bodyPr wrap="square" rtlCol="0" anchor="t">
            <a:spAutoFit/>
          </a:bodyPr>
          <a:lstStyle/>
          <a:p>
            <a:pPr algn="ctr"/>
            <a:r>
              <a:rPr lang="en-IN" altLang="en-US" sz="2400" b="1" dirty="0">
                <a:solidFill>
                  <a:schemeClr val="tx1"/>
                </a:solidFill>
                <a:effectLst>
                  <a:outerShdw blurRad="38100" dist="19050" dir="2700000" algn="tl" rotWithShape="0">
                    <a:schemeClr val="dk1">
                      <a:alpha val="40000"/>
                    </a:schemeClr>
                  </a:outerShdw>
                </a:effectLst>
              </a:rPr>
              <a:t>MADE BY:</a:t>
            </a:r>
          </a:p>
          <a:p>
            <a:pPr algn="ctr"/>
            <a:r>
              <a:rPr lang="en-IN" altLang="en-US" sz="2400" b="1" dirty="0">
                <a:solidFill>
                  <a:schemeClr val="tx1"/>
                </a:solidFill>
                <a:effectLst>
                  <a:outerShdw blurRad="38100" dist="19050" dir="2700000" algn="tl" rotWithShape="0">
                    <a:schemeClr val="dk1">
                      <a:alpha val="40000"/>
                    </a:schemeClr>
                  </a:outerShdw>
                </a:effectLst>
              </a:rPr>
              <a:t>SIDDHANT JAIN</a:t>
            </a:r>
          </a:p>
        </p:txBody>
      </p:sp>
      <p:sp>
        <p:nvSpPr>
          <p:cNvPr id="7" name="TextBox 6"/>
          <p:cNvSpPr txBox="1"/>
          <p:nvPr/>
        </p:nvSpPr>
        <p:spPr>
          <a:xfrm>
            <a:off x="2783995" y="3702858"/>
            <a:ext cx="6622740" cy="646331"/>
          </a:xfrm>
          <a:prstGeom prst="rect">
            <a:avLst/>
          </a:prstGeom>
          <a:noFill/>
        </p:spPr>
        <p:txBody>
          <a:bodyPr wrap="square">
            <a:spAutoFit/>
          </a:bodyPr>
          <a:lstStyle/>
          <a:p>
            <a:pPr algn="ctr"/>
            <a:r>
              <a:rPr lang="en-IN" altLang="en-US" sz="1800" b="1" dirty="0">
                <a:solidFill>
                  <a:schemeClr val="accent1"/>
                </a:solidFill>
                <a:effectLst>
                  <a:outerShdw blurRad="38100" dist="25400" dir="5400000" algn="ctr" rotWithShape="0">
                    <a:srgbClr val="6E747A">
                      <a:alpha val="43000"/>
                    </a:srgbClr>
                  </a:outerShdw>
                </a:effectLst>
              </a:rPr>
              <a:t>EMPLOYEE DATA ANALYSIS </a:t>
            </a:r>
          </a:p>
          <a:p>
            <a:pPr algn="ctr"/>
            <a:r>
              <a:rPr lang="en-IN" altLang="en-US" sz="1800" b="1" dirty="0">
                <a:solidFill>
                  <a:schemeClr val="accent1"/>
                </a:solidFill>
                <a:effectLst>
                  <a:outerShdw blurRad="38100" dist="25400" dir="5400000" algn="ctr" rotWithShape="0">
                    <a:srgbClr val="6E747A">
                      <a:alpha val="43000"/>
                    </a:srgbClr>
                  </a:outerShdw>
                </a:effectLst>
              </a:rPr>
              <a:t>FROM 1980-1995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OUTPUTS EDA</a:t>
            </a:r>
            <a:br>
              <a:rPr lang="en-IN" altLang="en-US"/>
            </a:br>
            <a:r>
              <a:rPr lang="en-IN" altLang="en-US"/>
              <a:t>Employee Acoording to Designation</a:t>
            </a:r>
          </a:p>
        </p:txBody>
      </p:sp>
      <p:pic>
        <p:nvPicPr>
          <p:cNvPr id="4" name="Content Placeholder 3" descr="employees accor. to designation"/>
          <p:cNvPicPr>
            <a:picLocks noGrp="1" noChangeAspect="1"/>
          </p:cNvPicPr>
          <p:nvPr>
            <p:ph idx="1"/>
          </p:nvPr>
        </p:nvPicPr>
        <p:blipFill>
          <a:blip r:embed="rId2"/>
          <a:stretch>
            <a:fillRect/>
          </a:stretch>
        </p:blipFill>
        <p:spPr>
          <a:xfrm>
            <a:off x="3240405" y="2261235"/>
            <a:ext cx="6788150" cy="46285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OUTPUTS EDA</a:t>
            </a:r>
            <a:br>
              <a:rPr lang="en-IN" altLang="en-US"/>
            </a:br>
            <a:r>
              <a:rPr lang="en-IN" altLang="en-US"/>
              <a:t>Employee Gender Distribution</a:t>
            </a:r>
          </a:p>
        </p:txBody>
      </p:sp>
      <p:pic>
        <p:nvPicPr>
          <p:cNvPr id="5" name="Content Placeholder 4" descr="employee gender distribution"/>
          <p:cNvPicPr>
            <a:picLocks noGrp="1" noChangeAspect="1"/>
          </p:cNvPicPr>
          <p:nvPr>
            <p:ph idx="1"/>
          </p:nvPr>
        </p:nvPicPr>
        <p:blipFill>
          <a:blip r:embed="rId2"/>
          <a:stretch>
            <a:fillRect/>
          </a:stretch>
        </p:blipFill>
        <p:spPr>
          <a:xfrm>
            <a:off x="2931795" y="2667000"/>
            <a:ext cx="7215505" cy="4191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OUTPUTS ML MODEL</a:t>
            </a:r>
          </a:p>
        </p:txBody>
      </p:sp>
      <p:graphicFrame>
        <p:nvGraphicFramePr>
          <p:cNvPr id="4" name="Content Placeholder 3"/>
          <p:cNvGraphicFramePr>
            <a:graphicFrameLocks noGrp="1"/>
          </p:cNvGraphicFramePr>
          <p:nvPr>
            <p:ph idx="1"/>
          </p:nvPr>
        </p:nvGraphicFramePr>
        <p:xfrm>
          <a:off x="1484310" y="2666999"/>
          <a:ext cx="10019030" cy="381000"/>
        </p:xfrm>
        <a:graphic>
          <a:graphicData uri="http://schemas.openxmlformats.org/drawingml/2006/table">
            <a:tbl>
              <a:tblPr firstRow="1" bandRow="1">
                <a:tableStyleId>{5C22544A-7EE6-4342-B048-85BDC9FD1C3A}</a:tableStyleId>
              </a:tblPr>
              <a:tblGrid>
                <a:gridCol w="5009515">
                  <a:extLst>
                    <a:ext uri="{9D8B030D-6E8A-4147-A177-3AD203B41FA5}">
                      <a16:colId xmlns:a16="http://schemas.microsoft.com/office/drawing/2014/main" val="20000"/>
                    </a:ext>
                  </a:extLst>
                </a:gridCol>
                <a:gridCol w="5009515">
                  <a:extLst>
                    <a:ext uri="{9D8B030D-6E8A-4147-A177-3AD203B41FA5}">
                      <a16:colId xmlns:a16="http://schemas.microsoft.com/office/drawing/2014/main" val="20001"/>
                    </a:ext>
                  </a:extLst>
                </a:gridCol>
              </a:tblGrid>
              <a:tr h="381000">
                <a:tc>
                  <a:txBody>
                    <a:bodyPr/>
                    <a:lstStyle/>
                    <a:p>
                      <a:pPr>
                        <a:buNone/>
                      </a:pPr>
                      <a:r>
                        <a:rPr lang="en-IN" altLang="en-US"/>
                        <a:t>model Accuracy</a:t>
                      </a:r>
                    </a:p>
                  </a:txBody>
                  <a:tcPr/>
                </a:tc>
                <a:tc>
                  <a:txBody>
                    <a:bodyPr/>
                    <a:lstStyle/>
                    <a:p>
                      <a:pPr>
                        <a:buNone/>
                      </a:pPr>
                      <a:r>
                        <a:rPr lang="en-IN" altLang="en-US"/>
                        <a:t>0.899021</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Challenges faced</a:t>
            </a:r>
            <a:endParaRPr lang="en-US"/>
          </a:p>
        </p:txBody>
      </p:sp>
      <p:sp>
        <p:nvSpPr>
          <p:cNvPr id="3" name="Content Placeholder 2"/>
          <p:cNvSpPr>
            <a:spLocks noGrp="1"/>
          </p:cNvSpPr>
          <p:nvPr>
            <p:ph idx="1"/>
          </p:nvPr>
        </p:nvSpPr>
        <p:spPr/>
        <p:txBody>
          <a:bodyPr/>
          <a:lstStyle/>
          <a:p>
            <a:r>
              <a:rPr lang="en-IN" altLang="en-US"/>
              <a:t>Importing SQL</a:t>
            </a:r>
          </a:p>
          <a:p>
            <a:r>
              <a:rPr lang="en-IN" altLang="en-US"/>
              <a:t>Creating ML model</a:t>
            </a:r>
          </a:p>
          <a:p>
            <a:r>
              <a:rPr lang="en-IN" altLang="en-US"/>
              <a:t>Creating pipelines for ML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IN" altLang="en-US" dirty="0"/>
              <a:t>TABLE OF CONTENT</a:t>
            </a:r>
          </a:p>
        </p:txBody>
      </p:sp>
      <p:sp>
        <p:nvSpPr>
          <p:cNvPr id="3" name="Content Placeholder 2"/>
          <p:cNvSpPr>
            <a:spLocks noGrp="1"/>
          </p:cNvSpPr>
          <p:nvPr>
            <p:ph idx="1"/>
          </p:nvPr>
        </p:nvSpPr>
        <p:spPr/>
        <p:txBody>
          <a:bodyPr>
            <a:normAutofit/>
          </a:bodyPr>
          <a:lstStyle/>
          <a:p>
            <a:r>
              <a:rPr lang="en-US" sz="1800" dirty="0"/>
              <a:t>Business objective</a:t>
            </a:r>
          </a:p>
          <a:p>
            <a:r>
              <a:rPr lang="en-US" sz="1800" dirty="0"/>
              <a:t>Data used &amp; description</a:t>
            </a:r>
          </a:p>
          <a:p>
            <a:r>
              <a:rPr lang="en-US" sz="1800" dirty="0"/>
              <a:t>Technology stack used</a:t>
            </a:r>
          </a:p>
          <a:p>
            <a:r>
              <a:rPr lang="en-US" sz="1800" dirty="0"/>
              <a:t>ER Diagram (data model)</a:t>
            </a:r>
          </a:p>
          <a:p>
            <a:r>
              <a:rPr lang="en-US" sz="1800" dirty="0"/>
              <a:t>Outputs for different analysis (EDA &amp; ML Model)</a:t>
            </a:r>
          </a:p>
          <a:p>
            <a:r>
              <a:rPr lang="en-US" sz="1800" dirty="0"/>
              <a:t>Challenges faced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a:sym typeface="+mn-ea"/>
              </a:rPr>
              <a:t>Business </a:t>
            </a:r>
            <a:r>
              <a:rPr lang="en-IN" altLang="en-US" dirty="0">
                <a:sym typeface="+mn-ea"/>
              </a:rPr>
              <a:t>O</a:t>
            </a:r>
            <a:r>
              <a:rPr lang="en-US" dirty="0">
                <a:sym typeface="+mn-ea"/>
              </a:rPr>
              <a:t>bjective</a:t>
            </a:r>
            <a:endParaRPr lang="en-US" dirty="0"/>
          </a:p>
        </p:txBody>
      </p:sp>
      <p:sp>
        <p:nvSpPr>
          <p:cNvPr id="3" name="Content Placeholder 2"/>
          <p:cNvSpPr>
            <a:spLocks noGrp="1"/>
          </p:cNvSpPr>
          <p:nvPr>
            <p:ph idx="1"/>
          </p:nvPr>
        </p:nvSpPr>
        <p:spPr/>
        <p:txBody>
          <a:bodyPr>
            <a:noAutofit/>
          </a:bodyPr>
          <a:lstStyle/>
          <a:p>
            <a:r>
              <a:rPr lang="en-IN" altLang="en-US" sz="1800" dirty="0"/>
              <a:t>To have an overview of company employee structure in the following years and see various department work layout in those years.</a:t>
            </a:r>
          </a:p>
          <a:p>
            <a:r>
              <a:rPr lang="en-US" altLang="en-US" sz="1800" dirty="0"/>
              <a:t>We will have a detailed description of employees working in different departments to fulfil the working needs of the organization hence giving us an overview of net manpower consumption for the organization to perform its workflow</a:t>
            </a:r>
            <a:endParaRPr lang="en-IN" altLang="en-US" sz="1800" dirty="0"/>
          </a:p>
          <a:p>
            <a:r>
              <a:rPr lang="en-US" altLang="en-US" sz="1800" dirty="0"/>
              <a:t> Hence we will also have a detailed overview of manpower expenditure made by the company in those years, giving us a full overview of expenditures made by the company in the following years with adjustments in manpower and inflation rates respectively </a:t>
            </a:r>
            <a:r>
              <a:rPr lang="en-IN" altLang="en-US" sz="1800" dirty="0"/>
              <a:t>.</a:t>
            </a:r>
          </a:p>
          <a:p>
            <a:r>
              <a:rPr lang="en-US" altLang="en-US" sz="1800" dirty="0"/>
              <a:t>The model will help us understand departmental efficiency </a:t>
            </a:r>
            <a:r>
              <a:rPr lang="en-US" altLang="en-US" sz="1800" dirty="0" err="1"/>
              <a:t>behaviour</a:t>
            </a:r>
            <a:r>
              <a:rPr lang="en-US" altLang="en-US" sz="1800" dirty="0"/>
              <a:t>, hence providing us with a consolidated view of manpower used and deployed by the departments, and the flowrate of employee hiring and resignations respectively </a:t>
            </a:r>
            <a:endParaRPr lang="en-IN" altLang="en-US" sz="1800" dirty="0"/>
          </a:p>
          <a:p>
            <a:r>
              <a:rPr lang="en-US" altLang="en-US" sz="1800" dirty="0"/>
              <a:t> Through this, we will be able to </a:t>
            </a:r>
            <a:r>
              <a:rPr lang="en-US" altLang="en-US" sz="1800" dirty="0" err="1"/>
              <a:t>analyse</a:t>
            </a:r>
            <a:r>
              <a:rPr lang="en-US" altLang="en-US" sz="1800" dirty="0"/>
              <a:t> the employee </a:t>
            </a:r>
            <a:r>
              <a:rPr lang="en-US" altLang="en-US" sz="1800" dirty="0" err="1"/>
              <a:t>behaviour</a:t>
            </a:r>
            <a:r>
              <a:rPr lang="en-US" altLang="en-US" sz="1800" dirty="0"/>
              <a:t> and their average serving time for each department, which will help the organization manage the human resources that they need in their particular department to have smooth operations, hence we will also be able to line up backup resources as we will have a departmental data of employees networking period which will help us predict the employees that might be leaving the department </a:t>
            </a:r>
            <a:r>
              <a:rPr lang="en-IN" altLang="en-US" sz="18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Data Set</a:t>
            </a:r>
            <a:endParaRPr lang="en-US" dirty="0"/>
          </a:p>
        </p:txBody>
      </p:sp>
      <p:sp>
        <p:nvSpPr>
          <p:cNvPr id="3" name="Content Placeholder 2"/>
          <p:cNvSpPr>
            <a:spLocks noGrp="1"/>
          </p:cNvSpPr>
          <p:nvPr>
            <p:ph idx="1"/>
          </p:nvPr>
        </p:nvSpPr>
        <p:spPr/>
        <p:txBody>
          <a:bodyPr>
            <a:normAutofit fontScale="92500" lnSpcReduction="10000"/>
          </a:bodyPr>
          <a:lstStyle/>
          <a:p>
            <a:r>
              <a:rPr lang="en-IN" altLang="en-US" sz="1900" dirty="0"/>
              <a:t>The Following data were used to perform the desired outcomes(All data files were provided in csv format by the organization)</a:t>
            </a:r>
          </a:p>
          <a:p>
            <a:r>
              <a:rPr lang="en-IN" altLang="en-US" sz="1900" dirty="0"/>
              <a:t>Titles (titles.csv)</a:t>
            </a:r>
          </a:p>
          <a:p>
            <a:r>
              <a:rPr lang="en-IN" altLang="en-US" sz="1900" dirty="0"/>
              <a:t> Employees (employees.csv)</a:t>
            </a:r>
          </a:p>
          <a:p>
            <a:r>
              <a:rPr lang="en-IN" altLang="en-US" sz="1900" dirty="0"/>
              <a:t>Salaries (salaries.csv)</a:t>
            </a:r>
          </a:p>
          <a:p>
            <a:r>
              <a:rPr lang="en-IN" altLang="en-US" sz="1900" dirty="0"/>
              <a:t>Departments (departments.csv)</a:t>
            </a:r>
          </a:p>
          <a:p>
            <a:r>
              <a:rPr lang="en-IN" altLang="en-US" sz="1900" dirty="0"/>
              <a:t>Department Managers (dept_manager.csv)</a:t>
            </a:r>
          </a:p>
          <a:p>
            <a:r>
              <a:rPr lang="en-IN" altLang="en-US" sz="1900" dirty="0"/>
              <a:t>Department Employees (dept_emp.csv</a:t>
            </a:r>
            <a:r>
              <a:rPr lang="en-IN" alt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Data flow description</a:t>
            </a:r>
          </a:p>
        </p:txBody>
      </p:sp>
      <p:sp>
        <p:nvSpPr>
          <p:cNvPr id="3" name="Content Placeholder 2"/>
          <p:cNvSpPr>
            <a:spLocks noGrp="1"/>
          </p:cNvSpPr>
          <p:nvPr>
            <p:ph idx="1"/>
          </p:nvPr>
        </p:nvSpPr>
        <p:spPr/>
        <p:txBody>
          <a:bodyPr>
            <a:normAutofit fontScale="75000" lnSpcReduction="20000"/>
          </a:bodyPr>
          <a:lstStyle/>
          <a:p>
            <a:r>
              <a:rPr lang="en-IN" altLang="en-US" dirty="0"/>
              <a:t>All csv given by the client were upload to a Linux based cloud system.</a:t>
            </a:r>
          </a:p>
          <a:p>
            <a:r>
              <a:rPr lang="en-IN" altLang="en-US" dirty="0"/>
              <a:t>All the csv were converted into SQL database tables with following attributes as mentioned in slide 5 and 6.</a:t>
            </a:r>
          </a:p>
          <a:p>
            <a:r>
              <a:rPr lang="en-IN" altLang="en-US" dirty="0"/>
              <a:t> Sqoop as a middleware we transferred all Tables data as Avro files into HDFS </a:t>
            </a:r>
          </a:p>
          <a:p>
            <a:r>
              <a:rPr lang="en-IN" altLang="en-US" dirty="0"/>
              <a:t>HDFS (copyFromLocal) we transferred Avro Schema files to hdfs </a:t>
            </a:r>
          </a:p>
          <a:p>
            <a:r>
              <a:rPr lang="en-IN" altLang="en-US" dirty="0"/>
              <a:t>We created Hive tables and loaded Avro files data into it</a:t>
            </a:r>
          </a:p>
          <a:p>
            <a:r>
              <a:rPr lang="en-IN" altLang="en-US" dirty="0"/>
              <a:t>Then using Hive tables we performed EDA in Impala and Spark SQL</a:t>
            </a:r>
          </a:p>
          <a:p>
            <a:r>
              <a:rPr lang="en-IN" altLang="en-US" dirty="0"/>
              <a:t>Using Pyspark Dataframes we did ML Model Building </a:t>
            </a:r>
          </a:p>
          <a:p>
            <a:r>
              <a:rPr lang="en-IN" altLang="en-US" dirty="0"/>
              <a:t>And created ML Pipelines </a:t>
            </a:r>
          </a:p>
          <a:p>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Technology stack used</a:t>
            </a:r>
            <a:endParaRPr lang="en-US"/>
          </a:p>
        </p:txBody>
      </p:sp>
      <p:sp>
        <p:nvSpPr>
          <p:cNvPr id="3" name="Content Placeholder 2"/>
          <p:cNvSpPr>
            <a:spLocks noGrp="1"/>
          </p:cNvSpPr>
          <p:nvPr>
            <p:ph idx="1"/>
          </p:nvPr>
        </p:nvSpPr>
        <p:spPr/>
        <p:txBody>
          <a:bodyPr>
            <a:normAutofit fontScale="70000" lnSpcReduction="20000"/>
          </a:bodyPr>
          <a:lstStyle/>
          <a:p>
            <a:r>
              <a:rPr lang="en-IN" altLang="en-US" dirty="0"/>
              <a:t>The following </a:t>
            </a:r>
            <a:r>
              <a:rPr lang="en-IN" altLang="en-US" dirty="0" err="1"/>
              <a:t>techstack</a:t>
            </a:r>
            <a:r>
              <a:rPr lang="en-IN" altLang="en-US" dirty="0"/>
              <a:t> was </a:t>
            </a:r>
            <a:r>
              <a:rPr lang="en-IN" altLang="en-US" dirty="0" err="1"/>
              <a:t>usued</a:t>
            </a:r>
            <a:r>
              <a:rPr lang="en-IN" altLang="en-US" dirty="0"/>
              <a:t> to meet the project goals:</a:t>
            </a:r>
          </a:p>
          <a:p>
            <a:r>
              <a:rPr lang="en-IN" altLang="en-US" dirty="0"/>
              <a:t>MySQL (to create database)</a:t>
            </a:r>
          </a:p>
          <a:p>
            <a:r>
              <a:rPr lang="en-IN" altLang="en-US" dirty="0"/>
              <a:t>Linux Commands</a:t>
            </a:r>
          </a:p>
          <a:p>
            <a:r>
              <a:rPr lang="en-IN" altLang="en-US" dirty="0"/>
              <a:t>Sqoop (Transfer data from MySQL Server to HDFS/Hive)</a:t>
            </a:r>
          </a:p>
          <a:p>
            <a:r>
              <a:rPr lang="en-IN" altLang="en-US" dirty="0"/>
              <a:t>HDFS (to store the data)</a:t>
            </a:r>
          </a:p>
          <a:p>
            <a:r>
              <a:rPr lang="en-IN" altLang="en-US" dirty="0"/>
              <a:t>Hive (to create database)</a:t>
            </a:r>
          </a:p>
          <a:p>
            <a:r>
              <a:rPr lang="en-IN" altLang="en-US" dirty="0"/>
              <a:t>Impala (to perform the EDA)</a:t>
            </a:r>
          </a:p>
          <a:p>
            <a:r>
              <a:rPr lang="en-IN" altLang="en-US" dirty="0" err="1"/>
              <a:t>SparkSQL</a:t>
            </a:r>
            <a:r>
              <a:rPr lang="en-IN" altLang="en-US" dirty="0"/>
              <a:t> (to perform the EDA)</a:t>
            </a:r>
          </a:p>
          <a:p>
            <a:r>
              <a:rPr lang="en-IN" altLang="en-US" dirty="0" err="1"/>
              <a:t>SparkML</a:t>
            </a:r>
            <a:r>
              <a:rPr lang="en-IN" altLang="en-US" dirty="0"/>
              <a:t> (to perform model building)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ER Diagram (data model)</a:t>
            </a:r>
            <a:endParaRPr lang="en-US"/>
          </a:p>
        </p:txBody>
      </p:sp>
      <p:pic>
        <p:nvPicPr>
          <p:cNvPr id="4" name="Content Placeholder 3" descr="WhatsApp Image 2022-05-19 at 11.49.27 PM"/>
          <p:cNvPicPr>
            <a:picLocks noGrp="1" noChangeAspect="1"/>
          </p:cNvPicPr>
          <p:nvPr>
            <p:ph idx="1"/>
          </p:nvPr>
        </p:nvPicPr>
        <p:blipFill>
          <a:blip r:embed="rId2"/>
          <a:stretch>
            <a:fillRect/>
          </a:stretch>
        </p:blipFill>
        <p:spPr>
          <a:xfrm>
            <a:off x="3133185" y="2667000"/>
            <a:ext cx="6720968" cy="3124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OUTPUTS EDA</a:t>
            </a:r>
            <a:br>
              <a:rPr lang="en-IN" altLang="en-US"/>
            </a:br>
            <a:r>
              <a:rPr lang="en-IN" altLang="en-US"/>
              <a:t>Average Salary per Title</a:t>
            </a:r>
          </a:p>
        </p:txBody>
      </p:sp>
      <p:pic>
        <p:nvPicPr>
          <p:cNvPr id="4" name="Content Placeholder 3" descr="avg salary per title"/>
          <p:cNvPicPr>
            <a:picLocks noGrp="1" noChangeAspect="1"/>
          </p:cNvPicPr>
          <p:nvPr>
            <p:ph idx="1"/>
          </p:nvPr>
        </p:nvPicPr>
        <p:blipFill>
          <a:blip r:embed="rId2"/>
          <a:stretch>
            <a:fillRect/>
          </a:stretch>
        </p:blipFill>
        <p:spPr>
          <a:xfrm>
            <a:off x="2520315" y="2667000"/>
            <a:ext cx="8330565" cy="4191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OUTPUTS EDA</a:t>
            </a:r>
            <a:br>
              <a:rPr lang="en-IN" altLang="en-US"/>
            </a:br>
            <a:r>
              <a:rPr lang="en-IN" altLang="en-US"/>
              <a:t>Salary Distribution</a:t>
            </a:r>
          </a:p>
        </p:txBody>
      </p:sp>
      <p:pic>
        <p:nvPicPr>
          <p:cNvPr id="5" name="Content Placeholder 4" descr="salary distribution"/>
          <p:cNvPicPr>
            <a:picLocks noGrp="1" noChangeAspect="1"/>
          </p:cNvPicPr>
          <p:nvPr>
            <p:ph idx="1"/>
          </p:nvPr>
        </p:nvPicPr>
        <p:blipFill>
          <a:blip r:embed="rId2"/>
          <a:stretch>
            <a:fillRect/>
          </a:stretch>
        </p:blipFill>
        <p:spPr>
          <a:xfrm>
            <a:off x="1887220" y="2667000"/>
            <a:ext cx="9231630" cy="389509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548</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PowerPoint Presentation</vt:lpstr>
      <vt:lpstr>TABLE OF CONTENT</vt:lpstr>
      <vt:lpstr>Business Objective</vt:lpstr>
      <vt:lpstr>Data Set</vt:lpstr>
      <vt:lpstr>Data flow description</vt:lpstr>
      <vt:lpstr>Technology stack used</vt:lpstr>
      <vt:lpstr>ER Diagram (data model)</vt:lpstr>
      <vt:lpstr>OUTPUTS EDA Average Salary per Title</vt:lpstr>
      <vt:lpstr>OUTPUTS EDA Salary Distribution</vt:lpstr>
      <vt:lpstr>OUTPUTS EDA Employee Acoording to Designation</vt:lpstr>
      <vt:lpstr>OUTPUTS EDA Employee Gender Distribution</vt:lpstr>
      <vt:lpstr>OUTPUTS ML MODEL</vt:lpstr>
      <vt:lpstr>Challenges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siddhant jain</cp:lastModifiedBy>
  <cp:revision>20</cp:revision>
  <dcterms:created xsi:type="dcterms:W3CDTF">2022-05-19T17:09:00Z</dcterms:created>
  <dcterms:modified xsi:type="dcterms:W3CDTF">2022-05-20T10:10:09Z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4D05E0BCF04F4A8AAE715F5E69091593</vt:lpwstr>
  </property>
  <property fmtid="{D5CDD505-2E9C-101B-9397-08002B2CF9AE}" pid="3" name="KSOProductBuildVer">
    <vt:lpwstr>1033-11.2.0.11130</vt:lpwstr>
  </property>
</Properties>
</file>