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2" r:id="rId6"/>
    <p:sldId id="263" r:id="rId7"/>
    <p:sldId id="265" r:id="rId8"/>
    <p:sldId id="266" r:id="rId9"/>
    <p:sldId id="267" r:id="rId10"/>
    <p:sldId id="268" r:id="rId11"/>
    <p:sldId id="269" r:id="rId12"/>
    <p:sldId id="270" r:id="rId13"/>
    <p:sldId id="275"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B17110-BD65-4D35-8ABD-D0E258FB6977}" v="63" dt="2021-04-23T08:10:12.893"/>
    <p1510:client id="{F8CD3443-EC24-4D04-9E66-6D10A7932D10}" v="305" dt="2021-04-27T12:52:59.6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93" autoAdjust="0"/>
    <p:restoredTop sz="94660"/>
  </p:normalViewPr>
  <p:slideViewPr>
    <p:cSldViewPr snapToGrid="0">
      <p:cViewPr varScale="1">
        <p:scale>
          <a:sx n="67" d="100"/>
          <a:sy n="67" d="100"/>
        </p:scale>
        <p:origin x="688"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9F561B7-6378-40F5-9034-1C78D66C7D1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36B97F3-DE30-4CA8-8AD5-A28CA4E2E9DE}">
      <dgm:prSet/>
      <dgm:spPr/>
      <dgm:t>
        <a:bodyPr/>
        <a:lstStyle/>
        <a:p>
          <a:r>
            <a:rPr lang="en-US" dirty="0"/>
            <a:t>HDFS</a:t>
          </a:r>
        </a:p>
      </dgm:t>
    </dgm:pt>
    <dgm:pt modelId="{0112243F-1620-40D1-B63B-8E7E05D25F56}" type="parTrans" cxnId="{BB21386C-DD14-4306-ACE2-4C6FCD4980F7}">
      <dgm:prSet/>
      <dgm:spPr/>
      <dgm:t>
        <a:bodyPr/>
        <a:lstStyle/>
        <a:p>
          <a:endParaRPr lang="en-US"/>
        </a:p>
      </dgm:t>
    </dgm:pt>
    <dgm:pt modelId="{7E9CDD77-54D4-41C7-9303-D371902A5E53}" type="sibTrans" cxnId="{BB21386C-DD14-4306-ACE2-4C6FCD4980F7}">
      <dgm:prSet/>
      <dgm:spPr/>
      <dgm:t>
        <a:bodyPr/>
        <a:lstStyle/>
        <a:p>
          <a:endParaRPr lang="en-US"/>
        </a:p>
      </dgm:t>
    </dgm:pt>
    <dgm:pt modelId="{7253F0DC-0B22-4437-B89E-CB57F5809645}">
      <dgm:prSet/>
      <dgm:spPr/>
      <dgm:t>
        <a:bodyPr/>
        <a:lstStyle/>
        <a:p>
          <a:r>
            <a:rPr lang="en-US" dirty="0"/>
            <a:t>Horizontal Scalability</a:t>
          </a:r>
        </a:p>
      </dgm:t>
    </dgm:pt>
    <dgm:pt modelId="{598B1304-4902-4EB7-B3D6-1EDD2DEE61B2}" type="parTrans" cxnId="{3722DC4C-B3D5-455D-BD0D-B42A1886B35C}">
      <dgm:prSet/>
      <dgm:spPr/>
      <dgm:t>
        <a:bodyPr/>
        <a:lstStyle/>
        <a:p>
          <a:endParaRPr lang="en-US"/>
        </a:p>
      </dgm:t>
    </dgm:pt>
    <dgm:pt modelId="{DE00D051-CC1E-424F-A427-358EDA598BAD}" type="sibTrans" cxnId="{3722DC4C-B3D5-455D-BD0D-B42A1886B35C}">
      <dgm:prSet/>
      <dgm:spPr/>
      <dgm:t>
        <a:bodyPr/>
        <a:lstStyle/>
        <a:p>
          <a:endParaRPr lang="en-US"/>
        </a:p>
      </dgm:t>
    </dgm:pt>
    <dgm:pt modelId="{8CDC7A95-6921-4A35-97EC-26660D56D1CE}">
      <dgm:prSet/>
      <dgm:spPr/>
      <dgm:t>
        <a:bodyPr/>
        <a:lstStyle/>
        <a:p>
          <a:r>
            <a:rPr lang="en-US" dirty="0"/>
            <a:t>Cost effective</a:t>
          </a:r>
        </a:p>
      </dgm:t>
    </dgm:pt>
    <dgm:pt modelId="{F9AC2386-70A9-4361-B7FC-F8F8F6E3524F}" type="parTrans" cxnId="{FB4EF235-7BD7-4B55-B390-014454188BFB}">
      <dgm:prSet/>
      <dgm:spPr/>
      <dgm:t>
        <a:bodyPr/>
        <a:lstStyle/>
        <a:p>
          <a:endParaRPr lang="en-US"/>
        </a:p>
      </dgm:t>
    </dgm:pt>
    <dgm:pt modelId="{97A2CE14-ACEF-4C33-B710-015780A02938}" type="sibTrans" cxnId="{FB4EF235-7BD7-4B55-B390-014454188BFB}">
      <dgm:prSet/>
      <dgm:spPr/>
      <dgm:t>
        <a:bodyPr/>
        <a:lstStyle/>
        <a:p>
          <a:endParaRPr lang="en-US"/>
        </a:p>
      </dgm:t>
    </dgm:pt>
    <dgm:pt modelId="{AF26AF66-955C-454A-AC14-188316EAB383}">
      <dgm:prSet/>
      <dgm:spPr/>
      <dgm:t>
        <a:bodyPr/>
        <a:lstStyle/>
        <a:p>
          <a:r>
            <a:rPr lang="en-US" dirty="0"/>
            <a:t>Fast </a:t>
          </a:r>
        </a:p>
      </dgm:t>
    </dgm:pt>
    <dgm:pt modelId="{982FD765-3F5C-4E2C-A9E3-29BAE65776B6}" type="parTrans" cxnId="{49B88FF4-0190-413D-8442-D9787432C4DA}">
      <dgm:prSet/>
      <dgm:spPr/>
      <dgm:t>
        <a:bodyPr/>
        <a:lstStyle/>
        <a:p>
          <a:endParaRPr lang="en-US"/>
        </a:p>
      </dgm:t>
    </dgm:pt>
    <dgm:pt modelId="{18F6CA1F-5A19-40CC-A412-FCFA267C06DD}" type="sibTrans" cxnId="{49B88FF4-0190-413D-8442-D9787432C4DA}">
      <dgm:prSet/>
      <dgm:spPr/>
      <dgm:t>
        <a:bodyPr/>
        <a:lstStyle/>
        <a:p>
          <a:endParaRPr lang="en-US"/>
        </a:p>
      </dgm:t>
    </dgm:pt>
    <dgm:pt modelId="{C242B734-9B40-4CEC-B530-77BD0C655EDB}">
      <dgm:prSet/>
      <dgm:spPr/>
      <dgm:t>
        <a:bodyPr/>
        <a:lstStyle/>
        <a:p>
          <a:r>
            <a:rPr lang="en-US" dirty="0"/>
            <a:t>Resilient to failure</a:t>
          </a:r>
        </a:p>
      </dgm:t>
    </dgm:pt>
    <dgm:pt modelId="{A0044742-95C5-482B-BCA7-180753067B69}" type="parTrans" cxnId="{E64F7CB4-08D3-4C82-BD60-1148BF6D6BA4}">
      <dgm:prSet/>
      <dgm:spPr/>
      <dgm:t>
        <a:bodyPr/>
        <a:lstStyle/>
        <a:p>
          <a:endParaRPr lang="en-US"/>
        </a:p>
      </dgm:t>
    </dgm:pt>
    <dgm:pt modelId="{B741DE7C-B53E-46A0-8305-2D89BDBB0885}" type="sibTrans" cxnId="{E64F7CB4-08D3-4C82-BD60-1148BF6D6BA4}">
      <dgm:prSet/>
      <dgm:spPr/>
      <dgm:t>
        <a:bodyPr/>
        <a:lstStyle/>
        <a:p>
          <a:endParaRPr lang="en-US"/>
        </a:p>
      </dgm:t>
    </dgm:pt>
    <dgm:pt modelId="{9CF0BD06-B074-4D84-9B46-300E7BF624E5}">
      <dgm:prSet/>
      <dgm:spPr/>
      <dgm:t>
        <a:bodyPr/>
        <a:lstStyle/>
        <a:p>
          <a:r>
            <a:rPr lang="en-US" dirty="0"/>
            <a:t>Can handle large data</a:t>
          </a:r>
        </a:p>
      </dgm:t>
    </dgm:pt>
    <dgm:pt modelId="{4080FC77-572F-48C7-964A-8651200F2F91}" type="parTrans" cxnId="{2206BEEB-6E6E-4FA1-99AE-F83D1606968A}">
      <dgm:prSet/>
      <dgm:spPr/>
      <dgm:t>
        <a:bodyPr/>
        <a:lstStyle/>
        <a:p>
          <a:endParaRPr lang="en-US"/>
        </a:p>
      </dgm:t>
    </dgm:pt>
    <dgm:pt modelId="{5D1AB1DB-6BBD-4175-9247-6C3CA9610A67}" type="sibTrans" cxnId="{2206BEEB-6E6E-4FA1-99AE-F83D1606968A}">
      <dgm:prSet/>
      <dgm:spPr/>
      <dgm:t>
        <a:bodyPr/>
        <a:lstStyle/>
        <a:p>
          <a:endParaRPr lang="en-US"/>
        </a:p>
      </dgm:t>
    </dgm:pt>
    <dgm:pt modelId="{9B4EB92D-2F57-42D7-B965-16F1B98968CB}">
      <dgm:prSet phldr="0"/>
      <dgm:spPr/>
      <dgm:t>
        <a:bodyPr/>
        <a:lstStyle/>
        <a:p>
          <a:r>
            <a:rPr lang="en-US" dirty="0"/>
            <a:t>Provides the structure on an array of data formats</a:t>
          </a:r>
        </a:p>
      </dgm:t>
    </dgm:pt>
    <dgm:pt modelId="{CDF832AC-365C-428B-944F-F6C0034541C6}" type="parTrans" cxnId="{071E2231-B91B-4C7D-928C-D1D8C08C891D}">
      <dgm:prSet/>
      <dgm:spPr/>
    </dgm:pt>
    <dgm:pt modelId="{A290582D-6F02-48C1-A2BF-E246053DF58B}" type="sibTrans" cxnId="{071E2231-B91B-4C7D-928C-D1D8C08C891D}">
      <dgm:prSet/>
      <dgm:spPr/>
    </dgm:pt>
    <dgm:pt modelId="{4466624D-8659-412D-BA39-A0169DCEC143}">
      <dgm:prSet phldr="0"/>
      <dgm:spPr/>
      <dgm:t>
        <a:bodyPr/>
        <a:lstStyle/>
        <a:p>
          <a:pPr rtl="0"/>
          <a:r>
            <a:rPr lang="en-US" dirty="0"/>
            <a:t>HIVE</a:t>
          </a:r>
        </a:p>
      </dgm:t>
    </dgm:pt>
    <dgm:pt modelId="{C894A02C-197C-4402-A5F3-1EB137055D39}" type="parTrans" cxnId="{90910824-D0EF-461B-9F4B-061A050BBD70}">
      <dgm:prSet/>
      <dgm:spPr/>
    </dgm:pt>
    <dgm:pt modelId="{61983D9C-8A11-48E4-9114-3B0B5A43ADEC}" type="sibTrans" cxnId="{90910824-D0EF-461B-9F4B-061A050BBD70}">
      <dgm:prSet/>
      <dgm:spPr/>
    </dgm:pt>
    <dgm:pt modelId="{6C694135-4C65-4FB3-90F6-4F379250CAD1}">
      <dgm:prSet phldr="0"/>
      <dgm:spPr/>
      <dgm:t>
        <a:bodyPr/>
        <a:lstStyle/>
        <a:p>
          <a:r>
            <a:rPr lang="en-US" dirty="0"/>
            <a:t>Fast Querying</a:t>
          </a:r>
        </a:p>
      </dgm:t>
    </dgm:pt>
    <dgm:pt modelId="{72DC071A-FB22-4ECD-907D-E8C564A55F0F}" type="parTrans" cxnId="{EB37E745-0087-4153-AB22-31727EFF4585}">
      <dgm:prSet/>
      <dgm:spPr/>
    </dgm:pt>
    <dgm:pt modelId="{C4F701C2-6CBC-41C1-8DA5-26F857A35393}" type="sibTrans" cxnId="{EB37E745-0087-4153-AB22-31727EFF4585}">
      <dgm:prSet/>
      <dgm:spPr/>
    </dgm:pt>
    <dgm:pt modelId="{E65C9746-B888-4D25-9ED3-CC03DCFC64C0}">
      <dgm:prSet phldr="0"/>
      <dgm:spPr/>
      <dgm:t>
        <a:bodyPr/>
        <a:lstStyle/>
        <a:p>
          <a:r>
            <a:rPr lang="en-US" dirty="0"/>
            <a:t>Partitioning available</a:t>
          </a:r>
        </a:p>
      </dgm:t>
    </dgm:pt>
    <dgm:pt modelId="{C64D025F-5678-4393-A4C4-AA09959CA515}" type="parTrans" cxnId="{FDAAA7B2-F147-412E-B698-5B0353C27A24}">
      <dgm:prSet/>
      <dgm:spPr/>
    </dgm:pt>
    <dgm:pt modelId="{571AF225-8F5A-41C3-8859-36073784A157}" type="sibTrans" cxnId="{FDAAA7B2-F147-412E-B698-5B0353C27A24}">
      <dgm:prSet/>
      <dgm:spPr/>
    </dgm:pt>
    <dgm:pt modelId="{FA59E19E-FAD2-4DC8-A37D-16A76B3F6696}">
      <dgm:prSet phldr="0"/>
      <dgm:spPr/>
      <dgm:t>
        <a:bodyPr/>
        <a:lstStyle/>
        <a:p>
          <a:r>
            <a:rPr lang="en-US" dirty="0"/>
            <a:t>Uses HiveQL-a declarative </a:t>
          </a:r>
        </a:p>
      </dgm:t>
    </dgm:pt>
    <dgm:pt modelId="{953FB01A-BFAC-42E6-A6A5-1CA9F2C7B06C}" type="parTrans" cxnId="{2DF27195-8DB8-42C6-AB70-C163CEF5902C}">
      <dgm:prSet/>
      <dgm:spPr/>
    </dgm:pt>
    <dgm:pt modelId="{22C45979-849A-46CB-BA65-C9087301AB9C}" type="sibTrans" cxnId="{2DF27195-8DB8-42C6-AB70-C163CEF5902C}">
      <dgm:prSet/>
      <dgm:spPr/>
    </dgm:pt>
    <dgm:pt modelId="{655E04CD-4CD1-41C7-9CF5-728898124261}">
      <dgm:prSet phldr="0"/>
      <dgm:spPr/>
      <dgm:t>
        <a:bodyPr/>
        <a:lstStyle/>
        <a:p>
          <a:r>
            <a:rPr lang="en-US" dirty="0"/>
            <a:t>Real-time stream processing</a:t>
          </a:r>
        </a:p>
      </dgm:t>
    </dgm:pt>
    <dgm:pt modelId="{D458BA0B-8D6D-413B-A992-BE89DA45C57D}" type="parTrans" cxnId="{0D98AE2C-7B34-4973-9791-69AD50B626F0}">
      <dgm:prSet/>
      <dgm:spPr/>
    </dgm:pt>
    <dgm:pt modelId="{44903DE9-B89F-4375-859B-D7490C799B2C}" type="sibTrans" cxnId="{0D98AE2C-7B34-4973-9791-69AD50B626F0}">
      <dgm:prSet/>
      <dgm:spPr/>
    </dgm:pt>
    <dgm:pt modelId="{772EC485-187D-4C87-9A10-05E9C4F30E85}">
      <dgm:prSet phldr="0"/>
      <dgm:spPr/>
      <dgm:t>
        <a:bodyPr/>
        <a:lstStyle/>
        <a:p>
          <a:pPr rtl="0"/>
          <a:r>
            <a:rPr lang="en-US" dirty="0"/>
            <a:t>SPARK</a:t>
          </a:r>
        </a:p>
      </dgm:t>
    </dgm:pt>
    <dgm:pt modelId="{5F79F2FC-E261-41E8-8218-1FFF7E5FBA99}" type="parTrans" cxnId="{F437C6D2-0A70-447B-BF89-0A08118CCF1D}">
      <dgm:prSet/>
      <dgm:spPr/>
    </dgm:pt>
    <dgm:pt modelId="{FBB6F60B-14AE-496D-ACE2-E3B486E60F53}" type="sibTrans" cxnId="{F437C6D2-0A70-447B-BF89-0A08118CCF1D}">
      <dgm:prSet/>
      <dgm:spPr/>
    </dgm:pt>
    <dgm:pt modelId="{926D2869-465E-4424-A72C-07CA1A606435}">
      <dgm:prSet phldr="0"/>
      <dgm:spPr/>
      <dgm:t>
        <a:bodyPr/>
        <a:lstStyle/>
        <a:p>
          <a:r>
            <a:rPr lang="en-US" dirty="0"/>
            <a:t>In-memory computation in spark (upto 100x in memory)</a:t>
          </a:r>
        </a:p>
      </dgm:t>
    </dgm:pt>
    <dgm:pt modelId="{0848ABFB-D4F9-4140-9503-4F55AD73C010}" type="parTrans" cxnId="{5546B308-0E19-48CE-B08A-11E9B254F07D}">
      <dgm:prSet/>
      <dgm:spPr/>
    </dgm:pt>
    <dgm:pt modelId="{469F4532-AC26-4B4F-AFD3-6F7CF5C7C6AA}" type="sibTrans" cxnId="{5546B308-0E19-48CE-B08A-11E9B254F07D}">
      <dgm:prSet/>
      <dgm:spPr/>
    </dgm:pt>
    <dgm:pt modelId="{D390C0B2-0B12-4767-98B6-381690F38A72}">
      <dgm:prSet phldr="0"/>
      <dgm:spPr/>
      <dgm:t>
        <a:bodyPr/>
        <a:lstStyle/>
        <a:p>
          <a:r>
            <a:rPr lang="en-US" dirty="0"/>
            <a:t>RDD(Resilient Distributed Dataset)</a:t>
          </a:r>
        </a:p>
      </dgm:t>
    </dgm:pt>
    <dgm:pt modelId="{BE25A6BC-8851-4861-A859-B385A65A6E15}" type="parTrans" cxnId="{29212351-A9F5-4954-A363-9F6DEE01253B}">
      <dgm:prSet/>
      <dgm:spPr/>
    </dgm:pt>
    <dgm:pt modelId="{DC2E664D-308D-4BB1-B990-1C8103CC64DC}" type="sibTrans" cxnId="{29212351-A9F5-4954-A363-9F6DEE01253B}">
      <dgm:prSet/>
      <dgm:spPr/>
    </dgm:pt>
    <dgm:pt modelId="{59F110CF-A55B-43C1-8335-BF19C0C4850C}">
      <dgm:prSet phldr="0"/>
      <dgm:spPr/>
      <dgm:t>
        <a:bodyPr/>
        <a:lstStyle/>
        <a:p>
          <a:r>
            <a:rPr lang="en-US" dirty="0"/>
            <a:t>Fault tolerance</a:t>
          </a:r>
        </a:p>
      </dgm:t>
    </dgm:pt>
    <dgm:pt modelId="{1BB24D78-DEA4-4D6B-A561-54534293D210}" type="parTrans" cxnId="{446CE34A-0D39-4F0A-8B79-83A62C32BEAA}">
      <dgm:prSet/>
      <dgm:spPr/>
    </dgm:pt>
    <dgm:pt modelId="{B86D94CD-5C1B-4E21-83A7-E9791A7080CA}" type="sibTrans" cxnId="{446CE34A-0D39-4F0A-8B79-83A62C32BEAA}">
      <dgm:prSet/>
      <dgm:spPr/>
    </dgm:pt>
    <dgm:pt modelId="{DF72A145-5A8D-4CC9-8F99-8E207787707E}" type="pres">
      <dgm:prSet presAssocID="{39F561B7-6378-40F5-9034-1C78D66C7D1E}" presName="linear" presStyleCnt="0">
        <dgm:presLayoutVars>
          <dgm:animLvl val="lvl"/>
          <dgm:resizeHandles val="exact"/>
        </dgm:presLayoutVars>
      </dgm:prSet>
      <dgm:spPr/>
    </dgm:pt>
    <dgm:pt modelId="{C9C57DE0-BC37-4A50-BA0C-624EA7882B3C}" type="pres">
      <dgm:prSet presAssocID="{136B97F3-DE30-4CA8-8AD5-A28CA4E2E9DE}" presName="parentText" presStyleLbl="node1" presStyleIdx="0" presStyleCnt="3">
        <dgm:presLayoutVars>
          <dgm:chMax val="0"/>
          <dgm:bulletEnabled val="1"/>
        </dgm:presLayoutVars>
      </dgm:prSet>
      <dgm:spPr/>
    </dgm:pt>
    <dgm:pt modelId="{5054A0A0-2776-48C9-B7E3-F52E1770924F}" type="pres">
      <dgm:prSet presAssocID="{136B97F3-DE30-4CA8-8AD5-A28CA4E2E9DE}" presName="childText" presStyleLbl="revTx" presStyleIdx="0" presStyleCnt="3">
        <dgm:presLayoutVars>
          <dgm:bulletEnabled val="1"/>
        </dgm:presLayoutVars>
      </dgm:prSet>
      <dgm:spPr/>
    </dgm:pt>
    <dgm:pt modelId="{4A8DA78C-33C1-4162-95E8-25BB27497734}" type="pres">
      <dgm:prSet presAssocID="{4466624D-8659-412D-BA39-A0169DCEC143}" presName="parentText" presStyleLbl="node1" presStyleIdx="1" presStyleCnt="3">
        <dgm:presLayoutVars>
          <dgm:chMax val="0"/>
          <dgm:bulletEnabled val="1"/>
        </dgm:presLayoutVars>
      </dgm:prSet>
      <dgm:spPr/>
    </dgm:pt>
    <dgm:pt modelId="{A48D3048-B7A4-4B5D-9077-0F11319647A0}" type="pres">
      <dgm:prSet presAssocID="{4466624D-8659-412D-BA39-A0169DCEC143}" presName="childText" presStyleLbl="revTx" presStyleIdx="1" presStyleCnt="3">
        <dgm:presLayoutVars>
          <dgm:bulletEnabled val="1"/>
        </dgm:presLayoutVars>
      </dgm:prSet>
      <dgm:spPr/>
    </dgm:pt>
    <dgm:pt modelId="{DC1E96C9-DAC0-40A0-9729-3CD83C40BF39}" type="pres">
      <dgm:prSet presAssocID="{772EC485-187D-4C87-9A10-05E9C4F30E85}" presName="parentText" presStyleLbl="node1" presStyleIdx="2" presStyleCnt="3">
        <dgm:presLayoutVars>
          <dgm:chMax val="0"/>
          <dgm:bulletEnabled val="1"/>
        </dgm:presLayoutVars>
      </dgm:prSet>
      <dgm:spPr/>
    </dgm:pt>
    <dgm:pt modelId="{AE7F67E7-AE41-4867-8B23-32BEDD556D54}" type="pres">
      <dgm:prSet presAssocID="{772EC485-187D-4C87-9A10-05E9C4F30E85}" presName="childText" presStyleLbl="revTx" presStyleIdx="2" presStyleCnt="3">
        <dgm:presLayoutVars>
          <dgm:bulletEnabled val="1"/>
        </dgm:presLayoutVars>
      </dgm:prSet>
      <dgm:spPr/>
    </dgm:pt>
  </dgm:ptLst>
  <dgm:cxnLst>
    <dgm:cxn modelId="{5546B308-0E19-48CE-B08A-11E9B254F07D}" srcId="{772EC485-187D-4C87-9A10-05E9C4F30E85}" destId="{926D2869-465E-4424-A72C-07CA1A606435}" srcOrd="0" destOrd="0" parTransId="{0848ABFB-D4F9-4140-9503-4F55AD73C010}" sibTransId="{469F4532-AC26-4B4F-AFD3-6F7CF5C7C6AA}"/>
    <dgm:cxn modelId="{8CFC570B-B339-40E9-B7B6-12042D20F815}" type="presOf" srcId="{926D2869-465E-4424-A72C-07CA1A606435}" destId="{AE7F67E7-AE41-4867-8B23-32BEDD556D54}" srcOrd="0" destOrd="0" presId="urn:microsoft.com/office/officeart/2005/8/layout/vList2"/>
    <dgm:cxn modelId="{90910824-D0EF-461B-9F4B-061A050BBD70}" srcId="{39F561B7-6378-40F5-9034-1C78D66C7D1E}" destId="{4466624D-8659-412D-BA39-A0169DCEC143}" srcOrd="1" destOrd="0" parTransId="{C894A02C-197C-4402-A5F3-1EB137055D39}" sibTransId="{61983D9C-8A11-48E4-9114-3B0B5A43ADEC}"/>
    <dgm:cxn modelId="{0D98AE2C-7B34-4973-9791-69AD50B626F0}" srcId="{772EC485-187D-4C87-9A10-05E9C4F30E85}" destId="{655E04CD-4CD1-41C7-9CF5-728898124261}" srcOrd="3" destOrd="0" parTransId="{D458BA0B-8D6D-413B-A992-BE89DA45C57D}" sibTransId="{44903DE9-B89F-4375-859B-D7490C799B2C}"/>
    <dgm:cxn modelId="{E50A102D-A3A5-46B1-88B9-A515955B5494}" type="presOf" srcId="{E65C9746-B888-4D25-9ED3-CC03DCFC64C0}" destId="{A48D3048-B7A4-4B5D-9077-0F11319647A0}" srcOrd="0" destOrd="1" presId="urn:microsoft.com/office/officeart/2005/8/layout/vList2"/>
    <dgm:cxn modelId="{071E2231-B91B-4C7D-928C-D1D8C08C891D}" srcId="{4466624D-8659-412D-BA39-A0169DCEC143}" destId="{9B4EB92D-2F57-42D7-B965-16F1B98968CB}" srcOrd="3" destOrd="0" parTransId="{CDF832AC-365C-428B-944F-F6C0034541C6}" sibTransId="{A290582D-6F02-48C1-A2BF-E246053DF58B}"/>
    <dgm:cxn modelId="{FB4EF235-7BD7-4B55-B390-014454188BFB}" srcId="{136B97F3-DE30-4CA8-8AD5-A28CA4E2E9DE}" destId="{8CDC7A95-6921-4A35-97EC-26660D56D1CE}" srcOrd="1" destOrd="0" parTransId="{F9AC2386-70A9-4361-B7FC-F8F8F6E3524F}" sibTransId="{97A2CE14-ACEF-4C33-B710-015780A02938}"/>
    <dgm:cxn modelId="{361FBD44-1701-458D-ABF1-B6D4243D6DB0}" type="presOf" srcId="{39F561B7-6378-40F5-9034-1C78D66C7D1E}" destId="{DF72A145-5A8D-4CC9-8F99-8E207787707E}" srcOrd="0" destOrd="0" presId="urn:microsoft.com/office/officeart/2005/8/layout/vList2"/>
    <dgm:cxn modelId="{EB37E745-0087-4153-AB22-31727EFF4585}" srcId="{4466624D-8659-412D-BA39-A0169DCEC143}" destId="{6C694135-4C65-4FB3-90F6-4F379250CAD1}" srcOrd="0" destOrd="0" parTransId="{72DC071A-FB22-4ECD-907D-E8C564A55F0F}" sibTransId="{C4F701C2-6CBC-41C1-8DA5-26F857A35393}"/>
    <dgm:cxn modelId="{F9980346-D86A-4281-BE41-39A372611183}" type="presOf" srcId="{59F110CF-A55B-43C1-8335-BF19C0C4850C}" destId="{AE7F67E7-AE41-4867-8B23-32BEDD556D54}" srcOrd="0" destOrd="2" presId="urn:microsoft.com/office/officeart/2005/8/layout/vList2"/>
    <dgm:cxn modelId="{446CE34A-0D39-4F0A-8B79-83A62C32BEAA}" srcId="{772EC485-187D-4C87-9A10-05E9C4F30E85}" destId="{59F110CF-A55B-43C1-8335-BF19C0C4850C}" srcOrd="2" destOrd="0" parTransId="{1BB24D78-DEA4-4D6B-A561-54534293D210}" sibTransId="{B86D94CD-5C1B-4E21-83A7-E9791A7080CA}"/>
    <dgm:cxn modelId="{BB21386C-DD14-4306-ACE2-4C6FCD4980F7}" srcId="{39F561B7-6378-40F5-9034-1C78D66C7D1E}" destId="{136B97F3-DE30-4CA8-8AD5-A28CA4E2E9DE}" srcOrd="0" destOrd="0" parTransId="{0112243F-1620-40D1-B63B-8E7E05D25F56}" sibTransId="{7E9CDD77-54D4-41C7-9303-D371902A5E53}"/>
    <dgm:cxn modelId="{01D0854C-D3F7-49E8-A575-0E2DE06DB179}" type="presOf" srcId="{4466624D-8659-412D-BA39-A0169DCEC143}" destId="{4A8DA78C-33C1-4162-95E8-25BB27497734}" srcOrd="0" destOrd="0" presId="urn:microsoft.com/office/officeart/2005/8/layout/vList2"/>
    <dgm:cxn modelId="{3722DC4C-B3D5-455D-BD0D-B42A1886B35C}" srcId="{136B97F3-DE30-4CA8-8AD5-A28CA4E2E9DE}" destId="{7253F0DC-0B22-4437-B89E-CB57F5809645}" srcOrd="0" destOrd="0" parTransId="{598B1304-4902-4EB7-B3D6-1EDD2DEE61B2}" sibTransId="{DE00D051-CC1E-424F-A427-358EDA598BAD}"/>
    <dgm:cxn modelId="{29212351-A9F5-4954-A363-9F6DEE01253B}" srcId="{772EC485-187D-4C87-9A10-05E9C4F30E85}" destId="{D390C0B2-0B12-4767-98B6-381690F38A72}" srcOrd="1" destOrd="0" parTransId="{BE25A6BC-8851-4861-A859-B385A65A6E15}" sibTransId="{DC2E664D-308D-4BB1-B990-1C8103CC64DC}"/>
    <dgm:cxn modelId="{C8A1F053-33C3-4BD0-A123-4DDD2A2AEE61}" type="presOf" srcId="{772EC485-187D-4C87-9A10-05E9C4F30E85}" destId="{DC1E96C9-DAC0-40A0-9729-3CD83C40BF39}" srcOrd="0" destOrd="0" presId="urn:microsoft.com/office/officeart/2005/8/layout/vList2"/>
    <dgm:cxn modelId="{DCFF7056-50AA-47F6-ACD4-F78CAAF88A2F}" type="presOf" srcId="{8CDC7A95-6921-4A35-97EC-26660D56D1CE}" destId="{5054A0A0-2776-48C9-B7E3-F52E1770924F}" srcOrd="0" destOrd="1" presId="urn:microsoft.com/office/officeart/2005/8/layout/vList2"/>
    <dgm:cxn modelId="{01A8BF56-66A4-460B-985A-D253F61BCCAC}" type="presOf" srcId="{FA59E19E-FAD2-4DC8-A37D-16A76B3F6696}" destId="{A48D3048-B7A4-4B5D-9077-0F11319647A0}" srcOrd="0" destOrd="2" presId="urn:microsoft.com/office/officeart/2005/8/layout/vList2"/>
    <dgm:cxn modelId="{563F6178-1729-42BC-BC69-1DF52B4902D0}" type="presOf" srcId="{9CF0BD06-B074-4D84-9B46-300E7BF624E5}" destId="{5054A0A0-2776-48C9-B7E3-F52E1770924F}" srcOrd="0" destOrd="4" presId="urn:microsoft.com/office/officeart/2005/8/layout/vList2"/>
    <dgm:cxn modelId="{7E2DE47C-988F-425A-A3E3-D19D0450149A}" type="presOf" srcId="{7253F0DC-0B22-4437-B89E-CB57F5809645}" destId="{5054A0A0-2776-48C9-B7E3-F52E1770924F}" srcOrd="0" destOrd="0" presId="urn:microsoft.com/office/officeart/2005/8/layout/vList2"/>
    <dgm:cxn modelId="{2DF27195-8DB8-42C6-AB70-C163CEF5902C}" srcId="{4466624D-8659-412D-BA39-A0169DCEC143}" destId="{FA59E19E-FAD2-4DC8-A37D-16A76B3F6696}" srcOrd="2" destOrd="0" parTransId="{953FB01A-BFAC-42E6-A6A5-1CA9F2C7B06C}" sibTransId="{22C45979-849A-46CB-BA65-C9087301AB9C}"/>
    <dgm:cxn modelId="{6486A496-31E5-478D-9944-E4E7ED08B0B1}" type="presOf" srcId="{9B4EB92D-2F57-42D7-B965-16F1B98968CB}" destId="{A48D3048-B7A4-4B5D-9077-0F11319647A0}" srcOrd="0" destOrd="3" presId="urn:microsoft.com/office/officeart/2005/8/layout/vList2"/>
    <dgm:cxn modelId="{C8FA3299-4F7A-4AD7-B89E-A7F115E950D9}" type="presOf" srcId="{136B97F3-DE30-4CA8-8AD5-A28CA4E2E9DE}" destId="{C9C57DE0-BC37-4A50-BA0C-624EA7882B3C}" srcOrd="0" destOrd="0" presId="urn:microsoft.com/office/officeart/2005/8/layout/vList2"/>
    <dgm:cxn modelId="{FDAAA7B2-F147-412E-B698-5B0353C27A24}" srcId="{4466624D-8659-412D-BA39-A0169DCEC143}" destId="{E65C9746-B888-4D25-9ED3-CC03DCFC64C0}" srcOrd="1" destOrd="0" parTransId="{C64D025F-5678-4393-A4C4-AA09959CA515}" sibTransId="{571AF225-8F5A-41C3-8859-36073784A157}"/>
    <dgm:cxn modelId="{E64F7CB4-08D3-4C82-BD60-1148BF6D6BA4}" srcId="{136B97F3-DE30-4CA8-8AD5-A28CA4E2E9DE}" destId="{C242B734-9B40-4CEC-B530-77BD0C655EDB}" srcOrd="3" destOrd="0" parTransId="{A0044742-95C5-482B-BCA7-180753067B69}" sibTransId="{B741DE7C-B53E-46A0-8305-2D89BDBB0885}"/>
    <dgm:cxn modelId="{135B26BF-2F4A-4FEC-BE05-083506EEEEC0}" type="presOf" srcId="{AF26AF66-955C-454A-AC14-188316EAB383}" destId="{5054A0A0-2776-48C9-B7E3-F52E1770924F}" srcOrd="0" destOrd="2" presId="urn:microsoft.com/office/officeart/2005/8/layout/vList2"/>
    <dgm:cxn modelId="{F437C6D2-0A70-447B-BF89-0A08118CCF1D}" srcId="{39F561B7-6378-40F5-9034-1C78D66C7D1E}" destId="{772EC485-187D-4C87-9A10-05E9C4F30E85}" srcOrd="2" destOrd="0" parTransId="{5F79F2FC-E261-41E8-8218-1FFF7E5FBA99}" sibTransId="{FBB6F60B-14AE-496D-ACE2-E3B486E60F53}"/>
    <dgm:cxn modelId="{2206BEEB-6E6E-4FA1-99AE-F83D1606968A}" srcId="{136B97F3-DE30-4CA8-8AD5-A28CA4E2E9DE}" destId="{9CF0BD06-B074-4D84-9B46-300E7BF624E5}" srcOrd="4" destOrd="0" parTransId="{4080FC77-572F-48C7-964A-8651200F2F91}" sibTransId="{5D1AB1DB-6BBD-4175-9247-6C3CA9610A67}"/>
    <dgm:cxn modelId="{9602A9F2-23AD-49E7-B8F9-B713666E4F2E}" type="presOf" srcId="{C242B734-9B40-4CEC-B530-77BD0C655EDB}" destId="{5054A0A0-2776-48C9-B7E3-F52E1770924F}" srcOrd="0" destOrd="3" presId="urn:microsoft.com/office/officeart/2005/8/layout/vList2"/>
    <dgm:cxn modelId="{E2F48EF3-7692-4CEF-BEEB-A64D9C5829AC}" type="presOf" srcId="{6C694135-4C65-4FB3-90F6-4F379250CAD1}" destId="{A48D3048-B7A4-4B5D-9077-0F11319647A0}" srcOrd="0" destOrd="0" presId="urn:microsoft.com/office/officeart/2005/8/layout/vList2"/>
    <dgm:cxn modelId="{49B88FF4-0190-413D-8442-D9787432C4DA}" srcId="{136B97F3-DE30-4CA8-8AD5-A28CA4E2E9DE}" destId="{AF26AF66-955C-454A-AC14-188316EAB383}" srcOrd="2" destOrd="0" parTransId="{982FD765-3F5C-4E2C-A9E3-29BAE65776B6}" sibTransId="{18F6CA1F-5A19-40CC-A412-FCFA267C06DD}"/>
    <dgm:cxn modelId="{0CC28BF6-2A4E-4CCE-848E-765C348519D3}" type="presOf" srcId="{D390C0B2-0B12-4767-98B6-381690F38A72}" destId="{AE7F67E7-AE41-4867-8B23-32BEDD556D54}" srcOrd="0" destOrd="1" presId="urn:microsoft.com/office/officeart/2005/8/layout/vList2"/>
    <dgm:cxn modelId="{D6B88CF7-7D6F-4EC1-92FE-E4E1FBA5932D}" type="presOf" srcId="{655E04CD-4CD1-41C7-9CF5-728898124261}" destId="{AE7F67E7-AE41-4867-8B23-32BEDD556D54}" srcOrd="0" destOrd="3" presId="urn:microsoft.com/office/officeart/2005/8/layout/vList2"/>
    <dgm:cxn modelId="{AD6E6267-FE5A-4DEE-895D-74788FDBF808}" type="presParOf" srcId="{DF72A145-5A8D-4CC9-8F99-8E207787707E}" destId="{C9C57DE0-BC37-4A50-BA0C-624EA7882B3C}" srcOrd="0" destOrd="0" presId="urn:microsoft.com/office/officeart/2005/8/layout/vList2"/>
    <dgm:cxn modelId="{5F56A4A8-2087-4B66-879D-1FEE53923DC1}" type="presParOf" srcId="{DF72A145-5A8D-4CC9-8F99-8E207787707E}" destId="{5054A0A0-2776-48C9-B7E3-F52E1770924F}" srcOrd="1" destOrd="0" presId="urn:microsoft.com/office/officeart/2005/8/layout/vList2"/>
    <dgm:cxn modelId="{193C73F8-F034-4474-8079-47DF142E8C91}" type="presParOf" srcId="{DF72A145-5A8D-4CC9-8F99-8E207787707E}" destId="{4A8DA78C-33C1-4162-95E8-25BB27497734}" srcOrd="2" destOrd="0" presId="urn:microsoft.com/office/officeart/2005/8/layout/vList2"/>
    <dgm:cxn modelId="{88C200EA-C9DA-4321-870C-85BE9AD9AA1B}" type="presParOf" srcId="{DF72A145-5A8D-4CC9-8F99-8E207787707E}" destId="{A48D3048-B7A4-4B5D-9077-0F11319647A0}" srcOrd="3" destOrd="0" presId="urn:microsoft.com/office/officeart/2005/8/layout/vList2"/>
    <dgm:cxn modelId="{E11D19C8-AF81-429F-A127-D61399E9D6C8}" type="presParOf" srcId="{DF72A145-5A8D-4CC9-8F99-8E207787707E}" destId="{DC1E96C9-DAC0-40A0-9729-3CD83C40BF39}" srcOrd="4" destOrd="0" presId="urn:microsoft.com/office/officeart/2005/8/layout/vList2"/>
    <dgm:cxn modelId="{0F9F54BD-72E3-42A1-919E-029AD7F58FFC}" type="presParOf" srcId="{DF72A145-5A8D-4CC9-8F99-8E207787707E}" destId="{AE7F67E7-AE41-4867-8B23-32BEDD556D54}"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DC4C4D-EFAF-4A8D-BC05-207F23303B9D}"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446328C0-2E59-4CDA-AB1E-DB2BF442AE76}">
      <dgm:prSet/>
      <dgm:spPr/>
      <dgm:t>
        <a:bodyPr/>
        <a:lstStyle/>
        <a:p>
          <a:pPr rtl="0"/>
          <a:r>
            <a:rPr lang="en-US" dirty="0">
              <a:latin typeface="Calibri Light" panose="020F0302020204030204"/>
            </a:rPr>
            <a:t>The state and city wise analysis have helped us to find the maximum and minimum average sales of the state where Gujarat stood in the top with an average sales of Rs. 451255.46 and Mizoram is the least with an average sales of Rs. 74646.11.</a:t>
          </a:r>
          <a:endParaRPr lang="en-US" dirty="0"/>
        </a:p>
      </dgm:t>
    </dgm:pt>
    <dgm:pt modelId="{41F6A7D5-75E0-4BBF-B3C9-019EA0067C73}" type="parTrans" cxnId="{71BFD7B4-A62F-4352-93BC-EE16CB7A2881}">
      <dgm:prSet/>
      <dgm:spPr/>
      <dgm:t>
        <a:bodyPr/>
        <a:lstStyle/>
        <a:p>
          <a:endParaRPr lang="en-US"/>
        </a:p>
      </dgm:t>
    </dgm:pt>
    <dgm:pt modelId="{A2C06A69-3EAD-41D4-9010-F67BAF000AB1}" type="sibTrans" cxnId="{71BFD7B4-A62F-4352-93BC-EE16CB7A2881}">
      <dgm:prSet/>
      <dgm:spPr/>
      <dgm:t>
        <a:bodyPr/>
        <a:lstStyle/>
        <a:p>
          <a:endParaRPr lang="en-US"/>
        </a:p>
      </dgm:t>
    </dgm:pt>
    <dgm:pt modelId="{81118859-A1A5-4A79-9634-E7BFC742F696}">
      <dgm:prSet/>
      <dgm:spPr/>
      <dgm:t>
        <a:bodyPr/>
        <a:lstStyle/>
        <a:p>
          <a:pPr rtl="0"/>
          <a:r>
            <a:rPr lang="en-US" dirty="0">
              <a:latin typeface="Calibri Light" panose="020F0302020204030204"/>
            </a:rPr>
            <a:t>The states Bihar and Nagaland have made the major sales of 20.7% and 17.1% of the total sales of Instant Coffee respectively which is ranked top in the product sales</a:t>
          </a:r>
          <a:r>
            <a:rPr lang="en-US" dirty="0"/>
            <a:t>.</a:t>
          </a:r>
        </a:p>
      </dgm:t>
    </dgm:pt>
    <dgm:pt modelId="{D9A4313C-3179-40F0-BB80-10786A8350DB}" type="parTrans" cxnId="{28501F28-FAFB-42AF-B362-B33C4F50C04A}">
      <dgm:prSet/>
      <dgm:spPr/>
      <dgm:t>
        <a:bodyPr/>
        <a:lstStyle/>
        <a:p>
          <a:endParaRPr lang="en-US"/>
        </a:p>
      </dgm:t>
    </dgm:pt>
    <dgm:pt modelId="{AD664E3C-4537-413F-9430-8D61732A5907}" type="sibTrans" cxnId="{28501F28-FAFB-42AF-B362-B33C4F50C04A}">
      <dgm:prSet/>
      <dgm:spPr/>
      <dgm:t>
        <a:bodyPr/>
        <a:lstStyle/>
        <a:p>
          <a:endParaRPr lang="en-US"/>
        </a:p>
      </dgm:t>
    </dgm:pt>
    <dgm:pt modelId="{8F9314D0-2914-48F5-956E-0BC96011990E}">
      <dgm:prSet/>
      <dgm:spPr/>
      <dgm:t>
        <a:bodyPr/>
        <a:lstStyle/>
        <a:p>
          <a:r>
            <a:rPr lang="en-US" dirty="0"/>
            <a:t>We have encountered a maximum purchase of Rs.3994.39 in the year 2019 by the customer Zayyan Malik (</a:t>
          </a:r>
          <a:r>
            <a:rPr lang="en-US" dirty="0" err="1"/>
            <a:t>cust</a:t>
          </a:r>
          <a:r>
            <a:rPr lang="en-US" dirty="0"/>
            <a:t> id: 114).</a:t>
          </a:r>
        </a:p>
      </dgm:t>
    </dgm:pt>
    <dgm:pt modelId="{97602647-645D-4925-A4FC-36F4C4EE8D3D}" type="parTrans" cxnId="{4965343B-3592-4B1A-841D-51A83CBC0650}">
      <dgm:prSet/>
      <dgm:spPr/>
      <dgm:t>
        <a:bodyPr/>
        <a:lstStyle/>
        <a:p>
          <a:endParaRPr lang="en-IN"/>
        </a:p>
      </dgm:t>
    </dgm:pt>
    <dgm:pt modelId="{92E8D8AA-DC14-44B7-B3EF-DEF4E676ADDB}" type="sibTrans" cxnId="{4965343B-3592-4B1A-841D-51A83CBC0650}">
      <dgm:prSet/>
      <dgm:spPr/>
      <dgm:t>
        <a:bodyPr/>
        <a:lstStyle/>
        <a:p>
          <a:endParaRPr lang="en-IN"/>
        </a:p>
      </dgm:t>
    </dgm:pt>
    <dgm:pt modelId="{7943AF2E-A9C0-41B5-A801-DBDF14CB8AA7}">
      <dgm:prSet/>
      <dgm:spPr/>
      <dgm:t>
        <a:bodyPr/>
        <a:lstStyle/>
        <a:p>
          <a:r>
            <a:rPr lang="en-US" dirty="0"/>
            <a:t>Fuji Apples is the lest valued product with a sale of Rs.43.07.</a:t>
          </a:r>
        </a:p>
      </dgm:t>
    </dgm:pt>
    <dgm:pt modelId="{0F4FBFF3-54F9-4B40-A500-6446C09C0827}" type="parTrans" cxnId="{B943151B-E518-4D4D-A3B5-AE833877D1B7}">
      <dgm:prSet/>
      <dgm:spPr/>
      <dgm:t>
        <a:bodyPr/>
        <a:lstStyle/>
        <a:p>
          <a:endParaRPr lang="en-IN"/>
        </a:p>
      </dgm:t>
    </dgm:pt>
    <dgm:pt modelId="{824FB7C3-43F0-4B38-8374-E0E8248DFAAE}" type="sibTrans" cxnId="{B943151B-E518-4D4D-A3B5-AE833877D1B7}">
      <dgm:prSet/>
      <dgm:spPr/>
      <dgm:t>
        <a:bodyPr/>
        <a:lstStyle/>
        <a:p>
          <a:endParaRPr lang="en-IN"/>
        </a:p>
      </dgm:t>
    </dgm:pt>
    <dgm:pt modelId="{1AC82799-356C-4A72-B9A4-0B0F692FA383}" type="pres">
      <dgm:prSet presAssocID="{1ADC4C4D-EFAF-4A8D-BC05-207F23303B9D}" presName="vert0" presStyleCnt="0">
        <dgm:presLayoutVars>
          <dgm:dir/>
          <dgm:animOne val="branch"/>
          <dgm:animLvl val="lvl"/>
        </dgm:presLayoutVars>
      </dgm:prSet>
      <dgm:spPr/>
    </dgm:pt>
    <dgm:pt modelId="{7C5AAE17-14BC-4EEB-8A63-4D6B417CEC05}" type="pres">
      <dgm:prSet presAssocID="{446328C0-2E59-4CDA-AB1E-DB2BF442AE76}" presName="thickLine" presStyleLbl="alignNode1" presStyleIdx="0" presStyleCnt="4"/>
      <dgm:spPr/>
    </dgm:pt>
    <dgm:pt modelId="{E12A6377-395F-41C1-8CFC-E22DE3448598}" type="pres">
      <dgm:prSet presAssocID="{446328C0-2E59-4CDA-AB1E-DB2BF442AE76}" presName="horz1" presStyleCnt="0"/>
      <dgm:spPr/>
    </dgm:pt>
    <dgm:pt modelId="{4EBA2100-5FD7-4E3C-B5AB-6EBBC1615768}" type="pres">
      <dgm:prSet presAssocID="{446328C0-2E59-4CDA-AB1E-DB2BF442AE76}" presName="tx1" presStyleLbl="revTx" presStyleIdx="0" presStyleCnt="4"/>
      <dgm:spPr/>
    </dgm:pt>
    <dgm:pt modelId="{504E7027-8951-4AA7-92A6-B37F1FAB7EA1}" type="pres">
      <dgm:prSet presAssocID="{446328C0-2E59-4CDA-AB1E-DB2BF442AE76}" presName="vert1" presStyleCnt="0"/>
      <dgm:spPr/>
    </dgm:pt>
    <dgm:pt modelId="{A690B47E-181C-49AC-8379-E15DEE37C42D}" type="pres">
      <dgm:prSet presAssocID="{81118859-A1A5-4A79-9634-E7BFC742F696}" presName="thickLine" presStyleLbl="alignNode1" presStyleIdx="1" presStyleCnt="4"/>
      <dgm:spPr/>
    </dgm:pt>
    <dgm:pt modelId="{44A4D824-F1B5-4C7F-A5C4-ABDF9DD25C24}" type="pres">
      <dgm:prSet presAssocID="{81118859-A1A5-4A79-9634-E7BFC742F696}" presName="horz1" presStyleCnt="0"/>
      <dgm:spPr/>
    </dgm:pt>
    <dgm:pt modelId="{24B56ACF-A7F2-4AF9-AC6C-E2706359D120}" type="pres">
      <dgm:prSet presAssocID="{81118859-A1A5-4A79-9634-E7BFC742F696}" presName="tx1" presStyleLbl="revTx" presStyleIdx="1" presStyleCnt="4"/>
      <dgm:spPr/>
    </dgm:pt>
    <dgm:pt modelId="{B2425175-8702-462B-96DE-FF0DA2BDF6C2}" type="pres">
      <dgm:prSet presAssocID="{81118859-A1A5-4A79-9634-E7BFC742F696}" presName="vert1" presStyleCnt="0"/>
      <dgm:spPr/>
    </dgm:pt>
    <dgm:pt modelId="{E5A2A774-941A-4545-A2C9-B2BB6E47E30B}" type="pres">
      <dgm:prSet presAssocID="{8F9314D0-2914-48F5-956E-0BC96011990E}" presName="thickLine" presStyleLbl="alignNode1" presStyleIdx="2" presStyleCnt="4"/>
      <dgm:spPr/>
    </dgm:pt>
    <dgm:pt modelId="{13CE9CC4-0806-429A-B832-E79323DE988B}" type="pres">
      <dgm:prSet presAssocID="{8F9314D0-2914-48F5-956E-0BC96011990E}" presName="horz1" presStyleCnt="0"/>
      <dgm:spPr/>
    </dgm:pt>
    <dgm:pt modelId="{66E38CF5-5CB0-499D-9A65-B509374B06F5}" type="pres">
      <dgm:prSet presAssocID="{8F9314D0-2914-48F5-956E-0BC96011990E}" presName="tx1" presStyleLbl="revTx" presStyleIdx="2" presStyleCnt="4"/>
      <dgm:spPr/>
    </dgm:pt>
    <dgm:pt modelId="{7848DC5C-EAF2-4C8E-B274-0866C11F4DC9}" type="pres">
      <dgm:prSet presAssocID="{8F9314D0-2914-48F5-956E-0BC96011990E}" presName="vert1" presStyleCnt="0"/>
      <dgm:spPr/>
    </dgm:pt>
    <dgm:pt modelId="{90A4C444-6DAC-4F00-8AC9-B904A0D1EEB0}" type="pres">
      <dgm:prSet presAssocID="{7943AF2E-A9C0-41B5-A801-DBDF14CB8AA7}" presName="thickLine" presStyleLbl="alignNode1" presStyleIdx="3" presStyleCnt="4"/>
      <dgm:spPr/>
    </dgm:pt>
    <dgm:pt modelId="{B778DD3F-C071-4418-B857-5F61AED1EEF3}" type="pres">
      <dgm:prSet presAssocID="{7943AF2E-A9C0-41B5-A801-DBDF14CB8AA7}" presName="horz1" presStyleCnt="0"/>
      <dgm:spPr/>
    </dgm:pt>
    <dgm:pt modelId="{C58717C2-0570-4746-94E8-88E9F13A0CEF}" type="pres">
      <dgm:prSet presAssocID="{7943AF2E-A9C0-41B5-A801-DBDF14CB8AA7}" presName="tx1" presStyleLbl="revTx" presStyleIdx="3" presStyleCnt="4"/>
      <dgm:spPr/>
    </dgm:pt>
    <dgm:pt modelId="{9FC4F1B1-FC8B-41EA-BA9A-E2112609B226}" type="pres">
      <dgm:prSet presAssocID="{7943AF2E-A9C0-41B5-A801-DBDF14CB8AA7}" presName="vert1" presStyleCnt="0"/>
      <dgm:spPr/>
    </dgm:pt>
  </dgm:ptLst>
  <dgm:cxnLst>
    <dgm:cxn modelId="{B943151B-E518-4D4D-A3B5-AE833877D1B7}" srcId="{1ADC4C4D-EFAF-4A8D-BC05-207F23303B9D}" destId="{7943AF2E-A9C0-41B5-A801-DBDF14CB8AA7}" srcOrd="3" destOrd="0" parTransId="{0F4FBFF3-54F9-4B40-A500-6446C09C0827}" sibTransId="{824FB7C3-43F0-4B38-8374-E0E8248DFAAE}"/>
    <dgm:cxn modelId="{AE5F1322-DDA9-4D4A-8907-6ACF67DB1316}" type="presOf" srcId="{446328C0-2E59-4CDA-AB1E-DB2BF442AE76}" destId="{4EBA2100-5FD7-4E3C-B5AB-6EBBC1615768}" srcOrd="0" destOrd="0" presId="urn:microsoft.com/office/officeart/2008/layout/LinedList"/>
    <dgm:cxn modelId="{28501F28-FAFB-42AF-B362-B33C4F50C04A}" srcId="{1ADC4C4D-EFAF-4A8D-BC05-207F23303B9D}" destId="{81118859-A1A5-4A79-9634-E7BFC742F696}" srcOrd="1" destOrd="0" parTransId="{D9A4313C-3179-40F0-BB80-10786A8350DB}" sibTransId="{AD664E3C-4537-413F-9430-8D61732A5907}"/>
    <dgm:cxn modelId="{4965343B-3592-4B1A-841D-51A83CBC0650}" srcId="{1ADC4C4D-EFAF-4A8D-BC05-207F23303B9D}" destId="{8F9314D0-2914-48F5-956E-0BC96011990E}" srcOrd="2" destOrd="0" parTransId="{97602647-645D-4925-A4FC-36F4C4EE8D3D}" sibTransId="{92E8D8AA-DC14-44B7-B3EF-DEF4E676ADDB}"/>
    <dgm:cxn modelId="{7AE6DE48-C428-48B0-AEF7-F29DB3B63AA0}" type="presOf" srcId="{81118859-A1A5-4A79-9634-E7BFC742F696}" destId="{24B56ACF-A7F2-4AF9-AC6C-E2706359D120}" srcOrd="0" destOrd="0" presId="urn:microsoft.com/office/officeart/2008/layout/LinedList"/>
    <dgm:cxn modelId="{5017434C-2B49-467C-AE15-30AD8545410B}" type="presOf" srcId="{1ADC4C4D-EFAF-4A8D-BC05-207F23303B9D}" destId="{1AC82799-356C-4A72-B9A4-0B0F692FA383}" srcOrd="0" destOrd="0" presId="urn:microsoft.com/office/officeart/2008/layout/LinedList"/>
    <dgm:cxn modelId="{DD537C92-7714-43C3-A65A-57AC01D7CAA4}" type="presOf" srcId="{7943AF2E-A9C0-41B5-A801-DBDF14CB8AA7}" destId="{C58717C2-0570-4746-94E8-88E9F13A0CEF}" srcOrd="0" destOrd="0" presId="urn:microsoft.com/office/officeart/2008/layout/LinedList"/>
    <dgm:cxn modelId="{33F085B4-814C-407B-9544-62149787590F}" type="presOf" srcId="{8F9314D0-2914-48F5-956E-0BC96011990E}" destId="{66E38CF5-5CB0-499D-9A65-B509374B06F5}" srcOrd="0" destOrd="0" presId="urn:microsoft.com/office/officeart/2008/layout/LinedList"/>
    <dgm:cxn modelId="{71BFD7B4-A62F-4352-93BC-EE16CB7A2881}" srcId="{1ADC4C4D-EFAF-4A8D-BC05-207F23303B9D}" destId="{446328C0-2E59-4CDA-AB1E-DB2BF442AE76}" srcOrd="0" destOrd="0" parTransId="{41F6A7D5-75E0-4BBF-B3C9-019EA0067C73}" sibTransId="{A2C06A69-3EAD-41D4-9010-F67BAF000AB1}"/>
    <dgm:cxn modelId="{74559D1C-9244-44D2-AF8C-D32ADBC9FCBD}" type="presParOf" srcId="{1AC82799-356C-4A72-B9A4-0B0F692FA383}" destId="{7C5AAE17-14BC-4EEB-8A63-4D6B417CEC05}" srcOrd="0" destOrd="0" presId="urn:microsoft.com/office/officeart/2008/layout/LinedList"/>
    <dgm:cxn modelId="{D0CF4913-6FCA-4684-80D1-541D174E2A2D}" type="presParOf" srcId="{1AC82799-356C-4A72-B9A4-0B0F692FA383}" destId="{E12A6377-395F-41C1-8CFC-E22DE3448598}" srcOrd="1" destOrd="0" presId="urn:microsoft.com/office/officeart/2008/layout/LinedList"/>
    <dgm:cxn modelId="{09445C6C-8E30-41F8-8B51-E9414C28ADDC}" type="presParOf" srcId="{E12A6377-395F-41C1-8CFC-E22DE3448598}" destId="{4EBA2100-5FD7-4E3C-B5AB-6EBBC1615768}" srcOrd="0" destOrd="0" presId="urn:microsoft.com/office/officeart/2008/layout/LinedList"/>
    <dgm:cxn modelId="{D6969C5E-3971-48F3-977F-6966DA4C52C4}" type="presParOf" srcId="{E12A6377-395F-41C1-8CFC-E22DE3448598}" destId="{504E7027-8951-4AA7-92A6-B37F1FAB7EA1}" srcOrd="1" destOrd="0" presId="urn:microsoft.com/office/officeart/2008/layout/LinedList"/>
    <dgm:cxn modelId="{BAA524C1-B8C2-4CFB-8FBF-515D671CD182}" type="presParOf" srcId="{1AC82799-356C-4A72-B9A4-0B0F692FA383}" destId="{A690B47E-181C-49AC-8379-E15DEE37C42D}" srcOrd="2" destOrd="0" presId="urn:microsoft.com/office/officeart/2008/layout/LinedList"/>
    <dgm:cxn modelId="{B42B35E8-6FD9-4FAD-917B-78A7DE88249B}" type="presParOf" srcId="{1AC82799-356C-4A72-B9A4-0B0F692FA383}" destId="{44A4D824-F1B5-4C7F-A5C4-ABDF9DD25C24}" srcOrd="3" destOrd="0" presId="urn:microsoft.com/office/officeart/2008/layout/LinedList"/>
    <dgm:cxn modelId="{0AF86535-5D42-48A3-85B7-9D4B0FF81BC5}" type="presParOf" srcId="{44A4D824-F1B5-4C7F-A5C4-ABDF9DD25C24}" destId="{24B56ACF-A7F2-4AF9-AC6C-E2706359D120}" srcOrd="0" destOrd="0" presId="urn:microsoft.com/office/officeart/2008/layout/LinedList"/>
    <dgm:cxn modelId="{0ACAA7E6-58FD-4FDD-9EA4-FE4E9008F2B8}" type="presParOf" srcId="{44A4D824-F1B5-4C7F-A5C4-ABDF9DD25C24}" destId="{B2425175-8702-462B-96DE-FF0DA2BDF6C2}" srcOrd="1" destOrd="0" presId="urn:microsoft.com/office/officeart/2008/layout/LinedList"/>
    <dgm:cxn modelId="{7923D49E-9043-4ECB-A8CB-49CDFA2BD6FD}" type="presParOf" srcId="{1AC82799-356C-4A72-B9A4-0B0F692FA383}" destId="{E5A2A774-941A-4545-A2C9-B2BB6E47E30B}" srcOrd="4" destOrd="0" presId="urn:microsoft.com/office/officeart/2008/layout/LinedList"/>
    <dgm:cxn modelId="{BF2D8D3A-E5A7-4E36-8C05-DE7EC1A7AC50}" type="presParOf" srcId="{1AC82799-356C-4A72-B9A4-0B0F692FA383}" destId="{13CE9CC4-0806-429A-B832-E79323DE988B}" srcOrd="5" destOrd="0" presId="urn:microsoft.com/office/officeart/2008/layout/LinedList"/>
    <dgm:cxn modelId="{24C7EEFD-4E77-4953-B0A6-970EC96B7D9B}" type="presParOf" srcId="{13CE9CC4-0806-429A-B832-E79323DE988B}" destId="{66E38CF5-5CB0-499D-9A65-B509374B06F5}" srcOrd="0" destOrd="0" presId="urn:microsoft.com/office/officeart/2008/layout/LinedList"/>
    <dgm:cxn modelId="{D76885C4-19D4-4995-9511-84A43517D9E2}" type="presParOf" srcId="{13CE9CC4-0806-429A-B832-E79323DE988B}" destId="{7848DC5C-EAF2-4C8E-B274-0866C11F4DC9}" srcOrd="1" destOrd="0" presId="urn:microsoft.com/office/officeart/2008/layout/LinedList"/>
    <dgm:cxn modelId="{DE5760B9-D975-496E-B07A-D64814FB976D}" type="presParOf" srcId="{1AC82799-356C-4A72-B9A4-0B0F692FA383}" destId="{90A4C444-6DAC-4F00-8AC9-B904A0D1EEB0}" srcOrd="6" destOrd="0" presId="urn:microsoft.com/office/officeart/2008/layout/LinedList"/>
    <dgm:cxn modelId="{6EF8AFC1-934F-4155-B0D1-9BBFCE453614}" type="presParOf" srcId="{1AC82799-356C-4A72-B9A4-0B0F692FA383}" destId="{B778DD3F-C071-4418-B857-5F61AED1EEF3}" srcOrd="7" destOrd="0" presId="urn:microsoft.com/office/officeart/2008/layout/LinedList"/>
    <dgm:cxn modelId="{6C158F84-AD65-4A3A-8197-EDD57B6FC621}" type="presParOf" srcId="{B778DD3F-C071-4418-B857-5F61AED1EEF3}" destId="{C58717C2-0570-4746-94E8-88E9F13A0CEF}" srcOrd="0" destOrd="0" presId="urn:microsoft.com/office/officeart/2008/layout/LinedList"/>
    <dgm:cxn modelId="{474C5535-149E-4311-8F6E-31C32B371270}" type="presParOf" srcId="{B778DD3F-C071-4418-B857-5F61AED1EEF3}" destId="{9FC4F1B1-FC8B-41EA-BA9A-E2112609B226}"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BC927A-3F53-421C-9082-FEE3A57F8B9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5DE9D07-C1E5-431A-AB5E-4FCE031D62BB}">
      <dgm:prSet phldr="0"/>
      <dgm:spPr/>
      <dgm:t>
        <a:bodyPr/>
        <a:lstStyle/>
        <a:p>
          <a:pPr rtl="0"/>
          <a:r>
            <a:rPr lang="en-US" dirty="0">
              <a:latin typeface="Calibri Light" panose="020F0302020204030204"/>
            </a:rPr>
            <a:t>Hive helped us to access the data and store it in warehouse and process with the help of hive queries.</a:t>
          </a:r>
          <a:endParaRPr lang="en-US" dirty="0"/>
        </a:p>
      </dgm:t>
    </dgm:pt>
    <dgm:pt modelId="{0F62E791-C7B4-4042-BA0C-C4CF6BBC16E3}" type="parTrans" cxnId="{1CBBE263-7752-46D2-A379-CB42324F7701}">
      <dgm:prSet/>
      <dgm:spPr/>
      <dgm:t>
        <a:bodyPr/>
        <a:lstStyle/>
        <a:p>
          <a:endParaRPr lang="en-US"/>
        </a:p>
      </dgm:t>
    </dgm:pt>
    <dgm:pt modelId="{9E9B7638-6AF3-41E2-A79D-03C32135429B}" type="sibTrans" cxnId="{1CBBE263-7752-46D2-A379-CB42324F7701}">
      <dgm:prSet/>
      <dgm:spPr/>
      <dgm:t>
        <a:bodyPr/>
        <a:lstStyle/>
        <a:p>
          <a:endParaRPr lang="en-US"/>
        </a:p>
      </dgm:t>
    </dgm:pt>
    <dgm:pt modelId="{0F83487C-341E-4F39-98DF-C31564424DD5}">
      <dgm:prSet/>
      <dgm:spPr/>
      <dgm:t>
        <a:bodyPr/>
        <a:lstStyle/>
        <a:p>
          <a:r>
            <a:rPr lang="en-US" dirty="0"/>
            <a:t>Provided data to improve the sales, specific to location for a given timeline ( Monthly, Annually) .</a:t>
          </a:r>
        </a:p>
      </dgm:t>
    </dgm:pt>
    <dgm:pt modelId="{312145BB-E7E2-4CAB-867E-41BDC5B4F8FC}" type="parTrans" cxnId="{30455938-F3B1-4616-9A42-213BC1FBEA11}">
      <dgm:prSet/>
      <dgm:spPr/>
      <dgm:t>
        <a:bodyPr/>
        <a:lstStyle/>
        <a:p>
          <a:endParaRPr lang="en-US"/>
        </a:p>
      </dgm:t>
    </dgm:pt>
    <dgm:pt modelId="{37621B4B-5031-4F91-BEE7-87693586DEAF}" type="sibTrans" cxnId="{30455938-F3B1-4616-9A42-213BC1FBEA11}">
      <dgm:prSet/>
      <dgm:spPr/>
      <dgm:t>
        <a:bodyPr/>
        <a:lstStyle/>
        <a:p>
          <a:endParaRPr lang="en-US"/>
        </a:p>
      </dgm:t>
    </dgm:pt>
    <dgm:pt modelId="{E9A27226-B0D8-4CE7-9B4A-54BA663DFAE2}">
      <dgm:prSet/>
      <dgm:spPr/>
      <dgm:t>
        <a:bodyPr/>
        <a:lstStyle/>
        <a:p>
          <a:r>
            <a:rPr lang="en-IN" dirty="0"/>
            <a:t>Using Hive and spark customer sales report is prepared with valuable insights.</a:t>
          </a:r>
          <a:endParaRPr lang="en-US" dirty="0"/>
        </a:p>
      </dgm:t>
    </dgm:pt>
    <dgm:pt modelId="{F2CFF92C-8196-45E2-8CCD-D3978F20F267}" type="parTrans" cxnId="{260656AD-3355-4424-9FCE-A0517B0E7D6D}">
      <dgm:prSet/>
      <dgm:spPr/>
      <dgm:t>
        <a:bodyPr/>
        <a:lstStyle/>
        <a:p>
          <a:endParaRPr lang="en-US"/>
        </a:p>
      </dgm:t>
    </dgm:pt>
    <dgm:pt modelId="{444E039E-8F30-4AA8-A670-FBC19AA8FE5D}" type="sibTrans" cxnId="{260656AD-3355-4424-9FCE-A0517B0E7D6D}">
      <dgm:prSet/>
      <dgm:spPr/>
      <dgm:t>
        <a:bodyPr/>
        <a:lstStyle/>
        <a:p>
          <a:endParaRPr lang="en-US"/>
        </a:p>
      </dgm:t>
    </dgm:pt>
    <dgm:pt modelId="{54832AB2-05F5-450A-BC3A-7993BCE7E34C}" type="pres">
      <dgm:prSet presAssocID="{23BC927A-3F53-421C-9082-FEE3A57F8B93}" presName="root" presStyleCnt="0">
        <dgm:presLayoutVars>
          <dgm:dir/>
          <dgm:resizeHandles val="exact"/>
        </dgm:presLayoutVars>
      </dgm:prSet>
      <dgm:spPr/>
    </dgm:pt>
    <dgm:pt modelId="{F8383A51-CCF8-4BF2-A949-955E3EF8FF50}" type="pres">
      <dgm:prSet presAssocID="{A5DE9D07-C1E5-431A-AB5E-4FCE031D62BB}" presName="compNode" presStyleCnt="0"/>
      <dgm:spPr/>
    </dgm:pt>
    <dgm:pt modelId="{87CA96BB-62DF-48E3-A545-F83F1923B3CA}" type="pres">
      <dgm:prSet presAssocID="{A5DE9D07-C1E5-431A-AB5E-4FCE031D62BB}" presName="bgRect" presStyleLbl="bgShp" presStyleIdx="0" presStyleCnt="3"/>
      <dgm:spPr/>
    </dgm:pt>
    <dgm:pt modelId="{F173A628-809A-4DEE-96C7-1FA6F2E093F4}" type="pres">
      <dgm:prSet presAssocID="{A5DE9D07-C1E5-431A-AB5E-4FCE031D62B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14990A44-6CEB-4F61-B2D1-8B9282DC0E47}" type="pres">
      <dgm:prSet presAssocID="{A5DE9D07-C1E5-431A-AB5E-4FCE031D62BB}" presName="spaceRect" presStyleCnt="0"/>
      <dgm:spPr/>
    </dgm:pt>
    <dgm:pt modelId="{4E69ECC6-1EF9-494F-B6CE-E9B0CD14BBA3}" type="pres">
      <dgm:prSet presAssocID="{A5DE9D07-C1E5-431A-AB5E-4FCE031D62BB}" presName="parTx" presStyleLbl="revTx" presStyleIdx="0" presStyleCnt="3">
        <dgm:presLayoutVars>
          <dgm:chMax val="0"/>
          <dgm:chPref val="0"/>
        </dgm:presLayoutVars>
      </dgm:prSet>
      <dgm:spPr/>
    </dgm:pt>
    <dgm:pt modelId="{210D6DA0-5191-4184-8C65-55675C040017}" type="pres">
      <dgm:prSet presAssocID="{9E9B7638-6AF3-41E2-A79D-03C32135429B}" presName="sibTrans" presStyleCnt="0"/>
      <dgm:spPr/>
    </dgm:pt>
    <dgm:pt modelId="{FBFB1CC6-C347-4EA4-8F09-354A3AAD4233}" type="pres">
      <dgm:prSet presAssocID="{0F83487C-341E-4F39-98DF-C31564424DD5}" presName="compNode" presStyleCnt="0"/>
      <dgm:spPr/>
    </dgm:pt>
    <dgm:pt modelId="{637D74FE-1D55-403C-ADFA-BD3D2D30398A}" type="pres">
      <dgm:prSet presAssocID="{0F83487C-341E-4F39-98DF-C31564424DD5}" presName="bgRect" presStyleLbl="bgShp" presStyleIdx="1" presStyleCnt="3"/>
      <dgm:spPr/>
    </dgm:pt>
    <dgm:pt modelId="{44873872-EB6A-426E-AAFF-2BA1DB8F9D8E}" type="pres">
      <dgm:prSet presAssocID="{0F83487C-341E-4F39-98DF-C31564424DD5}" presName="iconRect" presStyleLbl="node1" presStyleIdx="1" presStyleCnt="3" custLinFactNeighborX="3763" custLinFactNeighborY="600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D0CCC438-B35F-4204-847A-8457EAA4EC44}" type="pres">
      <dgm:prSet presAssocID="{0F83487C-341E-4F39-98DF-C31564424DD5}" presName="spaceRect" presStyleCnt="0"/>
      <dgm:spPr/>
    </dgm:pt>
    <dgm:pt modelId="{5D8F315C-55E7-4BF6-B735-F33F9BEEBC18}" type="pres">
      <dgm:prSet presAssocID="{0F83487C-341E-4F39-98DF-C31564424DD5}" presName="parTx" presStyleLbl="revTx" presStyleIdx="1" presStyleCnt="3">
        <dgm:presLayoutVars>
          <dgm:chMax val="0"/>
          <dgm:chPref val="0"/>
        </dgm:presLayoutVars>
      </dgm:prSet>
      <dgm:spPr/>
    </dgm:pt>
    <dgm:pt modelId="{8FE2FC3D-7948-4734-9026-7FD5A5C2C5AB}" type="pres">
      <dgm:prSet presAssocID="{37621B4B-5031-4F91-BEE7-87693586DEAF}" presName="sibTrans" presStyleCnt="0"/>
      <dgm:spPr/>
    </dgm:pt>
    <dgm:pt modelId="{AE16D87B-3C6B-4113-A6E3-1C91D0A2504B}" type="pres">
      <dgm:prSet presAssocID="{E9A27226-B0D8-4CE7-9B4A-54BA663DFAE2}" presName="compNode" presStyleCnt="0"/>
      <dgm:spPr/>
    </dgm:pt>
    <dgm:pt modelId="{D53D277E-6094-4FC6-A440-39D3EB22CFAE}" type="pres">
      <dgm:prSet presAssocID="{E9A27226-B0D8-4CE7-9B4A-54BA663DFAE2}" presName="bgRect" presStyleLbl="bgShp" presStyleIdx="2" presStyleCnt="3"/>
      <dgm:spPr/>
    </dgm:pt>
    <dgm:pt modelId="{35A957E3-245A-4EB6-AE36-E07527D75948}" type="pres">
      <dgm:prSet presAssocID="{E9A27226-B0D8-4CE7-9B4A-54BA663DFAE2}" presName="iconRect" presStyleLbl="node1" presStyleIdx="2" presStyleCnt="3" custLinFactNeighborX="3763" custLinFactNeighborY="3670"/>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r chart"/>
        </a:ext>
      </dgm:extLst>
    </dgm:pt>
    <dgm:pt modelId="{D2369F7E-58DE-4CA8-B21D-5E3E03952E4E}" type="pres">
      <dgm:prSet presAssocID="{E9A27226-B0D8-4CE7-9B4A-54BA663DFAE2}" presName="spaceRect" presStyleCnt="0"/>
      <dgm:spPr/>
    </dgm:pt>
    <dgm:pt modelId="{C60DC2AC-E11F-421C-BAB7-B71ACEA03814}" type="pres">
      <dgm:prSet presAssocID="{E9A27226-B0D8-4CE7-9B4A-54BA663DFAE2}" presName="parTx" presStyleLbl="revTx" presStyleIdx="2" presStyleCnt="3">
        <dgm:presLayoutVars>
          <dgm:chMax val="0"/>
          <dgm:chPref val="0"/>
        </dgm:presLayoutVars>
      </dgm:prSet>
      <dgm:spPr/>
    </dgm:pt>
  </dgm:ptLst>
  <dgm:cxnLst>
    <dgm:cxn modelId="{30455938-F3B1-4616-9A42-213BC1FBEA11}" srcId="{23BC927A-3F53-421C-9082-FEE3A57F8B93}" destId="{0F83487C-341E-4F39-98DF-C31564424DD5}" srcOrd="1" destOrd="0" parTransId="{312145BB-E7E2-4CAB-867E-41BDC5B4F8FC}" sibTransId="{37621B4B-5031-4F91-BEE7-87693586DEAF}"/>
    <dgm:cxn modelId="{1CBBE263-7752-46D2-A379-CB42324F7701}" srcId="{23BC927A-3F53-421C-9082-FEE3A57F8B93}" destId="{A5DE9D07-C1E5-431A-AB5E-4FCE031D62BB}" srcOrd="0" destOrd="0" parTransId="{0F62E791-C7B4-4042-BA0C-C4CF6BBC16E3}" sibTransId="{9E9B7638-6AF3-41E2-A79D-03C32135429B}"/>
    <dgm:cxn modelId="{2944F443-4FD9-460A-B69E-C21A3C517396}" type="presOf" srcId="{23BC927A-3F53-421C-9082-FEE3A57F8B93}" destId="{54832AB2-05F5-450A-BC3A-7993BCE7E34C}" srcOrd="0" destOrd="0" presId="urn:microsoft.com/office/officeart/2018/2/layout/IconVerticalSolidList"/>
    <dgm:cxn modelId="{46F1E285-93C2-4522-B7FF-72DD10A3AC3B}" type="presOf" srcId="{A5DE9D07-C1E5-431A-AB5E-4FCE031D62BB}" destId="{4E69ECC6-1EF9-494F-B6CE-E9B0CD14BBA3}" srcOrd="0" destOrd="0" presId="urn:microsoft.com/office/officeart/2018/2/layout/IconVerticalSolidList"/>
    <dgm:cxn modelId="{260656AD-3355-4424-9FCE-A0517B0E7D6D}" srcId="{23BC927A-3F53-421C-9082-FEE3A57F8B93}" destId="{E9A27226-B0D8-4CE7-9B4A-54BA663DFAE2}" srcOrd="2" destOrd="0" parTransId="{F2CFF92C-8196-45E2-8CCD-D3978F20F267}" sibTransId="{444E039E-8F30-4AA8-A670-FBC19AA8FE5D}"/>
    <dgm:cxn modelId="{65C83CC8-3532-49B9-9537-380D8AEB4CFB}" type="presOf" srcId="{0F83487C-341E-4F39-98DF-C31564424DD5}" destId="{5D8F315C-55E7-4BF6-B735-F33F9BEEBC18}" srcOrd="0" destOrd="0" presId="urn:microsoft.com/office/officeart/2018/2/layout/IconVerticalSolidList"/>
    <dgm:cxn modelId="{B6168AF1-6AFB-474D-80D5-785A0828E46F}" type="presOf" srcId="{E9A27226-B0D8-4CE7-9B4A-54BA663DFAE2}" destId="{C60DC2AC-E11F-421C-BAB7-B71ACEA03814}" srcOrd="0" destOrd="0" presId="urn:microsoft.com/office/officeart/2018/2/layout/IconVerticalSolidList"/>
    <dgm:cxn modelId="{3D7DB47E-2A76-44EA-8ECF-46BB5DDE3966}" type="presParOf" srcId="{54832AB2-05F5-450A-BC3A-7993BCE7E34C}" destId="{F8383A51-CCF8-4BF2-A949-955E3EF8FF50}" srcOrd="0" destOrd="0" presId="urn:microsoft.com/office/officeart/2018/2/layout/IconVerticalSolidList"/>
    <dgm:cxn modelId="{68D7CFCC-837A-4E6A-9AAB-5E6F45F12743}" type="presParOf" srcId="{F8383A51-CCF8-4BF2-A949-955E3EF8FF50}" destId="{87CA96BB-62DF-48E3-A545-F83F1923B3CA}" srcOrd="0" destOrd="0" presId="urn:microsoft.com/office/officeart/2018/2/layout/IconVerticalSolidList"/>
    <dgm:cxn modelId="{6E2AB030-5D25-4A5B-AEE0-F00912FF8C82}" type="presParOf" srcId="{F8383A51-CCF8-4BF2-A949-955E3EF8FF50}" destId="{F173A628-809A-4DEE-96C7-1FA6F2E093F4}" srcOrd="1" destOrd="0" presId="urn:microsoft.com/office/officeart/2018/2/layout/IconVerticalSolidList"/>
    <dgm:cxn modelId="{22B0A858-9C15-4F81-A322-63E9C6F51E53}" type="presParOf" srcId="{F8383A51-CCF8-4BF2-A949-955E3EF8FF50}" destId="{14990A44-6CEB-4F61-B2D1-8B9282DC0E47}" srcOrd="2" destOrd="0" presId="urn:microsoft.com/office/officeart/2018/2/layout/IconVerticalSolidList"/>
    <dgm:cxn modelId="{175F18ED-8CE5-407E-9E7A-DA7885BED380}" type="presParOf" srcId="{F8383A51-CCF8-4BF2-A949-955E3EF8FF50}" destId="{4E69ECC6-1EF9-494F-B6CE-E9B0CD14BBA3}" srcOrd="3" destOrd="0" presId="urn:microsoft.com/office/officeart/2018/2/layout/IconVerticalSolidList"/>
    <dgm:cxn modelId="{461B4EDF-760C-4C04-97D4-578BC89830E4}" type="presParOf" srcId="{54832AB2-05F5-450A-BC3A-7993BCE7E34C}" destId="{210D6DA0-5191-4184-8C65-55675C040017}" srcOrd="1" destOrd="0" presId="urn:microsoft.com/office/officeart/2018/2/layout/IconVerticalSolidList"/>
    <dgm:cxn modelId="{7B6C3967-E2EE-41ED-A87B-6E19E01D0BC4}" type="presParOf" srcId="{54832AB2-05F5-450A-BC3A-7993BCE7E34C}" destId="{FBFB1CC6-C347-4EA4-8F09-354A3AAD4233}" srcOrd="2" destOrd="0" presId="urn:microsoft.com/office/officeart/2018/2/layout/IconVerticalSolidList"/>
    <dgm:cxn modelId="{5FCFB364-E553-4F9B-9C05-506E31C4F746}" type="presParOf" srcId="{FBFB1CC6-C347-4EA4-8F09-354A3AAD4233}" destId="{637D74FE-1D55-403C-ADFA-BD3D2D30398A}" srcOrd="0" destOrd="0" presId="urn:microsoft.com/office/officeart/2018/2/layout/IconVerticalSolidList"/>
    <dgm:cxn modelId="{A3CB9F67-8427-457C-A459-52C6250BBDF1}" type="presParOf" srcId="{FBFB1CC6-C347-4EA4-8F09-354A3AAD4233}" destId="{44873872-EB6A-426E-AAFF-2BA1DB8F9D8E}" srcOrd="1" destOrd="0" presId="urn:microsoft.com/office/officeart/2018/2/layout/IconVerticalSolidList"/>
    <dgm:cxn modelId="{9E6DCBD3-535B-451A-8F6D-1FBABFC8AC6B}" type="presParOf" srcId="{FBFB1CC6-C347-4EA4-8F09-354A3AAD4233}" destId="{D0CCC438-B35F-4204-847A-8457EAA4EC44}" srcOrd="2" destOrd="0" presId="urn:microsoft.com/office/officeart/2018/2/layout/IconVerticalSolidList"/>
    <dgm:cxn modelId="{D3783E29-D8E3-4377-B321-32FE8D3BC93B}" type="presParOf" srcId="{FBFB1CC6-C347-4EA4-8F09-354A3AAD4233}" destId="{5D8F315C-55E7-4BF6-B735-F33F9BEEBC18}" srcOrd="3" destOrd="0" presId="urn:microsoft.com/office/officeart/2018/2/layout/IconVerticalSolidList"/>
    <dgm:cxn modelId="{246B0180-6EF0-4064-8951-55CFF61A9B2C}" type="presParOf" srcId="{54832AB2-05F5-450A-BC3A-7993BCE7E34C}" destId="{8FE2FC3D-7948-4734-9026-7FD5A5C2C5AB}" srcOrd="3" destOrd="0" presId="urn:microsoft.com/office/officeart/2018/2/layout/IconVerticalSolidList"/>
    <dgm:cxn modelId="{2A2ED679-8D6E-4771-B23A-6C2B4490BBB0}" type="presParOf" srcId="{54832AB2-05F5-450A-BC3A-7993BCE7E34C}" destId="{AE16D87B-3C6B-4113-A6E3-1C91D0A2504B}" srcOrd="4" destOrd="0" presId="urn:microsoft.com/office/officeart/2018/2/layout/IconVerticalSolidList"/>
    <dgm:cxn modelId="{6FD6F659-25D9-42FD-9832-9644A0C78893}" type="presParOf" srcId="{AE16D87B-3C6B-4113-A6E3-1C91D0A2504B}" destId="{D53D277E-6094-4FC6-A440-39D3EB22CFAE}" srcOrd="0" destOrd="0" presId="urn:microsoft.com/office/officeart/2018/2/layout/IconVerticalSolidList"/>
    <dgm:cxn modelId="{F45A2478-2F28-43A5-ACEE-815263EAEB58}" type="presParOf" srcId="{AE16D87B-3C6B-4113-A6E3-1C91D0A2504B}" destId="{35A957E3-245A-4EB6-AE36-E07527D75948}" srcOrd="1" destOrd="0" presId="urn:microsoft.com/office/officeart/2018/2/layout/IconVerticalSolidList"/>
    <dgm:cxn modelId="{41E3D9E4-3C33-4B31-8064-45AAE2120D21}" type="presParOf" srcId="{AE16D87B-3C6B-4113-A6E3-1C91D0A2504B}" destId="{D2369F7E-58DE-4CA8-B21D-5E3E03952E4E}" srcOrd="2" destOrd="0" presId="urn:microsoft.com/office/officeart/2018/2/layout/IconVerticalSolidList"/>
    <dgm:cxn modelId="{5D6ADA08-6576-4242-9B83-425CCFC0B870}" type="presParOf" srcId="{AE16D87B-3C6B-4113-A6E3-1C91D0A2504B}" destId="{C60DC2AC-E11F-421C-BAB7-B71ACEA0381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C57DE0-BC37-4A50-BA0C-624EA7882B3C}">
      <dsp:nvSpPr>
        <dsp:cNvPr id="0" name=""/>
        <dsp:cNvSpPr/>
      </dsp:nvSpPr>
      <dsp:spPr>
        <a:xfrm>
          <a:off x="0" y="36826"/>
          <a:ext cx="5741533" cy="503685"/>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HDFS</a:t>
          </a:r>
        </a:p>
      </dsp:txBody>
      <dsp:txXfrm>
        <a:off x="24588" y="61414"/>
        <a:ext cx="5692357" cy="454509"/>
      </dsp:txXfrm>
    </dsp:sp>
    <dsp:sp modelId="{5054A0A0-2776-48C9-B7E3-F52E1770924F}">
      <dsp:nvSpPr>
        <dsp:cNvPr id="0" name=""/>
        <dsp:cNvSpPr/>
      </dsp:nvSpPr>
      <dsp:spPr>
        <a:xfrm>
          <a:off x="0" y="540511"/>
          <a:ext cx="5741533" cy="1369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294"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Horizontal Scalability</a:t>
          </a:r>
        </a:p>
        <a:p>
          <a:pPr marL="171450" lvl="1" indent="-171450" algn="l" defTabSz="711200">
            <a:lnSpc>
              <a:spcPct val="90000"/>
            </a:lnSpc>
            <a:spcBef>
              <a:spcPct val="0"/>
            </a:spcBef>
            <a:spcAft>
              <a:spcPct val="20000"/>
            </a:spcAft>
            <a:buChar char="•"/>
          </a:pPr>
          <a:r>
            <a:rPr lang="en-US" sz="1600" kern="1200" dirty="0"/>
            <a:t>Cost effective</a:t>
          </a:r>
        </a:p>
        <a:p>
          <a:pPr marL="171450" lvl="1" indent="-171450" algn="l" defTabSz="711200">
            <a:lnSpc>
              <a:spcPct val="90000"/>
            </a:lnSpc>
            <a:spcBef>
              <a:spcPct val="0"/>
            </a:spcBef>
            <a:spcAft>
              <a:spcPct val="20000"/>
            </a:spcAft>
            <a:buChar char="•"/>
          </a:pPr>
          <a:r>
            <a:rPr lang="en-US" sz="1600" kern="1200" dirty="0"/>
            <a:t>Fast </a:t>
          </a:r>
        </a:p>
        <a:p>
          <a:pPr marL="171450" lvl="1" indent="-171450" algn="l" defTabSz="711200">
            <a:lnSpc>
              <a:spcPct val="90000"/>
            </a:lnSpc>
            <a:spcBef>
              <a:spcPct val="0"/>
            </a:spcBef>
            <a:spcAft>
              <a:spcPct val="20000"/>
            </a:spcAft>
            <a:buChar char="•"/>
          </a:pPr>
          <a:r>
            <a:rPr lang="en-US" sz="1600" kern="1200" dirty="0"/>
            <a:t>Resilient to failure</a:t>
          </a:r>
        </a:p>
        <a:p>
          <a:pPr marL="171450" lvl="1" indent="-171450" algn="l" defTabSz="711200">
            <a:lnSpc>
              <a:spcPct val="90000"/>
            </a:lnSpc>
            <a:spcBef>
              <a:spcPct val="0"/>
            </a:spcBef>
            <a:spcAft>
              <a:spcPct val="20000"/>
            </a:spcAft>
            <a:buChar char="•"/>
          </a:pPr>
          <a:r>
            <a:rPr lang="en-US" sz="1600" kern="1200" dirty="0"/>
            <a:t>Can handle large data</a:t>
          </a:r>
        </a:p>
      </dsp:txBody>
      <dsp:txXfrm>
        <a:off x="0" y="540511"/>
        <a:ext cx="5741533" cy="1369305"/>
      </dsp:txXfrm>
    </dsp:sp>
    <dsp:sp modelId="{4A8DA78C-33C1-4162-95E8-25BB27497734}">
      <dsp:nvSpPr>
        <dsp:cNvPr id="0" name=""/>
        <dsp:cNvSpPr/>
      </dsp:nvSpPr>
      <dsp:spPr>
        <a:xfrm>
          <a:off x="0" y="1909816"/>
          <a:ext cx="5741533" cy="503685"/>
        </a:xfrm>
        <a:prstGeom prst="roundRect">
          <a:avLst/>
        </a:prstGeom>
        <a:solidFill>
          <a:schemeClr val="accent2">
            <a:hueOff val="-1555074"/>
            <a:satOff val="-8227"/>
            <a:lumOff val="-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t>HIVE</a:t>
          </a:r>
        </a:p>
      </dsp:txBody>
      <dsp:txXfrm>
        <a:off x="24588" y="1934404"/>
        <a:ext cx="5692357" cy="454509"/>
      </dsp:txXfrm>
    </dsp:sp>
    <dsp:sp modelId="{A48D3048-B7A4-4B5D-9077-0F11319647A0}">
      <dsp:nvSpPr>
        <dsp:cNvPr id="0" name=""/>
        <dsp:cNvSpPr/>
      </dsp:nvSpPr>
      <dsp:spPr>
        <a:xfrm>
          <a:off x="0" y="2413501"/>
          <a:ext cx="5741533" cy="1108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294"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Fast Querying</a:t>
          </a:r>
        </a:p>
        <a:p>
          <a:pPr marL="171450" lvl="1" indent="-171450" algn="l" defTabSz="711200">
            <a:lnSpc>
              <a:spcPct val="90000"/>
            </a:lnSpc>
            <a:spcBef>
              <a:spcPct val="0"/>
            </a:spcBef>
            <a:spcAft>
              <a:spcPct val="20000"/>
            </a:spcAft>
            <a:buChar char="•"/>
          </a:pPr>
          <a:r>
            <a:rPr lang="en-US" sz="1600" kern="1200" dirty="0"/>
            <a:t>Partitioning available</a:t>
          </a:r>
        </a:p>
        <a:p>
          <a:pPr marL="171450" lvl="1" indent="-171450" algn="l" defTabSz="711200">
            <a:lnSpc>
              <a:spcPct val="90000"/>
            </a:lnSpc>
            <a:spcBef>
              <a:spcPct val="0"/>
            </a:spcBef>
            <a:spcAft>
              <a:spcPct val="20000"/>
            </a:spcAft>
            <a:buChar char="•"/>
          </a:pPr>
          <a:r>
            <a:rPr lang="en-US" sz="1600" kern="1200" dirty="0"/>
            <a:t>Uses HiveQL-a declarative </a:t>
          </a:r>
        </a:p>
        <a:p>
          <a:pPr marL="171450" lvl="1" indent="-171450" algn="l" defTabSz="711200">
            <a:lnSpc>
              <a:spcPct val="90000"/>
            </a:lnSpc>
            <a:spcBef>
              <a:spcPct val="0"/>
            </a:spcBef>
            <a:spcAft>
              <a:spcPct val="20000"/>
            </a:spcAft>
            <a:buChar char="•"/>
          </a:pPr>
          <a:r>
            <a:rPr lang="en-US" sz="1600" kern="1200" dirty="0"/>
            <a:t>Provides the structure on an array of data formats</a:t>
          </a:r>
        </a:p>
      </dsp:txBody>
      <dsp:txXfrm>
        <a:off x="0" y="2413501"/>
        <a:ext cx="5741533" cy="1108485"/>
      </dsp:txXfrm>
    </dsp:sp>
    <dsp:sp modelId="{DC1E96C9-DAC0-40A0-9729-3CD83C40BF39}">
      <dsp:nvSpPr>
        <dsp:cNvPr id="0" name=""/>
        <dsp:cNvSpPr/>
      </dsp:nvSpPr>
      <dsp:spPr>
        <a:xfrm>
          <a:off x="0" y="3521986"/>
          <a:ext cx="5741533" cy="503685"/>
        </a:xfrm>
        <a:prstGeom prst="roundRect">
          <a:avLst/>
        </a:prstGeom>
        <a:solidFill>
          <a:schemeClr val="accent2">
            <a:hueOff val="-3110148"/>
            <a:satOff val="-16453"/>
            <a:lumOff val="-62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t>SPARK</a:t>
          </a:r>
        </a:p>
      </dsp:txBody>
      <dsp:txXfrm>
        <a:off x="24588" y="3546574"/>
        <a:ext cx="5692357" cy="454509"/>
      </dsp:txXfrm>
    </dsp:sp>
    <dsp:sp modelId="{AE7F67E7-AE41-4867-8B23-32BEDD556D54}">
      <dsp:nvSpPr>
        <dsp:cNvPr id="0" name=""/>
        <dsp:cNvSpPr/>
      </dsp:nvSpPr>
      <dsp:spPr>
        <a:xfrm>
          <a:off x="0" y="4025671"/>
          <a:ext cx="5741533" cy="1108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294"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In-memory computation in spark (upto 100x in memory)</a:t>
          </a:r>
        </a:p>
        <a:p>
          <a:pPr marL="171450" lvl="1" indent="-171450" algn="l" defTabSz="711200">
            <a:lnSpc>
              <a:spcPct val="90000"/>
            </a:lnSpc>
            <a:spcBef>
              <a:spcPct val="0"/>
            </a:spcBef>
            <a:spcAft>
              <a:spcPct val="20000"/>
            </a:spcAft>
            <a:buChar char="•"/>
          </a:pPr>
          <a:r>
            <a:rPr lang="en-US" sz="1600" kern="1200" dirty="0"/>
            <a:t>RDD(Resilient Distributed Dataset)</a:t>
          </a:r>
        </a:p>
        <a:p>
          <a:pPr marL="171450" lvl="1" indent="-171450" algn="l" defTabSz="711200">
            <a:lnSpc>
              <a:spcPct val="90000"/>
            </a:lnSpc>
            <a:spcBef>
              <a:spcPct val="0"/>
            </a:spcBef>
            <a:spcAft>
              <a:spcPct val="20000"/>
            </a:spcAft>
            <a:buChar char="•"/>
          </a:pPr>
          <a:r>
            <a:rPr lang="en-US" sz="1600" kern="1200" dirty="0"/>
            <a:t>Fault tolerance</a:t>
          </a:r>
        </a:p>
        <a:p>
          <a:pPr marL="171450" lvl="1" indent="-171450" algn="l" defTabSz="711200">
            <a:lnSpc>
              <a:spcPct val="90000"/>
            </a:lnSpc>
            <a:spcBef>
              <a:spcPct val="0"/>
            </a:spcBef>
            <a:spcAft>
              <a:spcPct val="20000"/>
            </a:spcAft>
            <a:buChar char="•"/>
          </a:pPr>
          <a:r>
            <a:rPr lang="en-US" sz="1600" kern="1200" dirty="0"/>
            <a:t>Real-time stream processing</a:t>
          </a:r>
        </a:p>
      </dsp:txBody>
      <dsp:txXfrm>
        <a:off x="0" y="4025671"/>
        <a:ext cx="5741533" cy="11084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5AAE17-14BC-4EEB-8A63-4D6B417CEC05}">
      <dsp:nvSpPr>
        <dsp:cNvPr id="0" name=""/>
        <dsp:cNvSpPr/>
      </dsp:nvSpPr>
      <dsp:spPr>
        <a:xfrm>
          <a:off x="0" y="0"/>
          <a:ext cx="1139663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BA2100-5FD7-4E3C-B5AB-6EBBC1615768}">
      <dsp:nvSpPr>
        <dsp:cNvPr id="0" name=""/>
        <dsp:cNvSpPr/>
      </dsp:nvSpPr>
      <dsp:spPr>
        <a:xfrm>
          <a:off x="0" y="0"/>
          <a:ext cx="11396631" cy="1040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US" sz="2100" kern="1200" dirty="0">
              <a:latin typeface="Calibri Light" panose="020F0302020204030204"/>
            </a:rPr>
            <a:t>The state and city wise analysis have helped us to find the maximum and minimum average sales of the state where Gujarat stood in the top with an average sales of Rs. 451255.46 and Mizoram is the least with an average sales of Rs. 74646.11.</a:t>
          </a:r>
          <a:endParaRPr lang="en-US" sz="2100" kern="1200" dirty="0"/>
        </a:p>
      </dsp:txBody>
      <dsp:txXfrm>
        <a:off x="0" y="0"/>
        <a:ext cx="11396631" cy="1040293"/>
      </dsp:txXfrm>
    </dsp:sp>
    <dsp:sp modelId="{A690B47E-181C-49AC-8379-E15DEE37C42D}">
      <dsp:nvSpPr>
        <dsp:cNvPr id="0" name=""/>
        <dsp:cNvSpPr/>
      </dsp:nvSpPr>
      <dsp:spPr>
        <a:xfrm>
          <a:off x="0" y="1040293"/>
          <a:ext cx="11396631" cy="0"/>
        </a:xfrm>
        <a:prstGeom prst="line">
          <a:avLst/>
        </a:prstGeom>
        <a:solidFill>
          <a:schemeClr val="accent2">
            <a:hueOff val="-1036716"/>
            <a:satOff val="-5484"/>
            <a:lumOff val="-2091"/>
            <a:alphaOff val="0"/>
          </a:schemeClr>
        </a:solidFill>
        <a:ln w="19050" cap="rnd" cmpd="sng" algn="ctr">
          <a:solidFill>
            <a:schemeClr val="accent2">
              <a:hueOff val="-1036716"/>
              <a:satOff val="-5484"/>
              <a:lumOff val="-209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B56ACF-A7F2-4AF9-AC6C-E2706359D120}">
      <dsp:nvSpPr>
        <dsp:cNvPr id="0" name=""/>
        <dsp:cNvSpPr/>
      </dsp:nvSpPr>
      <dsp:spPr>
        <a:xfrm>
          <a:off x="0" y="1040293"/>
          <a:ext cx="11396631" cy="1040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US" sz="2100" kern="1200" dirty="0">
              <a:latin typeface="Calibri Light" panose="020F0302020204030204"/>
            </a:rPr>
            <a:t>The states Bihar and Nagaland have made the major sales of 20.7% and 17.1% of the total sales of Instant Coffee respectively which is ranked top in the product sales</a:t>
          </a:r>
          <a:r>
            <a:rPr lang="en-US" sz="2100" kern="1200" dirty="0"/>
            <a:t>.</a:t>
          </a:r>
        </a:p>
      </dsp:txBody>
      <dsp:txXfrm>
        <a:off x="0" y="1040293"/>
        <a:ext cx="11396631" cy="1040293"/>
      </dsp:txXfrm>
    </dsp:sp>
    <dsp:sp modelId="{E5A2A774-941A-4545-A2C9-B2BB6E47E30B}">
      <dsp:nvSpPr>
        <dsp:cNvPr id="0" name=""/>
        <dsp:cNvSpPr/>
      </dsp:nvSpPr>
      <dsp:spPr>
        <a:xfrm>
          <a:off x="0" y="2080587"/>
          <a:ext cx="11396631" cy="0"/>
        </a:xfrm>
        <a:prstGeom prst="line">
          <a:avLst/>
        </a:prstGeom>
        <a:solidFill>
          <a:schemeClr val="accent2">
            <a:hueOff val="-2073432"/>
            <a:satOff val="-10969"/>
            <a:lumOff val="-4183"/>
            <a:alphaOff val="0"/>
          </a:schemeClr>
        </a:solidFill>
        <a:ln w="19050" cap="rnd" cmpd="sng" algn="ctr">
          <a:solidFill>
            <a:schemeClr val="accent2">
              <a:hueOff val="-2073432"/>
              <a:satOff val="-10969"/>
              <a:lumOff val="-41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E38CF5-5CB0-499D-9A65-B509374B06F5}">
      <dsp:nvSpPr>
        <dsp:cNvPr id="0" name=""/>
        <dsp:cNvSpPr/>
      </dsp:nvSpPr>
      <dsp:spPr>
        <a:xfrm>
          <a:off x="0" y="2080587"/>
          <a:ext cx="11396631" cy="1040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We have encountered a maximum purchase of Rs.3994.39 in the year 2019 by the customer Zayyan Malik (</a:t>
          </a:r>
          <a:r>
            <a:rPr lang="en-US" sz="2100" kern="1200" dirty="0" err="1"/>
            <a:t>cust</a:t>
          </a:r>
          <a:r>
            <a:rPr lang="en-US" sz="2100" kern="1200" dirty="0"/>
            <a:t> id: 114).</a:t>
          </a:r>
        </a:p>
      </dsp:txBody>
      <dsp:txXfrm>
        <a:off x="0" y="2080587"/>
        <a:ext cx="11396631" cy="1040293"/>
      </dsp:txXfrm>
    </dsp:sp>
    <dsp:sp modelId="{90A4C444-6DAC-4F00-8AC9-B904A0D1EEB0}">
      <dsp:nvSpPr>
        <dsp:cNvPr id="0" name=""/>
        <dsp:cNvSpPr/>
      </dsp:nvSpPr>
      <dsp:spPr>
        <a:xfrm>
          <a:off x="0" y="3120881"/>
          <a:ext cx="11396631" cy="0"/>
        </a:xfrm>
        <a:prstGeom prst="line">
          <a:avLst/>
        </a:prstGeom>
        <a:solidFill>
          <a:schemeClr val="accent2">
            <a:hueOff val="-3110148"/>
            <a:satOff val="-16453"/>
            <a:lumOff val="-6274"/>
            <a:alphaOff val="0"/>
          </a:schemeClr>
        </a:solidFill>
        <a:ln w="19050" cap="rnd" cmpd="sng" algn="ctr">
          <a:solidFill>
            <a:schemeClr val="accent2">
              <a:hueOff val="-3110148"/>
              <a:satOff val="-16453"/>
              <a:lumOff val="-62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8717C2-0570-4746-94E8-88E9F13A0CEF}">
      <dsp:nvSpPr>
        <dsp:cNvPr id="0" name=""/>
        <dsp:cNvSpPr/>
      </dsp:nvSpPr>
      <dsp:spPr>
        <a:xfrm>
          <a:off x="0" y="3120881"/>
          <a:ext cx="11396631" cy="1040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Fuji Apples is the lest valued product with a sale of Rs.43.07.</a:t>
          </a:r>
        </a:p>
      </dsp:txBody>
      <dsp:txXfrm>
        <a:off x="0" y="3120881"/>
        <a:ext cx="11396631" cy="10402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A96BB-62DF-48E3-A545-F83F1923B3CA}">
      <dsp:nvSpPr>
        <dsp:cNvPr id="0" name=""/>
        <dsp:cNvSpPr/>
      </dsp:nvSpPr>
      <dsp:spPr>
        <a:xfrm>
          <a:off x="0" y="631"/>
          <a:ext cx="5741533" cy="14770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73A628-809A-4DEE-96C7-1FA6F2E093F4}">
      <dsp:nvSpPr>
        <dsp:cNvPr id="0" name=""/>
        <dsp:cNvSpPr/>
      </dsp:nvSpPr>
      <dsp:spPr>
        <a:xfrm>
          <a:off x="446811" y="332970"/>
          <a:ext cx="812384" cy="8123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E69ECC6-1EF9-494F-B6CE-E9B0CD14BBA3}">
      <dsp:nvSpPr>
        <dsp:cNvPr id="0" name=""/>
        <dsp:cNvSpPr/>
      </dsp:nvSpPr>
      <dsp:spPr>
        <a:xfrm>
          <a:off x="1706007" y="631"/>
          <a:ext cx="4035526" cy="147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323" tIns="156323" rIns="156323" bIns="156323" numCol="1" spcCol="1270" anchor="ctr" anchorCtr="0">
          <a:noAutofit/>
        </a:bodyPr>
        <a:lstStyle/>
        <a:p>
          <a:pPr marL="0" lvl="0" indent="0" algn="l" defTabSz="889000" rtl="0">
            <a:lnSpc>
              <a:spcPct val="90000"/>
            </a:lnSpc>
            <a:spcBef>
              <a:spcPct val="0"/>
            </a:spcBef>
            <a:spcAft>
              <a:spcPct val="35000"/>
            </a:spcAft>
            <a:buNone/>
          </a:pPr>
          <a:r>
            <a:rPr lang="en-US" sz="2000" kern="1200" dirty="0">
              <a:latin typeface="Calibri Light" panose="020F0302020204030204"/>
            </a:rPr>
            <a:t>Hive helped us to access the data and store it in warehouse and process with the help of hive queries.</a:t>
          </a:r>
          <a:endParaRPr lang="en-US" sz="2000" kern="1200" dirty="0"/>
        </a:p>
      </dsp:txBody>
      <dsp:txXfrm>
        <a:off x="1706007" y="631"/>
        <a:ext cx="4035526" cy="1477063"/>
      </dsp:txXfrm>
    </dsp:sp>
    <dsp:sp modelId="{637D74FE-1D55-403C-ADFA-BD3D2D30398A}">
      <dsp:nvSpPr>
        <dsp:cNvPr id="0" name=""/>
        <dsp:cNvSpPr/>
      </dsp:nvSpPr>
      <dsp:spPr>
        <a:xfrm>
          <a:off x="0" y="1846959"/>
          <a:ext cx="5741533" cy="147706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873872-EB6A-426E-AAFF-2BA1DB8F9D8E}">
      <dsp:nvSpPr>
        <dsp:cNvPr id="0" name=""/>
        <dsp:cNvSpPr/>
      </dsp:nvSpPr>
      <dsp:spPr>
        <a:xfrm>
          <a:off x="477381" y="2228099"/>
          <a:ext cx="812384" cy="8123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8F315C-55E7-4BF6-B735-F33F9BEEBC18}">
      <dsp:nvSpPr>
        <dsp:cNvPr id="0" name=""/>
        <dsp:cNvSpPr/>
      </dsp:nvSpPr>
      <dsp:spPr>
        <a:xfrm>
          <a:off x="1706007" y="1846959"/>
          <a:ext cx="4035526" cy="147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323" tIns="156323" rIns="156323" bIns="156323" numCol="1" spcCol="1270" anchor="ctr" anchorCtr="0">
          <a:noAutofit/>
        </a:bodyPr>
        <a:lstStyle/>
        <a:p>
          <a:pPr marL="0" lvl="0" indent="0" algn="l" defTabSz="889000">
            <a:lnSpc>
              <a:spcPct val="90000"/>
            </a:lnSpc>
            <a:spcBef>
              <a:spcPct val="0"/>
            </a:spcBef>
            <a:spcAft>
              <a:spcPct val="35000"/>
            </a:spcAft>
            <a:buNone/>
          </a:pPr>
          <a:r>
            <a:rPr lang="en-US" sz="2000" kern="1200" dirty="0"/>
            <a:t>Provided data to improve the sales, specific to location for a given timeline ( Monthly, Annually) .</a:t>
          </a:r>
        </a:p>
      </dsp:txBody>
      <dsp:txXfrm>
        <a:off x="1706007" y="1846959"/>
        <a:ext cx="4035526" cy="1477063"/>
      </dsp:txXfrm>
    </dsp:sp>
    <dsp:sp modelId="{D53D277E-6094-4FC6-A440-39D3EB22CFAE}">
      <dsp:nvSpPr>
        <dsp:cNvPr id="0" name=""/>
        <dsp:cNvSpPr/>
      </dsp:nvSpPr>
      <dsp:spPr>
        <a:xfrm>
          <a:off x="0" y="3693288"/>
          <a:ext cx="5741533" cy="147706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A957E3-245A-4EB6-AE36-E07527D75948}">
      <dsp:nvSpPr>
        <dsp:cNvPr id="0" name=""/>
        <dsp:cNvSpPr/>
      </dsp:nvSpPr>
      <dsp:spPr>
        <a:xfrm>
          <a:off x="477381" y="4055442"/>
          <a:ext cx="812384" cy="81238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60DC2AC-E11F-421C-BAB7-B71ACEA03814}">
      <dsp:nvSpPr>
        <dsp:cNvPr id="0" name=""/>
        <dsp:cNvSpPr/>
      </dsp:nvSpPr>
      <dsp:spPr>
        <a:xfrm>
          <a:off x="1706007" y="3693288"/>
          <a:ext cx="4035526" cy="147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323" tIns="156323" rIns="156323" bIns="156323" numCol="1" spcCol="1270" anchor="ctr" anchorCtr="0">
          <a:noAutofit/>
        </a:bodyPr>
        <a:lstStyle/>
        <a:p>
          <a:pPr marL="0" lvl="0" indent="0" algn="l" defTabSz="889000">
            <a:lnSpc>
              <a:spcPct val="90000"/>
            </a:lnSpc>
            <a:spcBef>
              <a:spcPct val="0"/>
            </a:spcBef>
            <a:spcAft>
              <a:spcPct val="35000"/>
            </a:spcAft>
            <a:buNone/>
          </a:pPr>
          <a:r>
            <a:rPr lang="en-IN" sz="2000" kern="1200" dirty="0"/>
            <a:t>Using Hive and spark customer sales report is prepared with valuable insights.</a:t>
          </a:r>
          <a:endParaRPr lang="en-US" sz="2000" kern="1200" dirty="0"/>
        </a:p>
      </dsp:txBody>
      <dsp:txXfrm>
        <a:off x="1706007" y="3693288"/>
        <a:ext cx="4035526" cy="147706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4/27/2021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7FE7-DED1-4B07-9D3A-0D2E0BD7EB95}"/>
              </a:ext>
            </a:extLst>
          </p:cNvPr>
          <p:cNvSpPr>
            <a:spLocks noGrp="1"/>
          </p:cNvSpPr>
          <p:nvPr>
            <p:ph type="ctrTitle"/>
          </p:nvPr>
        </p:nvSpPr>
        <p:spPr>
          <a:xfrm>
            <a:off x="2305049" y="287867"/>
            <a:ext cx="7197726" cy="2421464"/>
          </a:xfrm>
        </p:spPr>
        <p:txBody>
          <a:bodyPr>
            <a:normAutofit fontScale="90000"/>
          </a:bodyPr>
          <a:lstStyle/>
          <a:p>
            <a:r>
              <a:rPr lang="en" dirty="0">
                <a:latin typeface="Tw Cen MT Condensed Extra Bold" panose="020B0803020202020204" pitchFamily="34" charset="0"/>
              </a:rPr>
              <a:t>Consumer Behavioral System</a:t>
            </a:r>
            <a:br>
              <a:rPr lang="en" dirty="0"/>
            </a:br>
            <a:br>
              <a:rPr lang="en" dirty="0"/>
            </a:br>
            <a:endParaRPr lang="en-IN" dirty="0"/>
          </a:p>
        </p:txBody>
      </p:sp>
      <p:sp>
        <p:nvSpPr>
          <p:cNvPr id="3" name="Subtitle 2">
            <a:extLst>
              <a:ext uri="{FF2B5EF4-FFF2-40B4-BE49-F238E27FC236}">
                <a16:creationId xmlns:a16="http://schemas.microsoft.com/office/drawing/2014/main" id="{B4A2043C-47EE-49A6-B8FD-FB873113BA3E}"/>
              </a:ext>
            </a:extLst>
          </p:cNvPr>
          <p:cNvSpPr>
            <a:spLocks noGrp="1"/>
          </p:cNvSpPr>
          <p:nvPr>
            <p:ph type="subTitle" idx="1"/>
          </p:nvPr>
        </p:nvSpPr>
        <p:spPr>
          <a:xfrm>
            <a:off x="7955280" y="4610335"/>
            <a:ext cx="3512820" cy="2247665"/>
          </a:xfrm>
        </p:spPr>
        <p:txBody>
          <a:bodyPr>
            <a:noAutofit/>
          </a:bodyPr>
          <a:lstStyle/>
          <a:p>
            <a:pPr algn="ctr"/>
            <a:r>
              <a:rPr lang="en" sz="2400" b="1" dirty="0">
                <a:solidFill>
                  <a:srgbClr val="FFFFFF"/>
                </a:solidFill>
                <a:latin typeface="Montserrat"/>
                <a:ea typeface="Montserrat"/>
                <a:cs typeface="Montserrat"/>
                <a:sym typeface="Montserrat"/>
              </a:rPr>
              <a:t>Y. Jaipal Reddy</a:t>
            </a:r>
            <a:br>
              <a:rPr lang="en" sz="2400" b="1" dirty="0">
                <a:solidFill>
                  <a:srgbClr val="FFFFFF"/>
                </a:solidFill>
                <a:latin typeface="Montserrat"/>
                <a:ea typeface="Montserrat"/>
                <a:cs typeface="Montserrat"/>
                <a:sym typeface="Montserrat"/>
              </a:rPr>
            </a:br>
            <a:r>
              <a:rPr lang="en" sz="2400" b="1" dirty="0">
                <a:solidFill>
                  <a:srgbClr val="FFFFFF"/>
                </a:solidFill>
                <a:latin typeface="Montserrat"/>
                <a:ea typeface="Montserrat"/>
                <a:cs typeface="Montserrat"/>
                <a:sym typeface="Montserrat"/>
              </a:rPr>
              <a:t> P. Jay Prakash</a:t>
            </a:r>
            <a:br>
              <a:rPr lang="en" sz="2400" b="1" dirty="0">
                <a:solidFill>
                  <a:srgbClr val="FFFFFF"/>
                </a:solidFill>
                <a:latin typeface="Montserrat"/>
                <a:ea typeface="Montserrat"/>
                <a:cs typeface="Montserrat"/>
                <a:sym typeface="Montserrat"/>
              </a:rPr>
            </a:br>
            <a:r>
              <a:rPr lang="en" sz="2400" b="1" dirty="0">
                <a:solidFill>
                  <a:srgbClr val="FFFFFF"/>
                </a:solidFill>
                <a:latin typeface="Montserrat"/>
                <a:ea typeface="Montserrat"/>
                <a:cs typeface="Montserrat"/>
                <a:sym typeface="Montserrat"/>
              </a:rPr>
              <a:t> P. Himabindhu</a:t>
            </a:r>
            <a:br>
              <a:rPr lang="en" sz="2400" b="1" dirty="0">
                <a:solidFill>
                  <a:srgbClr val="FFFFFF"/>
                </a:solidFill>
                <a:latin typeface="Montserrat"/>
                <a:ea typeface="Montserrat"/>
                <a:cs typeface="Montserrat"/>
                <a:sym typeface="Montserrat"/>
              </a:rPr>
            </a:br>
            <a:r>
              <a:rPr lang="en" sz="2400" b="1" dirty="0">
                <a:solidFill>
                  <a:srgbClr val="FFFFFF"/>
                </a:solidFill>
                <a:latin typeface="Montserrat"/>
                <a:ea typeface="Montserrat"/>
                <a:cs typeface="Montserrat"/>
                <a:sym typeface="Montserrat"/>
              </a:rPr>
              <a:t> C. Sravya</a:t>
            </a:r>
            <a:br>
              <a:rPr lang="en" sz="2400" b="1" dirty="0">
                <a:solidFill>
                  <a:srgbClr val="FFFFFF"/>
                </a:solidFill>
                <a:latin typeface="Montserrat"/>
                <a:ea typeface="Montserrat"/>
                <a:cs typeface="Montserrat"/>
                <a:sym typeface="Montserrat"/>
              </a:rPr>
            </a:br>
            <a:r>
              <a:rPr lang="en" sz="2400" b="1" dirty="0">
                <a:solidFill>
                  <a:srgbClr val="FFFFFF"/>
                </a:solidFill>
                <a:latin typeface="Montserrat"/>
                <a:ea typeface="Montserrat"/>
                <a:cs typeface="Montserrat"/>
                <a:sym typeface="Montserrat"/>
              </a:rPr>
              <a:t> R. Gayathri Sruthi</a:t>
            </a:r>
            <a:endParaRPr lang="en-IN" sz="2400" dirty="0"/>
          </a:p>
        </p:txBody>
      </p:sp>
      <p:pic>
        <p:nvPicPr>
          <p:cNvPr id="5" name="Picture 4" descr="Logo, company name&#10;&#10;Description automatically generated">
            <a:extLst>
              <a:ext uri="{FF2B5EF4-FFF2-40B4-BE49-F238E27FC236}">
                <a16:creationId xmlns:a16="http://schemas.microsoft.com/office/drawing/2014/main" id="{220CC4F4-73BC-45F7-9E78-42AAE6BB11FD}"/>
              </a:ext>
            </a:extLst>
          </p:cNvPr>
          <p:cNvPicPr>
            <a:picLocks noChangeAspect="1"/>
          </p:cNvPicPr>
          <p:nvPr/>
        </p:nvPicPr>
        <p:blipFill rotWithShape="1">
          <a:blip r:embed="rId2"/>
          <a:srcRect l="26248" t="6347" r="23458" b="19498"/>
          <a:stretch/>
        </p:blipFill>
        <p:spPr>
          <a:xfrm>
            <a:off x="4570946" y="2071177"/>
            <a:ext cx="1899920" cy="206248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6" name="Rectangle 5">
            <a:extLst>
              <a:ext uri="{FF2B5EF4-FFF2-40B4-BE49-F238E27FC236}">
                <a16:creationId xmlns:a16="http://schemas.microsoft.com/office/drawing/2014/main" id="{C13218AA-DC3D-469F-90DC-B1BB8CE9D260}"/>
              </a:ext>
            </a:extLst>
          </p:cNvPr>
          <p:cNvSpPr/>
          <p:nvPr/>
        </p:nvSpPr>
        <p:spPr>
          <a:xfrm>
            <a:off x="7600950" y="4148670"/>
            <a:ext cx="2679827" cy="461665"/>
          </a:xfrm>
          <a:prstGeom prst="rect">
            <a:avLst/>
          </a:prstGeom>
        </p:spPr>
        <p:txBody>
          <a:bodyPr wrap="square">
            <a:spAutoFit/>
          </a:bodyPr>
          <a:lstStyle/>
          <a:p>
            <a:r>
              <a:rPr lang="en" sz="2400" b="1" dirty="0">
                <a:solidFill>
                  <a:srgbClr val="FFFFFF"/>
                </a:solidFill>
                <a:latin typeface="Montserrat"/>
                <a:ea typeface="Montserrat"/>
                <a:cs typeface="Montserrat"/>
                <a:sym typeface="Montserrat"/>
              </a:rPr>
              <a:t>Presented by :</a:t>
            </a:r>
            <a:endParaRPr lang="en-IN" sz="2400" dirty="0"/>
          </a:p>
        </p:txBody>
      </p:sp>
    </p:spTree>
    <p:extLst>
      <p:ext uri="{BB962C8B-B14F-4D97-AF65-F5344CB8AC3E}">
        <p14:creationId xmlns:p14="http://schemas.microsoft.com/office/powerpoint/2010/main" val="687609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367AF-1681-45BE-831A-E813A90FC6B1}"/>
              </a:ext>
            </a:extLst>
          </p:cNvPr>
          <p:cNvSpPr>
            <a:spLocks noGrp="1"/>
          </p:cNvSpPr>
          <p:nvPr>
            <p:ph type="title"/>
          </p:nvPr>
        </p:nvSpPr>
        <p:spPr>
          <a:xfrm>
            <a:off x="592229" y="1062055"/>
            <a:ext cx="3979205" cy="1453363"/>
          </a:xfrm>
        </p:spPr>
        <p:txBody>
          <a:bodyPr>
            <a:normAutofit fontScale="90000"/>
          </a:bodyPr>
          <a:lstStyle/>
          <a:p>
            <a:r>
              <a:rPr lang="en-IN" u="sng" dirty="0">
                <a:effectLst>
                  <a:glow rad="63500">
                    <a:schemeClr val="accent2">
                      <a:satMod val="175000"/>
                      <a:alpha val="40000"/>
                    </a:schemeClr>
                  </a:glow>
                </a:effectLst>
              </a:rPr>
              <a:t>State and City wide sales analysis</a:t>
            </a:r>
          </a:p>
        </p:txBody>
      </p:sp>
      <p:sp>
        <p:nvSpPr>
          <p:cNvPr id="8" name="Content Placeholder 7">
            <a:extLst>
              <a:ext uri="{FF2B5EF4-FFF2-40B4-BE49-F238E27FC236}">
                <a16:creationId xmlns:a16="http://schemas.microsoft.com/office/drawing/2014/main" id="{CB6530DB-7599-4F0F-A8FD-BDC85F2FBF24}"/>
              </a:ext>
            </a:extLst>
          </p:cNvPr>
          <p:cNvSpPr>
            <a:spLocks noGrp="1"/>
          </p:cNvSpPr>
          <p:nvPr>
            <p:ph idx="1"/>
          </p:nvPr>
        </p:nvSpPr>
        <p:spPr>
          <a:xfrm>
            <a:off x="802178" y="2261420"/>
            <a:ext cx="4002936" cy="3637935"/>
          </a:xfrm>
        </p:spPr>
        <p:txBody>
          <a:bodyPr>
            <a:normAutofit/>
          </a:bodyPr>
          <a:lstStyle/>
          <a:p>
            <a:endParaRPr lang="en-US" dirty="0"/>
          </a:p>
          <a:p>
            <a:endParaRPr lang="en-US" dirty="0"/>
          </a:p>
          <a:p>
            <a:endParaRPr lang="en-US" dirty="0"/>
          </a:p>
        </p:txBody>
      </p:sp>
      <p:pic>
        <p:nvPicPr>
          <p:cNvPr id="5" name="Content Placeholder 3" descr="Text&#10;&#10;Description automatically generated">
            <a:extLst>
              <a:ext uri="{FF2B5EF4-FFF2-40B4-BE49-F238E27FC236}">
                <a16:creationId xmlns:a16="http://schemas.microsoft.com/office/drawing/2014/main" id="{B8081E16-0980-426E-9C6A-528D785B28BE}"/>
              </a:ext>
            </a:extLst>
          </p:cNvPr>
          <p:cNvPicPr>
            <a:picLocks noChangeAspect="1"/>
          </p:cNvPicPr>
          <p:nvPr/>
        </p:nvPicPr>
        <p:blipFill rotWithShape="1">
          <a:blip r:embed="rId3"/>
          <a:srcRect t="8488" r="2" b="10249"/>
          <a:stretch/>
        </p:blipFill>
        <p:spPr>
          <a:xfrm>
            <a:off x="5350221" y="1062055"/>
            <a:ext cx="5471927" cy="496842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131246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28" name="Picture 227">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8CFA07C4-373F-488A-9A3C-64C1F21C83EF}"/>
              </a:ext>
            </a:extLst>
          </p:cNvPr>
          <p:cNvSpPr>
            <a:spLocks noGrp="1"/>
          </p:cNvSpPr>
          <p:nvPr>
            <p:ph type="title"/>
          </p:nvPr>
        </p:nvSpPr>
        <p:spPr>
          <a:xfrm>
            <a:off x="8180983" y="639097"/>
            <a:ext cx="3352256" cy="3746634"/>
          </a:xfrm>
        </p:spPr>
        <p:txBody>
          <a:bodyPr vert="horz" lIns="91440" tIns="45720" rIns="91440" bIns="45720" rtlCol="0" anchor="b">
            <a:normAutofit/>
          </a:bodyPr>
          <a:lstStyle/>
          <a:p>
            <a:pPr algn="r"/>
            <a:r>
              <a:rPr lang="en-US" sz="4800" u="sng"/>
              <a:t>Product analysis</a:t>
            </a:r>
          </a:p>
        </p:txBody>
      </p:sp>
      <p:pic>
        <p:nvPicPr>
          <p:cNvPr id="5" name="Picture 4" descr="Chart, bar chart&#10;&#10;Description automatically generated">
            <a:extLst>
              <a:ext uri="{FF2B5EF4-FFF2-40B4-BE49-F238E27FC236}">
                <a16:creationId xmlns:a16="http://schemas.microsoft.com/office/drawing/2014/main" id="{A2FBB2C0-64F4-4DC8-8D2F-740CAB6487B1}"/>
              </a:ext>
            </a:extLst>
          </p:cNvPr>
          <p:cNvPicPr>
            <a:picLocks noChangeAspect="1"/>
          </p:cNvPicPr>
          <p:nvPr/>
        </p:nvPicPr>
        <p:blipFill>
          <a:blip r:embed="rId4"/>
          <a:stretch>
            <a:fillRect/>
          </a:stretch>
        </p:blipFill>
        <p:spPr>
          <a:xfrm>
            <a:off x="629810" y="645609"/>
            <a:ext cx="6921364" cy="557169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945601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0" name="Picture 22">
            <a:extLst>
              <a:ext uri="{FF2B5EF4-FFF2-40B4-BE49-F238E27FC236}">
                <a16:creationId xmlns:a16="http://schemas.microsoft.com/office/drawing/2014/main" id="{42476583-CC33-45CE-B51B-215B5673C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0C9DDEF-8581-496E-BB41-81733E8FDB51}"/>
              </a:ext>
            </a:extLst>
          </p:cNvPr>
          <p:cNvSpPr>
            <a:spLocks noGrp="1"/>
          </p:cNvSpPr>
          <p:nvPr>
            <p:ph type="title" idx="4294967295"/>
          </p:nvPr>
        </p:nvSpPr>
        <p:spPr>
          <a:xfrm>
            <a:off x="685801" y="609600"/>
            <a:ext cx="10131425" cy="1456267"/>
          </a:xfrm>
        </p:spPr>
        <p:txBody>
          <a:bodyPr vert="horz" lIns="91440" tIns="45720" rIns="91440" bIns="45720" rtlCol="0" anchor="ctr">
            <a:normAutofit/>
          </a:bodyPr>
          <a:lstStyle/>
          <a:p>
            <a:r>
              <a:rPr lang="en-US" u="sng"/>
              <a:t>Analysis</a:t>
            </a:r>
          </a:p>
        </p:txBody>
      </p:sp>
      <p:graphicFrame>
        <p:nvGraphicFramePr>
          <p:cNvPr id="5" name="Content Placeholder 2">
            <a:extLst>
              <a:ext uri="{FF2B5EF4-FFF2-40B4-BE49-F238E27FC236}">
                <a16:creationId xmlns:a16="http://schemas.microsoft.com/office/drawing/2014/main" id="{C146938F-8130-4848-81A2-5AEE68A95784}"/>
              </a:ext>
            </a:extLst>
          </p:cNvPr>
          <p:cNvGraphicFramePr>
            <a:graphicFrameLocks noGrp="1"/>
          </p:cNvGraphicFramePr>
          <p:nvPr>
            <p:ph idx="4294967295"/>
            <p:extLst>
              <p:ext uri="{D42A27DB-BD31-4B8C-83A1-F6EECF244321}">
                <p14:modId xmlns:p14="http://schemas.microsoft.com/office/powerpoint/2010/main" val="3533460666"/>
              </p:ext>
            </p:extLst>
          </p:nvPr>
        </p:nvGraphicFramePr>
        <p:xfrm>
          <a:off x="470140" y="2406400"/>
          <a:ext cx="11396631" cy="41611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96512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0" name="Picture 12">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4B678CA0-4F0D-4FC3-A733-E8816F341D49}"/>
              </a:ext>
            </a:extLst>
          </p:cNvPr>
          <p:cNvSpPr>
            <a:spLocks noGrp="1"/>
          </p:cNvSpPr>
          <p:nvPr>
            <p:ph type="title"/>
          </p:nvPr>
        </p:nvSpPr>
        <p:spPr>
          <a:xfrm>
            <a:off x="718457" y="531278"/>
            <a:ext cx="3211517" cy="5292579"/>
          </a:xfrm>
        </p:spPr>
        <p:txBody>
          <a:bodyPr>
            <a:normAutofit/>
          </a:bodyPr>
          <a:lstStyle/>
          <a:p>
            <a:r>
              <a:rPr lang="en-US" u="sng" dirty="0">
                <a:solidFill>
                  <a:srgbClr val="FFFFFF"/>
                </a:solidFill>
              </a:rPr>
              <a:t>Conclusion</a:t>
            </a:r>
            <a:endParaRPr lang="en-IN" u="sng" dirty="0">
              <a:solidFill>
                <a:srgbClr val="FFFFFF"/>
              </a:solidFill>
            </a:endParaRPr>
          </a:p>
        </p:txBody>
      </p:sp>
      <p:sp useBgFill="1">
        <p:nvSpPr>
          <p:cNvPr id="12" name="Freeform: Shape 14">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14" name="Content Placeholder 2">
            <a:extLst>
              <a:ext uri="{FF2B5EF4-FFF2-40B4-BE49-F238E27FC236}">
                <a16:creationId xmlns:a16="http://schemas.microsoft.com/office/drawing/2014/main" id="{09568208-6BF1-44D2-A59B-D9691BB7EDED}"/>
              </a:ext>
            </a:extLst>
          </p:cNvPr>
          <p:cNvGraphicFramePr>
            <a:graphicFrameLocks noGrp="1"/>
          </p:cNvGraphicFramePr>
          <p:nvPr>
            <p:ph idx="1"/>
            <p:extLst>
              <p:ext uri="{D42A27DB-BD31-4B8C-83A1-F6EECF244321}">
                <p14:modId xmlns:p14="http://schemas.microsoft.com/office/powerpoint/2010/main" val="2761774376"/>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428654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extBox 1">
            <a:extLst>
              <a:ext uri="{FF2B5EF4-FFF2-40B4-BE49-F238E27FC236}">
                <a16:creationId xmlns:a16="http://schemas.microsoft.com/office/drawing/2014/main" id="{E1BA9B19-F7AF-422F-9382-DBEA5408B327}"/>
              </a:ext>
            </a:extLst>
          </p:cNvPr>
          <p:cNvSpPr txBox="1"/>
          <p:nvPr/>
        </p:nvSpPr>
        <p:spPr>
          <a:xfrm>
            <a:off x="1379137" y="0"/>
            <a:ext cx="6272981" cy="3736802"/>
          </a:xfrm>
          <a:prstGeom prst="rect">
            <a:avLst/>
          </a:prstGeom>
        </p:spPr>
        <p:txBody>
          <a:bodyPr vert="horz" lIns="91440" tIns="45720" rIns="91440" bIns="45720" rtlCol="0" anchor="b">
            <a:normAutofit/>
          </a:bodyPr>
          <a:lstStyle/>
          <a:p>
            <a:pPr algn="r">
              <a:spcBef>
                <a:spcPct val="0"/>
              </a:spcBef>
              <a:spcAft>
                <a:spcPts val="600"/>
              </a:spcAft>
            </a:pPr>
            <a:r>
              <a:rPr lang="en-US" sz="4800" cap="all" dirty="0">
                <a:ln w="3175" cmpd="sng">
                  <a:noFill/>
                </a:ln>
                <a:latin typeface="+mj-lt"/>
                <a:ea typeface="+mj-ea"/>
                <a:cs typeface="+mj-cs"/>
              </a:rPr>
              <a:t>THANK YOU</a:t>
            </a:r>
          </a:p>
        </p:txBody>
      </p:sp>
    </p:spTree>
    <p:extLst>
      <p:ext uri="{BB962C8B-B14F-4D97-AF65-F5344CB8AC3E}">
        <p14:creationId xmlns:p14="http://schemas.microsoft.com/office/powerpoint/2010/main" val="2327569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1" name="Rectangle 14">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FD3C20-93B3-481F-BBCD-2A5A28588419}"/>
              </a:ext>
            </a:extLst>
          </p:cNvPr>
          <p:cNvSpPr>
            <a:spLocks noGrp="1"/>
          </p:cNvSpPr>
          <p:nvPr>
            <p:ph type="title"/>
          </p:nvPr>
        </p:nvSpPr>
        <p:spPr>
          <a:xfrm>
            <a:off x="685799" y="1150076"/>
            <a:ext cx="3659389" cy="4557849"/>
          </a:xfrm>
        </p:spPr>
        <p:txBody>
          <a:bodyPr>
            <a:normAutofit/>
          </a:bodyPr>
          <a:lstStyle/>
          <a:p>
            <a:pPr algn="r"/>
            <a:r>
              <a:rPr lang="en" u="sng">
                <a:effectLst>
                  <a:glow rad="63500">
                    <a:schemeClr val="accent2">
                      <a:satMod val="175000"/>
                      <a:alpha val="40000"/>
                    </a:schemeClr>
                  </a:glow>
                </a:effectLst>
              </a:rPr>
              <a:t>Scope of the Customer Information System</a:t>
            </a:r>
            <a:endParaRPr lang="en-IN" u="sng" dirty="0">
              <a:effectLst>
                <a:glow rad="63500">
                  <a:schemeClr val="accent2">
                    <a:satMod val="175000"/>
                    <a:alpha val="40000"/>
                  </a:schemeClr>
                </a:glow>
              </a:effectLst>
            </a:endParaRPr>
          </a:p>
        </p:txBody>
      </p:sp>
      <p:cxnSp>
        <p:nvCxnSpPr>
          <p:cNvPr id="22" name="Straight Connector 16">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DFB770-3C84-4C3C-86F6-37BD24E18492}"/>
              </a:ext>
            </a:extLst>
          </p:cNvPr>
          <p:cNvSpPr>
            <a:spLocks noGrp="1"/>
          </p:cNvSpPr>
          <p:nvPr>
            <p:ph idx="1"/>
          </p:nvPr>
        </p:nvSpPr>
        <p:spPr>
          <a:xfrm>
            <a:off x="4988658" y="1150076"/>
            <a:ext cx="6517543" cy="4557849"/>
          </a:xfrm>
        </p:spPr>
        <p:txBody>
          <a:bodyPr>
            <a:normAutofit/>
          </a:bodyPr>
          <a:lstStyle/>
          <a:p>
            <a:pPr marL="457200" lvl="0" indent="-330200">
              <a:spcAft>
                <a:spcPts val="0"/>
              </a:spcAft>
              <a:buSzPts val="1600"/>
              <a:buChar char="●"/>
            </a:pPr>
            <a:r>
              <a:rPr lang="en-US">
                <a:latin typeface="Oxygen" panose="020B0604020202020204" charset="0"/>
                <a:ea typeface="Segoe UI Black" panose="020B0A02040204020203" pitchFamily="34" charset="0"/>
              </a:rPr>
              <a:t>Provide data for the demand from the customers and data useful for the suppliers.</a:t>
            </a:r>
          </a:p>
          <a:p>
            <a:pPr marL="457200" lvl="0" indent="-330200">
              <a:spcAft>
                <a:spcPts val="0"/>
              </a:spcAft>
              <a:buSzPts val="1600"/>
              <a:buChar char="●"/>
            </a:pPr>
            <a:r>
              <a:rPr lang="en-US">
                <a:latin typeface="Oxygen" panose="020B0604020202020204" charset="0"/>
                <a:ea typeface="Segoe UI Black" panose="020B0A02040204020203" pitchFamily="34" charset="0"/>
              </a:rPr>
              <a:t>Provide data for customer purchase </a:t>
            </a:r>
            <a:r>
              <a:rPr lang="en-US" err="1">
                <a:latin typeface="Oxygen" panose="020B0604020202020204" charset="0"/>
                <a:ea typeface="Segoe UI Black" panose="020B0A02040204020203" pitchFamily="34" charset="0"/>
              </a:rPr>
              <a:t>behaviour</a:t>
            </a:r>
            <a:r>
              <a:rPr lang="en-US">
                <a:latin typeface="Oxygen" panose="020B0604020202020204" charset="0"/>
                <a:ea typeface="Segoe UI Black" panose="020B0A02040204020203" pitchFamily="34" charset="0"/>
              </a:rPr>
              <a:t>, improve the sales, specific to location for a given timeline ( Monthly, Annually) </a:t>
            </a:r>
          </a:p>
          <a:p>
            <a:pPr marL="457200" lvl="0" indent="-330200">
              <a:spcAft>
                <a:spcPts val="0"/>
              </a:spcAft>
              <a:buSzPts val="1600"/>
              <a:buChar char="●"/>
            </a:pPr>
            <a:r>
              <a:rPr lang="en-US">
                <a:latin typeface="Oxygen" panose="020B0604020202020204" charset="0"/>
                <a:ea typeface="Segoe UI Black" panose="020B0A02040204020203" pitchFamily="34" charset="0"/>
              </a:rPr>
              <a:t>Extract information of high value customers and high demand products, that can be used by supply chain department.</a:t>
            </a:r>
          </a:p>
          <a:p>
            <a:pPr marL="457200" lvl="0" indent="-330200">
              <a:spcAft>
                <a:spcPts val="0"/>
              </a:spcAft>
              <a:buSzPts val="1600"/>
              <a:buChar char="●"/>
            </a:pPr>
            <a:r>
              <a:rPr lang="en-US">
                <a:latin typeface="Oxygen" panose="020B0604020202020204" charset="0"/>
                <a:ea typeface="Segoe UI Black" panose="020B0A02040204020203" pitchFamily="34" charset="0"/>
              </a:rPr>
              <a:t>Rank items and value customers for sale and offers application.</a:t>
            </a:r>
          </a:p>
          <a:p>
            <a:endParaRPr lang="en-IN" dirty="0"/>
          </a:p>
        </p:txBody>
      </p:sp>
    </p:spTree>
    <p:extLst>
      <p:ext uri="{BB962C8B-B14F-4D97-AF65-F5344CB8AC3E}">
        <p14:creationId xmlns:p14="http://schemas.microsoft.com/office/powerpoint/2010/main" val="332712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D7DE9-B4AE-41EF-9214-8F66864E3379}"/>
              </a:ext>
            </a:extLst>
          </p:cNvPr>
          <p:cNvSpPr>
            <a:spLocks noGrp="1"/>
          </p:cNvSpPr>
          <p:nvPr>
            <p:ph type="title"/>
          </p:nvPr>
        </p:nvSpPr>
        <p:spPr/>
        <p:txBody>
          <a:bodyPr/>
          <a:lstStyle/>
          <a:p>
            <a:r>
              <a:rPr lang="en" u="sng" dirty="0">
                <a:solidFill>
                  <a:schemeClr val="lt1"/>
                </a:solidFill>
                <a:effectLst>
                  <a:glow rad="63500">
                    <a:schemeClr val="accent2">
                      <a:satMod val="175000"/>
                      <a:alpha val="40000"/>
                    </a:schemeClr>
                  </a:glow>
                </a:effectLst>
              </a:rPr>
              <a:t>Logical Architecture</a:t>
            </a:r>
            <a:endParaRPr lang="en-IN" u="sng" dirty="0">
              <a:effectLst>
                <a:glow rad="63500">
                  <a:schemeClr val="accent2">
                    <a:satMod val="175000"/>
                    <a:alpha val="40000"/>
                  </a:schemeClr>
                </a:glow>
              </a:effectLst>
            </a:endParaRPr>
          </a:p>
        </p:txBody>
      </p:sp>
      <p:sp>
        <p:nvSpPr>
          <p:cNvPr id="6" name="Google Shape;82;p15">
            <a:extLst>
              <a:ext uri="{FF2B5EF4-FFF2-40B4-BE49-F238E27FC236}">
                <a16:creationId xmlns:a16="http://schemas.microsoft.com/office/drawing/2014/main" id="{D8CAE163-F04F-4BD3-9C18-2709F6DD751B}"/>
              </a:ext>
            </a:extLst>
          </p:cNvPr>
          <p:cNvSpPr>
            <a:spLocks noGrp="1"/>
          </p:cNvSpPr>
          <p:nvPr>
            <p:ph idx="1"/>
          </p:nvPr>
        </p:nvSpPr>
        <p:spPr>
          <a:xfrm>
            <a:off x="1027449" y="2141537"/>
            <a:ext cx="1838325" cy="86836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bg1"/>
                </a:solidFill>
              </a:rPr>
              <a:t>Customer</a:t>
            </a:r>
            <a:endParaRPr b="1" dirty="0">
              <a:solidFill>
                <a:schemeClr val="bg1"/>
              </a:solidFill>
            </a:endParaRPr>
          </a:p>
        </p:txBody>
      </p:sp>
      <p:sp>
        <p:nvSpPr>
          <p:cNvPr id="7" name="Google Shape;82;p15">
            <a:extLst>
              <a:ext uri="{FF2B5EF4-FFF2-40B4-BE49-F238E27FC236}">
                <a16:creationId xmlns:a16="http://schemas.microsoft.com/office/drawing/2014/main" id="{8DAE4DD8-4B28-4E48-B8CA-91172E58DCF8}"/>
              </a:ext>
            </a:extLst>
          </p:cNvPr>
          <p:cNvSpPr/>
          <p:nvPr/>
        </p:nvSpPr>
        <p:spPr>
          <a:xfrm>
            <a:off x="1038225" y="3253656"/>
            <a:ext cx="1838325" cy="86836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bg1"/>
                </a:solidFill>
              </a:rPr>
              <a:t>Cust_item</a:t>
            </a:r>
            <a:endParaRPr b="1" dirty="0">
              <a:solidFill>
                <a:schemeClr val="bg1"/>
              </a:solidFill>
            </a:endParaRPr>
          </a:p>
        </p:txBody>
      </p:sp>
      <p:sp>
        <p:nvSpPr>
          <p:cNvPr id="8" name="Google Shape;84;p15">
            <a:extLst>
              <a:ext uri="{FF2B5EF4-FFF2-40B4-BE49-F238E27FC236}">
                <a16:creationId xmlns:a16="http://schemas.microsoft.com/office/drawing/2014/main" id="{84278E01-7F25-4A93-92C8-C40979E2B219}"/>
              </a:ext>
            </a:extLst>
          </p:cNvPr>
          <p:cNvSpPr/>
          <p:nvPr/>
        </p:nvSpPr>
        <p:spPr>
          <a:xfrm>
            <a:off x="1038225" y="4365775"/>
            <a:ext cx="1838324" cy="788228"/>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bg1"/>
                </a:solidFill>
              </a:rPr>
              <a:t>Item</a:t>
            </a:r>
            <a:endParaRPr b="1" dirty="0">
              <a:solidFill>
                <a:schemeClr val="bg1"/>
              </a:solidFill>
            </a:endParaRPr>
          </a:p>
        </p:txBody>
      </p:sp>
      <p:sp>
        <p:nvSpPr>
          <p:cNvPr id="9" name="Google Shape;81;p15">
            <a:extLst>
              <a:ext uri="{FF2B5EF4-FFF2-40B4-BE49-F238E27FC236}">
                <a16:creationId xmlns:a16="http://schemas.microsoft.com/office/drawing/2014/main" id="{24B7CD22-C8D2-41FB-BE2E-2969BDFB0F47}"/>
              </a:ext>
            </a:extLst>
          </p:cNvPr>
          <p:cNvSpPr/>
          <p:nvPr/>
        </p:nvSpPr>
        <p:spPr>
          <a:xfrm>
            <a:off x="5432475" y="2378400"/>
            <a:ext cx="2704800" cy="2917500"/>
          </a:xfrm>
          <a:prstGeom prst="can">
            <a:avLst>
              <a:gd name="adj" fmla="val 25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85;p15">
            <a:extLst>
              <a:ext uri="{FF2B5EF4-FFF2-40B4-BE49-F238E27FC236}">
                <a16:creationId xmlns:a16="http://schemas.microsoft.com/office/drawing/2014/main" id="{24F82B34-AC89-4813-A015-2F83FBACDA3E}"/>
              </a:ext>
            </a:extLst>
          </p:cNvPr>
          <p:cNvSpPr/>
          <p:nvPr/>
        </p:nvSpPr>
        <p:spPr>
          <a:xfrm>
            <a:off x="5966495" y="2481416"/>
            <a:ext cx="1370060" cy="495527"/>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bg1"/>
                </a:solidFill>
              </a:rPr>
              <a:t>Customer Dim</a:t>
            </a:r>
            <a:endParaRPr b="1" dirty="0">
              <a:solidFill>
                <a:schemeClr val="bg1"/>
              </a:solidFill>
            </a:endParaRPr>
          </a:p>
        </p:txBody>
      </p:sp>
      <p:sp>
        <p:nvSpPr>
          <p:cNvPr id="13" name="Google Shape;85;p15">
            <a:extLst>
              <a:ext uri="{FF2B5EF4-FFF2-40B4-BE49-F238E27FC236}">
                <a16:creationId xmlns:a16="http://schemas.microsoft.com/office/drawing/2014/main" id="{DE73499F-48F5-42D5-8E4B-09376C256223}"/>
              </a:ext>
            </a:extLst>
          </p:cNvPr>
          <p:cNvSpPr/>
          <p:nvPr/>
        </p:nvSpPr>
        <p:spPr>
          <a:xfrm>
            <a:off x="5966495" y="3257769"/>
            <a:ext cx="1370060" cy="545138"/>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bg1"/>
                </a:solidFill>
              </a:rPr>
              <a:t>Cust_Item</a:t>
            </a:r>
          </a:p>
          <a:p>
            <a:pPr marL="0" lvl="0" indent="0" algn="ctr" rtl="0">
              <a:spcBef>
                <a:spcPts val="0"/>
              </a:spcBef>
              <a:spcAft>
                <a:spcPts val="0"/>
              </a:spcAft>
              <a:buNone/>
            </a:pPr>
            <a:r>
              <a:rPr lang="en" b="1" dirty="0">
                <a:solidFill>
                  <a:schemeClr val="bg1"/>
                </a:solidFill>
              </a:rPr>
              <a:t>fact</a:t>
            </a:r>
            <a:endParaRPr b="1" dirty="0">
              <a:solidFill>
                <a:schemeClr val="bg1"/>
              </a:solidFill>
            </a:endParaRPr>
          </a:p>
        </p:txBody>
      </p:sp>
      <p:sp>
        <p:nvSpPr>
          <p:cNvPr id="14" name="Google Shape;85;p15">
            <a:extLst>
              <a:ext uri="{FF2B5EF4-FFF2-40B4-BE49-F238E27FC236}">
                <a16:creationId xmlns:a16="http://schemas.microsoft.com/office/drawing/2014/main" id="{57E6D71B-8E83-4850-87F4-38FD5DDF2BA9}"/>
              </a:ext>
            </a:extLst>
          </p:cNvPr>
          <p:cNvSpPr/>
          <p:nvPr/>
        </p:nvSpPr>
        <p:spPr>
          <a:xfrm>
            <a:off x="5940675" y="4235103"/>
            <a:ext cx="1370060" cy="545137"/>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bg1"/>
                </a:solidFill>
              </a:rPr>
              <a:t>Item dim</a:t>
            </a:r>
            <a:endParaRPr b="1" dirty="0">
              <a:solidFill>
                <a:schemeClr val="bg1"/>
              </a:solidFill>
            </a:endParaRPr>
          </a:p>
        </p:txBody>
      </p:sp>
      <p:cxnSp>
        <p:nvCxnSpPr>
          <p:cNvPr id="15" name="Google Shape;88;p15">
            <a:extLst>
              <a:ext uri="{FF2B5EF4-FFF2-40B4-BE49-F238E27FC236}">
                <a16:creationId xmlns:a16="http://schemas.microsoft.com/office/drawing/2014/main" id="{AA0AA4DD-1646-4A74-AB0F-33DBAABAE082}"/>
              </a:ext>
            </a:extLst>
          </p:cNvPr>
          <p:cNvCxnSpPr>
            <a:cxnSpLocks/>
            <a:stCxn id="6" idx="3"/>
            <a:endCxn id="12" idx="1"/>
          </p:cNvCxnSpPr>
          <p:nvPr/>
        </p:nvCxnSpPr>
        <p:spPr>
          <a:xfrm>
            <a:off x="2865774" y="2575718"/>
            <a:ext cx="3100721" cy="153462"/>
          </a:xfrm>
          <a:prstGeom prst="bentConnector3">
            <a:avLst>
              <a:gd name="adj1" fmla="val 50000"/>
            </a:avLst>
          </a:prstGeom>
          <a:noFill/>
          <a:ln w="28575" cap="flat" cmpd="sng">
            <a:solidFill>
              <a:srgbClr val="4A86E8"/>
            </a:solidFill>
            <a:prstDash val="dash"/>
            <a:round/>
            <a:headEnd type="none" w="med" len="med"/>
            <a:tailEnd type="none" w="med" len="med"/>
          </a:ln>
        </p:spPr>
      </p:cxnSp>
      <p:cxnSp>
        <p:nvCxnSpPr>
          <p:cNvPr id="18" name="Google Shape;88;p15">
            <a:extLst>
              <a:ext uri="{FF2B5EF4-FFF2-40B4-BE49-F238E27FC236}">
                <a16:creationId xmlns:a16="http://schemas.microsoft.com/office/drawing/2014/main" id="{4DEE45F0-92CC-4FFD-A455-EA9024C5C2C7}"/>
              </a:ext>
            </a:extLst>
          </p:cNvPr>
          <p:cNvCxnSpPr>
            <a:cxnSpLocks/>
          </p:cNvCxnSpPr>
          <p:nvPr/>
        </p:nvCxnSpPr>
        <p:spPr>
          <a:xfrm>
            <a:off x="2865774" y="4531565"/>
            <a:ext cx="3014973" cy="12700"/>
          </a:xfrm>
          <a:prstGeom prst="bentConnector3">
            <a:avLst>
              <a:gd name="adj1" fmla="val 50000"/>
            </a:avLst>
          </a:prstGeom>
          <a:noFill/>
          <a:ln w="28575" cap="flat" cmpd="sng">
            <a:solidFill>
              <a:srgbClr val="4A86E8"/>
            </a:solidFill>
            <a:prstDash val="dash"/>
            <a:round/>
            <a:headEnd type="none" w="med" len="med"/>
            <a:tailEnd type="none" w="med" len="med"/>
          </a:ln>
        </p:spPr>
      </p:cxnSp>
      <p:cxnSp>
        <p:nvCxnSpPr>
          <p:cNvPr id="19" name="Google Shape;88;p15">
            <a:extLst>
              <a:ext uri="{FF2B5EF4-FFF2-40B4-BE49-F238E27FC236}">
                <a16:creationId xmlns:a16="http://schemas.microsoft.com/office/drawing/2014/main" id="{3D3417D1-0921-4E79-906E-7D1A7A9CECDE}"/>
              </a:ext>
            </a:extLst>
          </p:cNvPr>
          <p:cNvCxnSpPr>
            <a:cxnSpLocks/>
            <a:endCxn id="13" idx="1"/>
          </p:cNvCxnSpPr>
          <p:nvPr/>
        </p:nvCxnSpPr>
        <p:spPr>
          <a:xfrm>
            <a:off x="2865774" y="3530338"/>
            <a:ext cx="3100721" cy="12700"/>
          </a:xfrm>
          <a:prstGeom prst="bentConnector3">
            <a:avLst>
              <a:gd name="adj1" fmla="val 50000"/>
            </a:avLst>
          </a:prstGeom>
          <a:noFill/>
          <a:ln w="28575" cap="flat" cmpd="sng">
            <a:solidFill>
              <a:srgbClr val="4A86E8"/>
            </a:solidFill>
            <a:prstDash val="dash"/>
            <a:round/>
            <a:headEnd type="none" w="med" len="med"/>
            <a:tailEnd type="none" w="med" len="med"/>
          </a:ln>
        </p:spPr>
      </p:cxnSp>
      <p:sp>
        <p:nvSpPr>
          <p:cNvPr id="24" name="Rectangle 23">
            <a:extLst>
              <a:ext uri="{FF2B5EF4-FFF2-40B4-BE49-F238E27FC236}">
                <a16:creationId xmlns:a16="http://schemas.microsoft.com/office/drawing/2014/main" id="{F5FE178F-7C69-44AD-BB0D-F48BAD601093}"/>
              </a:ext>
            </a:extLst>
          </p:cNvPr>
          <p:cNvSpPr/>
          <p:nvPr/>
        </p:nvSpPr>
        <p:spPr>
          <a:xfrm>
            <a:off x="9831388" y="4507672"/>
            <a:ext cx="1971675" cy="646331"/>
          </a:xfrm>
          <a:prstGeom prst="rect">
            <a:avLst/>
          </a:prstGeom>
        </p:spPr>
        <p:txBody>
          <a:bodyPr wrap="square">
            <a:spAutoFit/>
          </a:bodyPr>
          <a:lstStyle/>
          <a:p>
            <a:pPr lvl="0"/>
            <a:r>
              <a:rPr lang="en-IN" b="1" dirty="0">
                <a:latin typeface="Roboto"/>
                <a:ea typeface="Roboto"/>
                <a:cs typeface="Roboto"/>
                <a:sym typeface="Roboto"/>
              </a:rPr>
              <a:t>Data Load </a:t>
            </a:r>
          </a:p>
          <a:p>
            <a:pPr lvl="0"/>
            <a:r>
              <a:rPr lang="en-IN" b="1" dirty="0">
                <a:latin typeface="Roboto"/>
                <a:ea typeface="Roboto"/>
                <a:cs typeface="Roboto"/>
                <a:sym typeface="Roboto"/>
              </a:rPr>
              <a:t>Dependency</a:t>
            </a:r>
          </a:p>
        </p:txBody>
      </p:sp>
      <p:cxnSp>
        <p:nvCxnSpPr>
          <p:cNvPr id="25" name="Google Shape;91;p15">
            <a:extLst>
              <a:ext uri="{FF2B5EF4-FFF2-40B4-BE49-F238E27FC236}">
                <a16:creationId xmlns:a16="http://schemas.microsoft.com/office/drawing/2014/main" id="{544198EB-99DC-45A7-8BDB-0A346CCDF5FF}"/>
              </a:ext>
            </a:extLst>
          </p:cNvPr>
          <p:cNvCxnSpPr>
            <a:cxnSpLocks/>
          </p:cNvCxnSpPr>
          <p:nvPr/>
        </p:nvCxnSpPr>
        <p:spPr>
          <a:xfrm>
            <a:off x="9258300" y="4705350"/>
            <a:ext cx="453232" cy="0"/>
          </a:xfrm>
          <a:prstGeom prst="straightConnector1">
            <a:avLst/>
          </a:prstGeom>
          <a:noFill/>
          <a:ln w="19050" cap="flat" cmpd="sng">
            <a:solidFill>
              <a:srgbClr val="4A86E8"/>
            </a:solidFill>
            <a:prstDash val="dash"/>
            <a:round/>
            <a:headEnd type="none" w="med" len="med"/>
            <a:tailEnd type="triangle" w="med" len="med"/>
          </a:ln>
        </p:spPr>
      </p:cxnSp>
      <p:cxnSp>
        <p:nvCxnSpPr>
          <p:cNvPr id="26" name="Google Shape;92;p15">
            <a:extLst>
              <a:ext uri="{FF2B5EF4-FFF2-40B4-BE49-F238E27FC236}">
                <a16:creationId xmlns:a16="http://schemas.microsoft.com/office/drawing/2014/main" id="{B12E68EA-A8F2-46A5-BF3C-38A2265C4F46}"/>
              </a:ext>
            </a:extLst>
          </p:cNvPr>
          <p:cNvCxnSpPr/>
          <p:nvPr/>
        </p:nvCxnSpPr>
        <p:spPr>
          <a:xfrm>
            <a:off x="9299332" y="4894586"/>
            <a:ext cx="412200" cy="7200"/>
          </a:xfrm>
          <a:prstGeom prst="straightConnector1">
            <a:avLst/>
          </a:prstGeom>
          <a:noFill/>
          <a:ln w="19050" cap="flat" cmpd="sng">
            <a:solidFill>
              <a:schemeClr val="dk2"/>
            </a:solidFill>
            <a:prstDash val="dot"/>
            <a:round/>
            <a:headEnd type="none" w="med" len="med"/>
            <a:tailEnd type="triangle" w="med" len="med"/>
          </a:ln>
        </p:spPr>
      </p:cxnSp>
    </p:spTree>
    <p:extLst>
      <p:ext uri="{BB962C8B-B14F-4D97-AF65-F5344CB8AC3E}">
        <p14:creationId xmlns:p14="http://schemas.microsoft.com/office/powerpoint/2010/main" val="1703635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354C6-EE62-453F-B111-060153B21804}"/>
              </a:ext>
            </a:extLst>
          </p:cNvPr>
          <p:cNvSpPr>
            <a:spLocks noGrp="1"/>
          </p:cNvSpPr>
          <p:nvPr>
            <p:ph type="title"/>
          </p:nvPr>
        </p:nvSpPr>
        <p:spPr>
          <a:xfrm>
            <a:off x="825909" y="808055"/>
            <a:ext cx="3979205" cy="1453363"/>
          </a:xfrm>
        </p:spPr>
        <p:txBody>
          <a:bodyPr>
            <a:normAutofit/>
          </a:bodyPr>
          <a:lstStyle/>
          <a:p>
            <a:r>
              <a:rPr lang="en-IN" u="sng" dirty="0">
                <a:effectLst>
                  <a:glow rad="63500">
                    <a:schemeClr val="accent2">
                      <a:satMod val="175000"/>
                      <a:alpha val="40000"/>
                    </a:schemeClr>
                  </a:glow>
                </a:effectLst>
              </a:rPr>
              <a:t>Data Warehouse Schema</a:t>
            </a:r>
          </a:p>
        </p:txBody>
      </p:sp>
      <p:pic>
        <p:nvPicPr>
          <p:cNvPr id="4" name="Content Placeholder 3" descr="Diagram&#10;&#10;Description automatically generated">
            <a:extLst>
              <a:ext uri="{FF2B5EF4-FFF2-40B4-BE49-F238E27FC236}">
                <a16:creationId xmlns:a16="http://schemas.microsoft.com/office/drawing/2014/main" id="{9D6EFBC5-5879-4535-BCE6-8CCB69C9220C}"/>
              </a:ext>
            </a:extLst>
          </p:cNvPr>
          <p:cNvPicPr>
            <a:picLocks noChangeAspect="1"/>
          </p:cNvPicPr>
          <p:nvPr/>
        </p:nvPicPr>
        <p:blipFill>
          <a:blip r:embed="rId3"/>
          <a:stretch>
            <a:fillRect/>
          </a:stretch>
        </p:blipFill>
        <p:spPr>
          <a:xfrm>
            <a:off x="4542129" y="1529680"/>
            <a:ext cx="7303291" cy="448467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106603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D230-C045-42F2-984E-B97FF9BB2DEA}"/>
              </a:ext>
            </a:extLst>
          </p:cNvPr>
          <p:cNvSpPr>
            <a:spLocks noGrp="1"/>
          </p:cNvSpPr>
          <p:nvPr>
            <p:ph type="title"/>
          </p:nvPr>
        </p:nvSpPr>
        <p:spPr>
          <a:xfrm>
            <a:off x="685801" y="609600"/>
            <a:ext cx="4681873" cy="1456267"/>
          </a:xfrm>
        </p:spPr>
        <p:txBody>
          <a:bodyPr>
            <a:normAutofit/>
          </a:bodyPr>
          <a:lstStyle/>
          <a:p>
            <a:r>
              <a:rPr lang="en" u="sng" dirty="0">
                <a:effectLst>
                  <a:glow rad="63500">
                    <a:schemeClr val="accent2">
                      <a:satMod val="175000"/>
                      <a:alpha val="40000"/>
                    </a:schemeClr>
                  </a:glow>
                </a:effectLst>
              </a:rPr>
              <a:t>Technology Used</a:t>
            </a:r>
            <a:endParaRPr lang="en-IN" u="sng" dirty="0">
              <a:effectLst>
                <a:glow rad="63500">
                  <a:schemeClr val="accent2">
                    <a:satMod val="175000"/>
                    <a:alpha val="40000"/>
                  </a:schemeClr>
                </a:glow>
              </a:effectLst>
            </a:endParaRPr>
          </a:p>
        </p:txBody>
      </p:sp>
      <p:sp>
        <p:nvSpPr>
          <p:cNvPr id="101" name="Content Placeholder 2">
            <a:extLst>
              <a:ext uri="{FF2B5EF4-FFF2-40B4-BE49-F238E27FC236}">
                <a16:creationId xmlns:a16="http://schemas.microsoft.com/office/drawing/2014/main" id="{9BC0B574-95BF-4460-A3EE-EF50BBE63AA2}"/>
              </a:ext>
            </a:extLst>
          </p:cNvPr>
          <p:cNvSpPr>
            <a:spLocks noGrp="1"/>
          </p:cNvSpPr>
          <p:nvPr>
            <p:ph idx="1"/>
          </p:nvPr>
        </p:nvSpPr>
        <p:spPr>
          <a:xfrm>
            <a:off x="685801" y="2142067"/>
            <a:ext cx="4681873" cy="3649133"/>
          </a:xfrm>
        </p:spPr>
        <p:txBody>
          <a:bodyPr>
            <a:normAutofit/>
          </a:bodyPr>
          <a:lstStyle/>
          <a:p>
            <a:r>
              <a:rPr lang="en-US" sz="2000" dirty="0"/>
              <a:t>Hadoop</a:t>
            </a:r>
          </a:p>
          <a:p>
            <a:r>
              <a:rPr lang="en-US" sz="2000" dirty="0"/>
              <a:t>HDFS</a:t>
            </a:r>
          </a:p>
          <a:p>
            <a:r>
              <a:rPr lang="en-US" sz="2000" dirty="0"/>
              <a:t>MapReduce</a:t>
            </a:r>
          </a:p>
          <a:p>
            <a:r>
              <a:rPr lang="en-US" sz="2000" dirty="0"/>
              <a:t>Hive </a:t>
            </a:r>
          </a:p>
          <a:p>
            <a:r>
              <a:rPr lang="en-US" sz="2000" dirty="0" err="1"/>
              <a:t>Pyspark</a:t>
            </a:r>
            <a:endParaRPr lang="en-IN" sz="2000" dirty="0"/>
          </a:p>
        </p:txBody>
      </p:sp>
      <p:grpSp>
        <p:nvGrpSpPr>
          <p:cNvPr id="20" name="Group 19">
            <a:extLst>
              <a:ext uri="{FF2B5EF4-FFF2-40B4-BE49-F238E27FC236}">
                <a16:creationId xmlns:a16="http://schemas.microsoft.com/office/drawing/2014/main" id="{590820A0-B14B-4F1C-8DDA-174AC2B14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21" name="Freeform 98">
              <a:extLst>
                <a:ext uri="{FF2B5EF4-FFF2-40B4-BE49-F238E27FC236}">
                  <a16:creationId xmlns:a16="http://schemas.microsoft.com/office/drawing/2014/main" id="{A0B952A8-34E8-46AE-B7EC-D9FB3BF1EE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77C0821D-1BFC-498C-BEE4-6CE6B6B2C43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3" name="Straight Connector 22">
                <a:extLst>
                  <a:ext uri="{FF2B5EF4-FFF2-40B4-BE49-F238E27FC236}">
                    <a16:creationId xmlns:a16="http://schemas.microsoft.com/office/drawing/2014/main" id="{8CAE6635-A640-4DF6-8A57-8989A6B7B8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A16D7B4-883D-4B71-A28E-8BDCD687E8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72A9B10-2C9E-4DDF-8C99-874229A492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EF75B38-CC94-4DE1-A968-D9E320A92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0E9350D-D958-4D62-8379-58ADFF9545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1CA4590-01F5-4F10-A727-F0EE16FD3E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28">
                <a:extLst>
                  <a:ext uri="{FF2B5EF4-FFF2-40B4-BE49-F238E27FC236}">
                    <a16:creationId xmlns:a16="http://schemas.microsoft.com/office/drawing/2014/main" id="{34D2BBC3-F36B-4D06-BCA7-F71AD66980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9AD5E0B-9B13-4228-A23D-83F17DD01A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E153321-B19E-4FA5-8A22-05A91F2AC4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CB9B077-591C-4298-888F-32BB6D0AB6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6FAFF7A-3D2E-40E1-961C-C2875D67D3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7AB21FA-AE5F-4714-968F-356DEE791F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A657826-1C0D-47DD-9B11-E93A32B64C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DC7092-7C59-441C-9840-7163FAB2D6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56E4341-2683-4149-A265-F498A3B79A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2D68886-7F13-46BC-9D15-BAF1B45EC3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17C4A21-61C9-400C-B013-440B0338B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DB85B97-7A10-452C-95EB-4CBC73A729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5A1D773-A4DC-4A3D-BB9D-E056BAC3B7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A7184E7-1D5B-4687-8ADC-B776C1EFB2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32D3DC5-864B-4B44-9E09-2FE1AD048A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0DB5CCD-3BBF-45CE-B561-4579A82BD0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DD1944-44B9-4A99-A105-7C364538CA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5ACDF35-7550-4E16-9914-613447CC0F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BE9C83A-DEB3-4D63-A163-8223B68140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6FFC901-4314-4DC8-BCF5-34E1ACC591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ACA1D64-7220-4CB4-9BF1-69B45B4822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565C435-F20D-4ACD-921E-A46F19D671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88848F1-0711-4763-BC8B-76970B5C86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F1F2F9F-1FE7-4945-95B9-09731BE9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D030805-517F-4B88-A49B-B0E89A0A9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51D02D9-7DCC-42F6-BBD4-62F841ED4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0B07484-4B4C-4B4E-9841-E455CCF19F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183CA18-F3C2-4329-AC85-63B53C6A63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40AEE3-A69A-4F08-95EC-D4427E246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92C26C7-E36B-4C29-9C8B-963C7C350D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A2AB60F-895F-49A6-A514-5EDE49E67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A53213F-862F-474E-9DE6-F06F3F344C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556880-E892-4297-B930-959E868A1F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786BA14-25A0-4244-92EE-40B324E323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4A8FE26-68CA-4ED2-AC18-175CCD3855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02032B0-7225-492F-A909-4A5FA8B1CA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AA3885E-E420-40C5-8B05-E5167027DD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A973D3B-A048-46C9-8DA7-6792F2F949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BAEE237-4C03-4C0B-9951-EB14A53620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E1D87A6-7BC8-4BD7-A2B9-B64555B750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17DFB34-0FF3-45E0-86D1-14367FD4E1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B72F8F4-90B4-4099-B7E7-4F060A017D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9A58548-CA86-4B09-9534-0B9F46F1C6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395729B-8C0E-41B8-B3ED-3E25B3289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3910024-5A98-44CB-96D6-6F18BEE2B1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71B185B-BD9C-4F33-A1CA-8053DC4F18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D04AC18-163B-4734-89C3-160679520D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08A3168-5207-4A96-AF77-4442A6DD40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103104E-3B79-4584-BC67-1617345678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AE2661F-465D-44F7-832A-93816854D4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351CA6-C76B-4C66-9378-C385BBE402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42756B9-0921-4B55-B129-1C794D4FDA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37841ED-C77C-4824-BBDB-A4AD5CC4C7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4E74C45-8542-46B2-AAA4-9749090683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B975665-5AAD-40D4-AC00-1047ED6593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046CFA9-FF2B-4D62-8063-8D68FF4801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50C0FC6-86F2-4AAC-9174-25FB83DA6F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8652921-868F-4CCF-B70C-034DAD2E76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2A55E7D-1C8A-4438-A99F-3ACAC87A77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3610C07-2EF7-4475-AF6C-9CA4C0645F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17D69AF-D03D-4514-A534-475B175912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70FDC14-72EE-470D-876E-6517413658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BEAC2A8-991D-4B96-ABE3-9A32625B22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4FDD02D-2AD2-4A6C-BBC9-15591F457B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6844DDA-5D96-4DEA-A208-28BBA35901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96F2E86-56F4-4B0C-8D83-55D2865C87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193D075-DE33-4AD6-937B-FC2912872E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59EA056-638E-430D-AE76-796F1ED38B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D75FB12-06AB-46A1-BFE4-D16F35625C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51D4855-B924-45D6-A884-31A6BC963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397D34C-609D-44DB-AFF8-75858A4F31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EA17769-C4B1-4138-875F-A58D5D8497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102" name="Group 101">
            <a:extLst>
              <a:ext uri="{FF2B5EF4-FFF2-40B4-BE49-F238E27FC236}">
                <a16:creationId xmlns:a16="http://schemas.microsoft.com/office/drawing/2014/main" id="{3B02E948-8CD2-4C3C-9E5D-262DAC3C96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103" name="Freeform 17">
              <a:extLst>
                <a:ext uri="{FF2B5EF4-FFF2-40B4-BE49-F238E27FC236}">
                  <a16:creationId xmlns:a16="http://schemas.microsoft.com/office/drawing/2014/main" id="{F8E025EC-8201-4DC5-B858-C2EEA8121D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103">
              <a:extLst>
                <a:ext uri="{FF2B5EF4-FFF2-40B4-BE49-F238E27FC236}">
                  <a16:creationId xmlns:a16="http://schemas.microsoft.com/office/drawing/2014/main" id="{5D00349E-7825-4D5D-81A3-6A5FB2D95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05" name="Straight Connector 104">
                <a:extLst>
                  <a:ext uri="{FF2B5EF4-FFF2-40B4-BE49-F238E27FC236}">
                    <a16:creationId xmlns:a16="http://schemas.microsoft.com/office/drawing/2014/main" id="{2B0493F4-7EE3-40BC-9693-4C30116976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5D627BB-BD2B-4E33-837E-94DABD948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948FD7F-4A95-419F-9592-F1AE43EB39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6D13955-7897-45BF-AE8D-F635DE7296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D38C1DF-38DA-4D6D-AEDD-F23C531045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618B3C8-757B-4262-8325-56E79801FF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BC63D8C-C95A-4588-AEC8-83438699A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1EBAFC9-1157-4512-A58B-E8DBDCB0E0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5C42AD4-0C0A-44F8-BEF5-76D798BB14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A2FDF3F-1D8B-4D7F-9713-D2785051C4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E5C02B7-5014-410B-A59B-ABA9017C9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A738C92-C3B6-43D5-A718-230FE5A78A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7FDBFA0-A00A-4C49-A38C-5197E28B1E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62F2930-B81B-47BF-BAB6-6CD862E0AC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BDB0E661-1786-4C8B-B4AA-1C46DBB09F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AE039B6-9B91-4DF7-B2E1-BEC620E8AF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09B3898-68D4-4032-973C-3297FA2A0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56FDF469-A729-4C34-9A4E-FC7F50FB6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42661BA-C51F-493E-BA84-7E8E02647B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CA6BFC1-5596-4F25-8834-B82EC76C03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ADC0C4EA-8B26-488D-842A-8492C28EFA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365199F-3DA2-4ECE-8AA0-B37E7E3AFB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9F8EAD3C-6628-48E5-A004-B34EFF17E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627E51D-F7F3-432F-B018-3390B0A3E2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0A796D9-B9B7-497E-91F4-257D2CCAA2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E4E17776-2D77-4801-AFE4-553D807E01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F653420-3C79-432A-9CAB-6A4AEC545B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B4F431F-451E-4136-B596-17B639632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5E18572-BE7A-4234-B454-FD38ABFAE2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EB9F985-7C1A-4BFE-A4DC-F35AA0D04E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00648B4-39E6-409B-A151-2A6CC6D3C4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013A2463-A9F5-45B4-804E-5595FAE42C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BF3193A-025E-4BE6-9AD5-D3106F9D78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2832A9B-55E5-494A-A717-3617EDD1F2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C0DA7BF-4BD6-46F6-91A1-E38E259FC7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7B5F7E4-8A2A-468D-8EF3-6D7171EBC0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6A8F3CE-3B42-4770-8933-7C9BCA91B6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6224EF38-8522-4A6A-BA96-BAAB1A136C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42B702F4-3A4F-475E-A874-62BA9C76A0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1BF12728-61DB-4CA7-BFEA-C67E21001E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A114F6C-B377-4620-9C72-92D0FA5095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185FB219-37DC-4CBB-BDEF-43EF98EB00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2060F2EE-256C-4A23-A980-9C317EA5F1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2F37857-F893-4D54-B377-60870C91BC1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5DEA293-2202-41FF-B5FE-71F06BAA69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9C59CAC-07BD-4C27-8926-C55E46BD1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480FA13A-0B04-4946-9A24-2701584E2D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488CE1CC-C8B3-470F-9512-B590AF9DEB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C1809CD-B912-4E69-A5A5-94EA27B280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B9E3C6C-40C8-4A98-B0AF-C45C414845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DBE61EAD-B3F8-4E77-B3B6-0A3374C0F2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4303657B-9569-4CB6-A870-F7D678DE67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C95E1DFB-B252-4CBC-95A8-D1DC68A185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2D7B24AC-E1C7-4A27-BACA-0AE3C159FD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7ECB039-4BBD-4991-8C57-7D90D4A22C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38517C97-1250-4775-B725-2CBD677C3F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C9679D68-007E-47A6-A882-07A8088B5C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67BAF92-FB48-468A-B633-46749349E5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2875629C-FBE1-4E58-82B5-53DBC3ABD0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CC29FC6C-B918-40F3-AAAA-1A4F1DFBEA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2D55E2D8-4D39-4F44-AAE7-B3B2DDDB5B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8EF38C89-9B35-40D5-A2EC-AE4FFF1712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15C842FE-0918-4A9A-B4F3-F69C539B35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C5A2FDBE-9CE6-41C7-A149-1FC75441C4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FE76B3FC-2648-4EF2-A363-8AED916B45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7AD43BF-C5AB-4324-B39E-5E3AFC887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1D7FC0CC-E465-4316-A7B6-42441D27DC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5EF568F1-4905-4D65-8510-683A870976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0779A11-5E9E-4455-8DB7-6BF1F0BA4E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2B884067-174C-4C5C-955E-462157D0FA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BE5F0FA8-85D6-4B51-B2A8-027AC28D82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E76C2522-4938-48D4-9ACE-F61BC4527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119966D-0585-4354-991F-856ADF670D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6931C16B-534C-413B-A404-870528429A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888EA28D-0FC2-4BEA-B3EB-D9DEB3C4F7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1F2052B6-705D-484A-9856-BCC35D311E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B357007E-5B0B-4BC1-96BB-2F9A55E28B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144B8928-2E44-471E-818A-AC5F8B9B1D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184" name="Group 183">
            <a:extLst>
              <a:ext uri="{FF2B5EF4-FFF2-40B4-BE49-F238E27FC236}">
                <a16:creationId xmlns:a16="http://schemas.microsoft.com/office/drawing/2014/main" id="{D3F906D0-CE7C-484D-8C11-5011F768A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739066">
            <a:off x="5520984" y="3122486"/>
            <a:ext cx="2928062" cy="2544637"/>
            <a:chOff x="5281603" y="104899"/>
            <a:chExt cx="6910397" cy="6005491"/>
          </a:xfrm>
        </p:grpSpPr>
        <p:sp>
          <p:nvSpPr>
            <p:cNvPr id="185" name="Freeform 183">
              <a:extLst>
                <a:ext uri="{FF2B5EF4-FFF2-40B4-BE49-F238E27FC236}">
                  <a16:creationId xmlns:a16="http://schemas.microsoft.com/office/drawing/2014/main" id="{0FE191C3-385B-4E2B-ADE9-0FA9E09CA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6" name="Group 185">
              <a:extLst>
                <a:ext uri="{FF2B5EF4-FFF2-40B4-BE49-F238E27FC236}">
                  <a16:creationId xmlns:a16="http://schemas.microsoft.com/office/drawing/2014/main" id="{DF236ECF-9469-429F-B950-E6274E93F7D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7" name="Straight Connector 186">
                <a:extLst>
                  <a:ext uri="{FF2B5EF4-FFF2-40B4-BE49-F238E27FC236}">
                    <a16:creationId xmlns:a16="http://schemas.microsoft.com/office/drawing/2014/main" id="{ACFB9B6B-3B4B-406C-A9C4-9E15E8EDA9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1185F607-E801-4999-8E05-0C8486DAAA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2AE80DE6-1860-413C-83A4-3D16C772F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BCA67FE0-1324-427A-A3EB-EC0E27E8DA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426A4D5-E148-458E-81B7-A67551CC52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5AE534E1-BFC4-4B6F-B4A6-D0331A128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F6D2BC14-55E1-4250-A703-26EAE5BEB1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D28FA0B2-4451-4A40-A6A8-B5B2BFFD22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695551A0-FD49-4C51-9936-31AADCF8F0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1AA33D7-B8C3-4A4C-B04C-90496559F6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EC11C7CB-C8A3-4FA2-8919-4BDE08B8C0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04122C9F-7650-4E2A-BBDD-5ED1794298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B2331B0F-4B2B-49FF-B210-A548BEE14B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9E66A3B2-EAB9-4D0F-8CC6-133C4B8D26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5D255CC-F767-47F3-9B04-0F597091D8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E6FFD6E-D10A-4E69-B92A-1C3D4AD900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9BAE1242-2228-4493-81B5-F7807B8DAC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7A6A8552-686E-44B0-AA9A-9488BB77F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7C45C190-42DB-4A86-A102-D04A25E1E1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DC2E5DE9-3511-45AE-9F95-710C8211A3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53F3C6F6-47A6-4265-878C-5092E93280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82B1F3E7-F618-4E13-9E16-7118C45C77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A5E7DF9B-A62B-4C53-A661-B401D7195B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EEE4847E-481F-4419-AE1F-90DED5344C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B13E9C09-74A8-40D0-BC37-74CA31F5D0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B0009143-1101-4DF3-B01E-766F9BE63D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995E8D24-3C05-4242-92BA-731FDA5AE6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A40A7CC8-D93E-41C0-8322-8EF549E1A5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0B91F070-941B-4307-9931-156C868BFF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BF90A755-20A8-4274-A4F7-BD624FECFA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D87C615-9E34-495E-8406-FAEFC2F845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11A383A9-4CA6-4FAB-9F61-C5E53DBF8B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D7B6069C-3205-4BBB-ADDF-D85A07E550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8083F5B-DC24-40B3-92D2-BF90631145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1AEA55FF-DDBB-4AA2-ACBD-9A4D56FFCC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2E00B1FB-F492-483C-B4D3-893BE48D29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576CFD40-49E1-465A-9B23-F9D980D9A4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D63EDB7-C852-43C0-9954-6F2196FABE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316E726A-0F37-45E3-9BDF-42ECAA68F6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29E8E54E-8FB5-4650-AD2D-C65F3F53A9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33018142-C705-4D1B-8C27-83842B8D18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B029D1D-41B1-45D6-8FC5-9EBEEEBD51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238CE0A4-BE74-4418-8DB6-FC0A391029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C5DC5DB6-FAE4-45E0-A0E5-E613B8D7E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3FBB2B3B-650C-4D6B-BA13-A71D6CB8CD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A61A363-0BE0-4381-9635-02A60AE9C1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F363EFF4-A1A6-4E57-8128-D13002EAD0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44B3004-D3A0-4C95-8618-02CD578CCD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48511694-389A-4FA7-950D-D0B63A422C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03CF007D-1A35-4653-994F-C5DC685C43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E268873C-3BA1-4848-8A1E-55D4416950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6F28B5E8-5EF7-40C6-8012-75E3ADCB41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C4DD4F11-6920-4398-88A7-0C571FA3F9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B87C9D72-9386-43D4-9C27-2B0A676624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6903FC60-7B4A-4E8D-B64E-A6570168D8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1565646A-F4D1-434F-ACCE-BC14E5D049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EB5384FB-B917-47C4-9BEF-B81DFEE8C2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03934C7C-17F3-44A9-96A6-AC1E3AFE01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8AF32D4-0DB1-4F6F-8B2B-27519AB902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E8FB5CFF-2F83-4320-9CD0-CCD78775EC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C85CC5D7-8944-4B99-92D2-D827AB9C4F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F55CCF6E-2B52-4B36-872D-542D0CDD70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12D2E4E5-D86C-41AF-B664-F7E0773984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1B38EA97-5B13-4977-B58D-0B28E2D8B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0CC35DD3-5BF6-4C99-93A1-C0F5ACAB7A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A69C8543-88BB-4CDA-8EF5-2850685210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A091AE30-82E9-4674-9E65-5042AB251C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9A3D2800-7BCF-4C76-9CCD-6962D5E5E7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2AD91264-05B7-4454-AE8C-BAC45B3317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2047D64C-CE38-4EDA-8EA5-8A805D525A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A3C33408-5D0E-4DE4-8945-9001979D3E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E1AE14B5-3844-4A66-A8BC-CD8538C562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5F78B15A-17F2-474B-A6B5-34B225EBA0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114C9FE9-2E7D-466C-978D-713D0A6624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882ACEF4-C446-4969-92B5-8649558C27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DDA39D67-86FF-418E-9876-AB14AFD793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2D3BF31F-EEDE-4027-BAE2-CD14B138C5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F37BBBCA-15AD-4E11-813C-E58EE564F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11" name="Picture 10" descr="A picture containing text, clipart, vector graphics&#10;&#10;Description automatically generated">
            <a:extLst>
              <a:ext uri="{FF2B5EF4-FFF2-40B4-BE49-F238E27FC236}">
                <a16:creationId xmlns:a16="http://schemas.microsoft.com/office/drawing/2014/main" id="{90E05EF7-A7A4-4B8A-87E2-CCB7FD3706F7}"/>
              </a:ext>
            </a:extLst>
          </p:cNvPr>
          <p:cNvPicPr>
            <a:picLocks noChangeAspect="1"/>
          </p:cNvPicPr>
          <p:nvPr/>
        </p:nvPicPr>
        <p:blipFill rotWithShape="1">
          <a:blip r:embed="rId3"/>
          <a:srcRect l="10065" r="12936" b="2"/>
          <a:stretch/>
        </p:blipFill>
        <p:spPr>
          <a:xfrm>
            <a:off x="5959325" y="2806240"/>
            <a:ext cx="2902538" cy="2902537"/>
          </a:xfrm>
          <a:custGeom>
            <a:avLst/>
            <a:gdLst/>
            <a:ahLst/>
            <a:cxnLst/>
            <a:rect l="l" t="t" r="r" b="b"/>
            <a:pathLst>
              <a:path w="2851962" h="2851962">
                <a:moveTo>
                  <a:pt x="1425981" y="0"/>
                </a:moveTo>
                <a:cubicBezTo>
                  <a:pt x="2213529" y="0"/>
                  <a:pt x="2851962" y="638433"/>
                  <a:pt x="2851962" y="1425981"/>
                </a:cubicBezTo>
                <a:cubicBezTo>
                  <a:pt x="2851962" y="2213529"/>
                  <a:pt x="2213529" y="2851962"/>
                  <a:pt x="1425981" y="2851962"/>
                </a:cubicBezTo>
                <a:cubicBezTo>
                  <a:pt x="638433" y="2851962"/>
                  <a:pt x="0" y="2213529"/>
                  <a:pt x="0" y="1425981"/>
                </a:cubicBezTo>
                <a:cubicBezTo>
                  <a:pt x="0" y="638433"/>
                  <a:pt x="638433" y="0"/>
                  <a:pt x="1425981" y="0"/>
                </a:cubicBezTo>
                <a:close/>
              </a:path>
            </a:pathLst>
          </a:custGeom>
        </p:spPr>
      </p:pic>
      <p:pic>
        <p:nvPicPr>
          <p:cNvPr id="13" name="Picture 12">
            <a:extLst>
              <a:ext uri="{FF2B5EF4-FFF2-40B4-BE49-F238E27FC236}">
                <a16:creationId xmlns:a16="http://schemas.microsoft.com/office/drawing/2014/main" id="{076DB5E6-375F-42A9-9269-2A09518EAFDE}"/>
              </a:ext>
            </a:extLst>
          </p:cNvPr>
          <p:cNvPicPr>
            <a:picLocks noChangeAspect="1"/>
          </p:cNvPicPr>
          <p:nvPr/>
        </p:nvPicPr>
        <p:blipFill rotWithShape="1">
          <a:blip r:embed="rId4"/>
          <a:srcRect l="6943" r="51082"/>
          <a:stretch/>
        </p:blipFill>
        <p:spPr>
          <a:xfrm>
            <a:off x="8055588" y="-3863"/>
            <a:ext cx="4132754" cy="3445946"/>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pic>
        <p:nvPicPr>
          <p:cNvPr id="15" name="Picture 14" descr="Logo&#10;&#10;Description automatically generated">
            <a:extLst>
              <a:ext uri="{FF2B5EF4-FFF2-40B4-BE49-F238E27FC236}">
                <a16:creationId xmlns:a16="http://schemas.microsoft.com/office/drawing/2014/main" id="{5EBAAACC-D0BC-42B8-AC20-658BEE14506D}"/>
              </a:ext>
            </a:extLst>
          </p:cNvPr>
          <p:cNvPicPr>
            <a:picLocks noChangeAspect="1"/>
          </p:cNvPicPr>
          <p:nvPr/>
        </p:nvPicPr>
        <p:blipFill rotWithShape="1">
          <a:blip r:embed="rId5"/>
          <a:srcRect l="16671" r="27480" b="-1"/>
          <a:stretch/>
        </p:blipFill>
        <p:spPr>
          <a:xfrm>
            <a:off x="8888133" y="4144246"/>
            <a:ext cx="3302966" cy="2717299"/>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spTree>
    <p:extLst>
      <p:ext uri="{BB962C8B-B14F-4D97-AF65-F5344CB8AC3E}">
        <p14:creationId xmlns:p14="http://schemas.microsoft.com/office/powerpoint/2010/main" val="2414636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76F7D0EB-5B8F-4D18-AD81-46AD665D8B91}"/>
              </a:ext>
            </a:extLst>
          </p:cNvPr>
          <p:cNvSpPr>
            <a:spLocks noGrp="1"/>
          </p:cNvSpPr>
          <p:nvPr>
            <p:ph type="title"/>
          </p:nvPr>
        </p:nvSpPr>
        <p:spPr>
          <a:xfrm>
            <a:off x="718457" y="531278"/>
            <a:ext cx="3211517" cy="5292579"/>
          </a:xfrm>
        </p:spPr>
        <p:txBody>
          <a:bodyPr>
            <a:normAutofit/>
          </a:bodyPr>
          <a:lstStyle/>
          <a:p>
            <a:r>
              <a:rPr lang="en-IN" u="sng">
                <a:solidFill>
                  <a:srgbClr val="FFFFFF"/>
                </a:solidFill>
                <a:effectLst>
                  <a:glow rad="63500">
                    <a:schemeClr val="accent2">
                      <a:satMod val="175000"/>
                      <a:alpha val="40000"/>
                    </a:schemeClr>
                  </a:glow>
                </a:effectLst>
              </a:rPr>
              <a:t>Advantages</a:t>
            </a:r>
          </a:p>
        </p:txBody>
      </p:sp>
      <p:sp useBgFill="1">
        <p:nvSpPr>
          <p:cNvPr id="56" name="Freeform: Shape 55">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12" name="Content Placeholder 2">
            <a:extLst>
              <a:ext uri="{FF2B5EF4-FFF2-40B4-BE49-F238E27FC236}">
                <a16:creationId xmlns:a16="http://schemas.microsoft.com/office/drawing/2014/main" id="{0C132D3F-B8F0-43E3-8E26-03B4A3FB5C68}"/>
              </a:ext>
            </a:extLst>
          </p:cNvPr>
          <p:cNvGraphicFramePr>
            <a:graphicFrameLocks noGrp="1"/>
          </p:cNvGraphicFramePr>
          <p:nvPr>
            <p:ph idx="1"/>
            <p:extLst>
              <p:ext uri="{D42A27DB-BD31-4B8C-83A1-F6EECF244321}">
                <p14:modId xmlns:p14="http://schemas.microsoft.com/office/powerpoint/2010/main" val="3872850890"/>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0326318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36936-2A62-40F0-85AC-2C1FA50B6795}"/>
              </a:ext>
            </a:extLst>
          </p:cNvPr>
          <p:cNvSpPr>
            <a:spLocks noGrp="1"/>
          </p:cNvSpPr>
          <p:nvPr>
            <p:ph type="title"/>
          </p:nvPr>
        </p:nvSpPr>
        <p:spPr>
          <a:xfrm>
            <a:off x="502921" y="78684"/>
            <a:ext cx="10131425" cy="1456267"/>
          </a:xfrm>
        </p:spPr>
        <p:txBody>
          <a:bodyPr/>
          <a:lstStyle/>
          <a:p>
            <a:r>
              <a:rPr lang="en-US" u="sng" dirty="0">
                <a:effectLst>
                  <a:glow rad="101600">
                    <a:schemeClr val="accent2">
                      <a:satMod val="175000"/>
                      <a:alpha val="40000"/>
                    </a:schemeClr>
                  </a:glow>
                </a:effectLst>
              </a:rPr>
              <a:t>Data flow diagram</a:t>
            </a:r>
            <a:endParaRPr lang="en-IN" u="sng" dirty="0">
              <a:effectLst>
                <a:glow rad="101600">
                  <a:schemeClr val="accent2">
                    <a:satMod val="175000"/>
                    <a:alpha val="40000"/>
                  </a:schemeClr>
                </a:glow>
              </a:effectLst>
            </a:endParaRPr>
          </a:p>
        </p:txBody>
      </p:sp>
      <p:sp>
        <p:nvSpPr>
          <p:cNvPr id="5" name="Rectangle 4">
            <a:extLst>
              <a:ext uri="{FF2B5EF4-FFF2-40B4-BE49-F238E27FC236}">
                <a16:creationId xmlns:a16="http://schemas.microsoft.com/office/drawing/2014/main" id="{C737C8C0-1E42-489B-83DC-D2339C2A3082}"/>
              </a:ext>
            </a:extLst>
          </p:cNvPr>
          <p:cNvSpPr/>
          <p:nvPr/>
        </p:nvSpPr>
        <p:spPr>
          <a:xfrm>
            <a:off x="7223760" y="1623761"/>
            <a:ext cx="2032000" cy="1290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Create managed tables and loaded data into hive tables in the </a:t>
            </a:r>
            <a:r>
              <a:rPr lang="en-US" dirty="0" err="1"/>
              <a:t>datawarehouse</a:t>
            </a:r>
            <a:r>
              <a:rPr lang="en-US" dirty="0"/>
              <a:t> </a:t>
            </a:r>
            <a:endParaRPr lang="en-IN" dirty="0"/>
          </a:p>
        </p:txBody>
      </p:sp>
      <p:sp>
        <p:nvSpPr>
          <p:cNvPr id="6" name="Rectangle 5">
            <a:extLst>
              <a:ext uri="{FF2B5EF4-FFF2-40B4-BE49-F238E27FC236}">
                <a16:creationId xmlns:a16="http://schemas.microsoft.com/office/drawing/2014/main" id="{C4DF3D09-2EEB-4223-8BD2-DBA9FCEC37E6}"/>
              </a:ext>
            </a:extLst>
          </p:cNvPr>
          <p:cNvSpPr/>
          <p:nvPr/>
        </p:nvSpPr>
        <p:spPr>
          <a:xfrm>
            <a:off x="3230880" y="1681400"/>
            <a:ext cx="1950720" cy="12650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 provided data(csv file) stored at system location</a:t>
            </a:r>
          </a:p>
          <a:p>
            <a:pPr algn="ctr"/>
            <a:endParaRPr lang="en-IN" dirty="0"/>
          </a:p>
        </p:txBody>
      </p:sp>
      <p:sp>
        <p:nvSpPr>
          <p:cNvPr id="8" name="Rectangle 7">
            <a:extLst>
              <a:ext uri="{FF2B5EF4-FFF2-40B4-BE49-F238E27FC236}">
                <a16:creationId xmlns:a16="http://schemas.microsoft.com/office/drawing/2014/main" id="{16279AB1-9339-47BB-93E2-2E325DFCA7A9}"/>
              </a:ext>
            </a:extLst>
          </p:cNvPr>
          <p:cNvSpPr/>
          <p:nvPr/>
        </p:nvSpPr>
        <p:spPr>
          <a:xfrm>
            <a:off x="5716447" y="3726220"/>
            <a:ext cx="1844040" cy="16565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Output is saved in parquet format in the external table</a:t>
            </a:r>
            <a:endParaRPr lang="en-IN" dirty="0"/>
          </a:p>
        </p:txBody>
      </p:sp>
      <p:cxnSp>
        <p:nvCxnSpPr>
          <p:cNvPr id="13" name="Straight Connector 12">
            <a:extLst>
              <a:ext uri="{FF2B5EF4-FFF2-40B4-BE49-F238E27FC236}">
                <a16:creationId xmlns:a16="http://schemas.microsoft.com/office/drawing/2014/main" id="{BFAD675B-2B01-42E1-832F-3E9D464D6E82}"/>
              </a:ext>
            </a:extLst>
          </p:cNvPr>
          <p:cNvCxnSpPr/>
          <p:nvPr/>
        </p:nvCxnSpPr>
        <p:spPr>
          <a:xfrm>
            <a:off x="9245600" y="103632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CF24731-A3AC-4CF8-8DC5-B99E3B0E9CA0}"/>
              </a:ext>
            </a:extLst>
          </p:cNvPr>
          <p:cNvCxnSpPr>
            <a:cxnSpLocks/>
          </p:cNvCxnSpPr>
          <p:nvPr/>
        </p:nvCxnSpPr>
        <p:spPr>
          <a:xfrm>
            <a:off x="1076960" y="2345354"/>
            <a:ext cx="215392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8" name="TextBox 17">
            <a:extLst>
              <a:ext uri="{FF2B5EF4-FFF2-40B4-BE49-F238E27FC236}">
                <a16:creationId xmlns:a16="http://schemas.microsoft.com/office/drawing/2014/main" id="{3B0F6AD5-2779-4495-9A6E-B8A8DFD1A767}"/>
              </a:ext>
            </a:extLst>
          </p:cNvPr>
          <p:cNvSpPr txBox="1"/>
          <p:nvPr/>
        </p:nvSpPr>
        <p:spPr>
          <a:xfrm>
            <a:off x="5439925" y="1851785"/>
            <a:ext cx="1648382" cy="369332"/>
          </a:xfrm>
          <a:prstGeom prst="rect">
            <a:avLst/>
          </a:prstGeom>
          <a:noFill/>
        </p:spPr>
        <p:txBody>
          <a:bodyPr wrap="square" rtlCol="0">
            <a:spAutoFit/>
          </a:bodyPr>
          <a:lstStyle/>
          <a:p>
            <a:r>
              <a:rPr lang="en-US" dirty="0"/>
              <a:t> Creating table</a:t>
            </a:r>
            <a:endParaRPr lang="en-IN" dirty="0"/>
          </a:p>
        </p:txBody>
      </p:sp>
      <p:sp>
        <p:nvSpPr>
          <p:cNvPr id="21" name="Rectangle 20">
            <a:extLst>
              <a:ext uri="{FF2B5EF4-FFF2-40B4-BE49-F238E27FC236}">
                <a16:creationId xmlns:a16="http://schemas.microsoft.com/office/drawing/2014/main" id="{2AC2853F-E6FC-4DFD-9FAC-490BE5848132}"/>
              </a:ext>
            </a:extLst>
          </p:cNvPr>
          <p:cNvSpPr/>
          <p:nvPr/>
        </p:nvSpPr>
        <p:spPr>
          <a:xfrm>
            <a:off x="9560560" y="3738157"/>
            <a:ext cx="1849120" cy="16357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Partitioned the data and got the summarized sales reports based on</a:t>
            </a:r>
          </a:p>
          <a:p>
            <a:pPr algn="ctr"/>
            <a:r>
              <a:rPr lang="en-US" dirty="0"/>
              <a:t>client requirement </a:t>
            </a:r>
            <a:endParaRPr lang="en-IN" dirty="0"/>
          </a:p>
        </p:txBody>
      </p:sp>
      <p:sp>
        <p:nvSpPr>
          <p:cNvPr id="22" name="Oval 21">
            <a:extLst>
              <a:ext uri="{FF2B5EF4-FFF2-40B4-BE49-F238E27FC236}">
                <a16:creationId xmlns:a16="http://schemas.microsoft.com/office/drawing/2014/main" id="{3AC98CA0-1356-4956-B7A6-FED013806C47}"/>
              </a:ext>
            </a:extLst>
          </p:cNvPr>
          <p:cNvSpPr/>
          <p:nvPr/>
        </p:nvSpPr>
        <p:spPr>
          <a:xfrm>
            <a:off x="502921" y="1801564"/>
            <a:ext cx="1167168" cy="11125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a:t>
            </a:r>
            <a:endParaRPr lang="en-IN" dirty="0"/>
          </a:p>
        </p:txBody>
      </p:sp>
      <p:sp>
        <p:nvSpPr>
          <p:cNvPr id="23" name="Oval 22">
            <a:extLst>
              <a:ext uri="{FF2B5EF4-FFF2-40B4-BE49-F238E27FC236}">
                <a16:creationId xmlns:a16="http://schemas.microsoft.com/office/drawing/2014/main" id="{0B4D86D0-ACAA-47B5-9F80-A62EC2B64ECE}"/>
              </a:ext>
            </a:extLst>
          </p:cNvPr>
          <p:cNvSpPr/>
          <p:nvPr/>
        </p:nvSpPr>
        <p:spPr>
          <a:xfrm>
            <a:off x="522408" y="3971909"/>
            <a:ext cx="1238290" cy="119871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End</a:t>
            </a:r>
            <a:endParaRPr lang="en-IN" dirty="0"/>
          </a:p>
        </p:txBody>
      </p:sp>
      <p:cxnSp>
        <p:nvCxnSpPr>
          <p:cNvPr id="29" name="Straight Arrow Connector 28">
            <a:extLst>
              <a:ext uri="{FF2B5EF4-FFF2-40B4-BE49-F238E27FC236}">
                <a16:creationId xmlns:a16="http://schemas.microsoft.com/office/drawing/2014/main" id="{09CD5A40-8A94-49EE-87B8-F1F3871B7444}"/>
              </a:ext>
            </a:extLst>
          </p:cNvPr>
          <p:cNvCxnSpPr>
            <a:cxnSpLocks/>
            <a:stCxn id="6" idx="3"/>
          </p:cNvCxnSpPr>
          <p:nvPr/>
        </p:nvCxnSpPr>
        <p:spPr>
          <a:xfrm>
            <a:off x="5181600" y="2313900"/>
            <a:ext cx="204216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1" name="Straight Arrow Connector 30">
            <a:extLst>
              <a:ext uri="{FF2B5EF4-FFF2-40B4-BE49-F238E27FC236}">
                <a16:creationId xmlns:a16="http://schemas.microsoft.com/office/drawing/2014/main" id="{A7FB6DB4-6BEB-4CD4-A10C-6ECAC4DE25E2}"/>
              </a:ext>
            </a:extLst>
          </p:cNvPr>
          <p:cNvCxnSpPr>
            <a:cxnSpLocks/>
          </p:cNvCxnSpPr>
          <p:nvPr/>
        </p:nvCxnSpPr>
        <p:spPr>
          <a:xfrm>
            <a:off x="10485120" y="2382510"/>
            <a:ext cx="0" cy="13309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Straight Connector 34">
            <a:extLst>
              <a:ext uri="{FF2B5EF4-FFF2-40B4-BE49-F238E27FC236}">
                <a16:creationId xmlns:a16="http://schemas.microsoft.com/office/drawing/2014/main" id="{6FCAEA5A-FAC4-42FB-87EB-3CDB05E44D4C}"/>
              </a:ext>
            </a:extLst>
          </p:cNvPr>
          <p:cNvCxnSpPr>
            <a:cxnSpLocks/>
          </p:cNvCxnSpPr>
          <p:nvPr/>
        </p:nvCxnSpPr>
        <p:spPr>
          <a:xfrm>
            <a:off x="9306560" y="2357822"/>
            <a:ext cx="1198880" cy="0"/>
          </a:xfrm>
          <a:prstGeom prst="line">
            <a:avLst/>
          </a:prstGeom>
        </p:spPr>
        <p:style>
          <a:lnRef idx="3">
            <a:schemeClr val="accent4"/>
          </a:lnRef>
          <a:fillRef idx="0">
            <a:schemeClr val="accent4"/>
          </a:fillRef>
          <a:effectRef idx="2">
            <a:schemeClr val="accent4"/>
          </a:effectRef>
          <a:fontRef idx="minor">
            <a:schemeClr val="tx1"/>
          </a:fontRef>
        </p:style>
      </p:cxnSp>
      <p:sp>
        <p:nvSpPr>
          <p:cNvPr id="43" name="TextBox 42">
            <a:extLst>
              <a:ext uri="{FF2B5EF4-FFF2-40B4-BE49-F238E27FC236}">
                <a16:creationId xmlns:a16="http://schemas.microsoft.com/office/drawing/2014/main" id="{6ABA5A45-13C4-4DD4-B8DE-20A0FDE3D520}"/>
              </a:ext>
            </a:extLst>
          </p:cNvPr>
          <p:cNvSpPr txBox="1"/>
          <p:nvPr/>
        </p:nvSpPr>
        <p:spPr>
          <a:xfrm>
            <a:off x="10515628" y="2623234"/>
            <a:ext cx="1198853" cy="646331"/>
          </a:xfrm>
          <a:prstGeom prst="rect">
            <a:avLst/>
          </a:prstGeom>
          <a:noFill/>
        </p:spPr>
        <p:txBody>
          <a:bodyPr wrap="square" rtlCol="0">
            <a:spAutoFit/>
          </a:bodyPr>
          <a:lstStyle/>
          <a:p>
            <a:r>
              <a:rPr lang="en-US" dirty="0"/>
              <a:t>Processing data</a:t>
            </a:r>
            <a:endParaRPr lang="en-IN" dirty="0"/>
          </a:p>
        </p:txBody>
      </p:sp>
      <p:sp>
        <p:nvSpPr>
          <p:cNvPr id="44" name="TextBox 43">
            <a:extLst>
              <a:ext uri="{FF2B5EF4-FFF2-40B4-BE49-F238E27FC236}">
                <a16:creationId xmlns:a16="http://schemas.microsoft.com/office/drawing/2014/main" id="{A500E9DB-EC4B-4483-9D81-352210F5635D}"/>
              </a:ext>
            </a:extLst>
          </p:cNvPr>
          <p:cNvSpPr txBox="1"/>
          <p:nvPr/>
        </p:nvSpPr>
        <p:spPr>
          <a:xfrm>
            <a:off x="10168157" y="5398602"/>
            <a:ext cx="1546323" cy="400110"/>
          </a:xfrm>
          <a:prstGeom prst="rect">
            <a:avLst/>
          </a:prstGeom>
          <a:noFill/>
        </p:spPr>
        <p:txBody>
          <a:bodyPr wrap="square" rtlCol="0">
            <a:spAutoFit/>
          </a:bodyPr>
          <a:lstStyle/>
          <a:p>
            <a:r>
              <a:rPr lang="en-US" sz="2000" dirty="0" err="1">
                <a:effectLst>
                  <a:glow rad="63500">
                    <a:schemeClr val="accent2">
                      <a:satMod val="175000"/>
                      <a:alpha val="40000"/>
                    </a:schemeClr>
                  </a:glow>
                </a:effectLst>
              </a:rPr>
              <a:t>PySpark</a:t>
            </a:r>
            <a:endParaRPr lang="en-IN" dirty="0">
              <a:effectLst>
                <a:glow rad="63500">
                  <a:schemeClr val="accent2">
                    <a:satMod val="175000"/>
                    <a:alpha val="40000"/>
                  </a:schemeClr>
                </a:glow>
              </a:effectLst>
            </a:endParaRPr>
          </a:p>
        </p:txBody>
      </p:sp>
      <p:sp>
        <p:nvSpPr>
          <p:cNvPr id="45" name="TextBox 44">
            <a:extLst>
              <a:ext uri="{FF2B5EF4-FFF2-40B4-BE49-F238E27FC236}">
                <a16:creationId xmlns:a16="http://schemas.microsoft.com/office/drawing/2014/main" id="{E4704319-75DD-4AC8-82F8-0364CD150B5B}"/>
              </a:ext>
            </a:extLst>
          </p:cNvPr>
          <p:cNvSpPr txBox="1"/>
          <p:nvPr/>
        </p:nvSpPr>
        <p:spPr>
          <a:xfrm>
            <a:off x="4210486" y="3961337"/>
            <a:ext cx="1166553" cy="646331"/>
          </a:xfrm>
          <a:prstGeom prst="rect">
            <a:avLst/>
          </a:prstGeom>
          <a:noFill/>
        </p:spPr>
        <p:txBody>
          <a:bodyPr wrap="square" rtlCol="0">
            <a:spAutoFit/>
          </a:bodyPr>
          <a:lstStyle/>
          <a:p>
            <a:r>
              <a:rPr lang="en-US" dirty="0"/>
              <a:t>Visualizing        data</a:t>
            </a:r>
            <a:endParaRPr lang="en-IN" dirty="0"/>
          </a:p>
        </p:txBody>
      </p:sp>
      <p:sp>
        <p:nvSpPr>
          <p:cNvPr id="46" name="TextBox 45">
            <a:extLst>
              <a:ext uri="{FF2B5EF4-FFF2-40B4-BE49-F238E27FC236}">
                <a16:creationId xmlns:a16="http://schemas.microsoft.com/office/drawing/2014/main" id="{4B868ADB-F26C-4FD7-BE79-16C22B6AA357}"/>
              </a:ext>
            </a:extLst>
          </p:cNvPr>
          <p:cNvSpPr txBox="1"/>
          <p:nvPr/>
        </p:nvSpPr>
        <p:spPr>
          <a:xfrm>
            <a:off x="7894315" y="1202872"/>
            <a:ext cx="1361445" cy="369332"/>
          </a:xfrm>
          <a:prstGeom prst="rect">
            <a:avLst/>
          </a:prstGeom>
          <a:noFill/>
        </p:spPr>
        <p:txBody>
          <a:bodyPr wrap="square" rtlCol="0">
            <a:spAutoFit/>
          </a:bodyPr>
          <a:lstStyle/>
          <a:p>
            <a:r>
              <a:rPr lang="en-US" dirty="0">
                <a:effectLst>
                  <a:glow rad="63500">
                    <a:schemeClr val="accent2">
                      <a:satMod val="175000"/>
                      <a:alpha val="40000"/>
                    </a:schemeClr>
                  </a:glow>
                </a:effectLst>
              </a:rPr>
              <a:t>HIVE</a:t>
            </a:r>
            <a:endParaRPr lang="en-IN" dirty="0">
              <a:effectLst>
                <a:glow rad="63500">
                  <a:schemeClr val="accent2">
                    <a:satMod val="175000"/>
                    <a:alpha val="40000"/>
                  </a:schemeClr>
                </a:glow>
              </a:effectLst>
            </a:endParaRPr>
          </a:p>
        </p:txBody>
      </p:sp>
      <p:pic>
        <p:nvPicPr>
          <p:cNvPr id="48" name="Graphic 47" descr="Bar chart">
            <a:extLst>
              <a:ext uri="{FF2B5EF4-FFF2-40B4-BE49-F238E27FC236}">
                <a16:creationId xmlns:a16="http://schemas.microsoft.com/office/drawing/2014/main" id="{86A13352-6192-4140-A7AC-7E6F29C661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85592" y="4114066"/>
            <a:ext cx="1166553" cy="914400"/>
          </a:xfrm>
          <a:prstGeom prst="rect">
            <a:avLst/>
          </a:prstGeom>
        </p:spPr>
      </p:pic>
      <p:cxnSp>
        <p:nvCxnSpPr>
          <p:cNvPr id="49" name="Straight Arrow Connector 48">
            <a:extLst>
              <a:ext uri="{FF2B5EF4-FFF2-40B4-BE49-F238E27FC236}">
                <a16:creationId xmlns:a16="http://schemas.microsoft.com/office/drawing/2014/main" id="{BA9CDE9B-A60B-4134-A21F-534C15721A6A}"/>
              </a:ext>
            </a:extLst>
          </p:cNvPr>
          <p:cNvCxnSpPr>
            <a:cxnSpLocks/>
          </p:cNvCxnSpPr>
          <p:nvPr/>
        </p:nvCxnSpPr>
        <p:spPr>
          <a:xfrm flipH="1">
            <a:off x="7569200" y="4571266"/>
            <a:ext cx="183896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0" name="Straight Arrow Connector 49">
            <a:extLst>
              <a:ext uri="{FF2B5EF4-FFF2-40B4-BE49-F238E27FC236}">
                <a16:creationId xmlns:a16="http://schemas.microsoft.com/office/drawing/2014/main" id="{096DDC4D-BA68-42BF-9D82-1D04C897C33D}"/>
              </a:ext>
            </a:extLst>
          </p:cNvPr>
          <p:cNvCxnSpPr>
            <a:cxnSpLocks/>
          </p:cNvCxnSpPr>
          <p:nvPr/>
        </p:nvCxnSpPr>
        <p:spPr>
          <a:xfrm flipH="1">
            <a:off x="4075542" y="4575622"/>
            <a:ext cx="1640906"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1" name="Straight Arrow Connector 50">
            <a:extLst>
              <a:ext uri="{FF2B5EF4-FFF2-40B4-BE49-F238E27FC236}">
                <a16:creationId xmlns:a16="http://schemas.microsoft.com/office/drawing/2014/main" id="{A42E63DF-5AFA-412F-A865-C113546C802D}"/>
              </a:ext>
            </a:extLst>
          </p:cNvPr>
          <p:cNvCxnSpPr>
            <a:cxnSpLocks/>
          </p:cNvCxnSpPr>
          <p:nvPr/>
        </p:nvCxnSpPr>
        <p:spPr>
          <a:xfrm flipH="1">
            <a:off x="1719805" y="4574823"/>
            <a:ext cx="1327109" cy="41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60" name="TextBox 59">
            <a:extLst>
              <a:ext uri="{FF2B5EF4-FFF2-40B4-BE49-F238E27FC236}">
                <a16:creationId xmlns:a16="http://schemas.microsoft.com/office/drawing/2014/main" id="{55520466-3A1C-451A-B388-89D6B4057FE9}"/>
              </a:ext>
            </a:extLst>
          </p:cNvPr>
          <p:cNvSpPr txBox="1"/>
          <p:nvPr/>
        </p:nvSpPr>
        <p:spPr>
          <a:xfrm>
            <a:off x="3075505" y="4929880"/>
            <a:ext cx="1640906" cy="646331"/>
          </a:xfrm>
          <a:prstGeom prst="rect">
            <a:avLst/>
          </a:prstGeom>
          <a:noFill/>
        </p:spPr>
        <p:txBody>
          <a:bodyPr wrap="square" rtlCol="0">
            <a:spAutoFit/>
          </a:bodyPr>
          <a:lstStyle/>
          <a:p>
            <a:r>
              <a:rPr lang="en-US" dirty="0">
                <a:effectLst>
                  <a:glow rad="63500">
                    <a:schemeClr val="accent2">
                      <a:satMod val="175000"/>
                      <a:alpha val="40000"/>
                    </a:schemeClr>
                  </a:glow>
                </a:effectLst>
              </a:rPr>
              <a:t>Graphical representation</a:t>
            </a:r>
            <a:endParaRPr lang="en-IN" dirty="0">
              <a:effectLst>
                <a:glow rad="63500">
                  <a:schemeClr val="accent2">
                    <a:satMod val="175000"/>
                    <a:alpha val="40000"/>
                  </a:schemeClr>
                </a:glow>
              </a:effectLst>
            </a:endParaRPr>
          </a:p>
        </p:txBody>
      </p:sp>
      <p:sp>
        <p:nvSpPr>
          <p:cNvPr id="61" name="TextBox 60">
            <a:extLst>
              <a:ext uri="{FF2B5EF4-FFF2-40B4-BE49-F238E27FC236}">
                <a16:creationId xmlns:a16="http://schemas.microsoft.com/office/drawing/2014/main" id="{FFE7C445-E18F-44F6-9EB5-02CC83CDE01F}"/>
              </a:ext>
            </a:extLst>
          </p:cNvPr>
          <p:cNvSpPr txBox="1"/>
          <p:nvPr/>
        </p:nvSpPr>
        <p:spPr>
          <a:xfrm>
            <a:off x="3758211" y="1239279"/>
            <a:ext cx="1103349" cy="369332"/>
          </a:xfrm>
          <a:prstGeom prst="rect">
            <a:avLst/>
          </a:prstGeom>
          <a:noFill/>
        </p:spPr>
        <p:txBody>
          <a:bodyPr wrap="square" rtlCol="0">
            <a:spAutoFit/>
          </a:bodyPr>
          <a:lstStyle/>
          <a:p>
            <a:r>
              <a:rPr lang="en-US" dirty="0">
                <a:effectLst>
                  <a:glow rad="63500">
                    <a:schemeClr val="accent2">
                      <a:satMod val="175000"/>
                      <a:alpha val="40000"/>
                    </a:schemeClr>
                  </a:glow>
                </a:effectLst>
              </a:rPr>
              <a:t>INPUT</a:t>
            </a:r>
            <a:endParaRPr lang="en-IN" dirty="0">
              <a:effectLst>
                <a:glow rad="63500">
                  <a:schemeClr val="accent2">
                    <a:satMod val="175000"/>
                    <a:alpha val="40000"/>
                  </a:schemeClr>
                </a:glow>
              </a:effectLst>
            </a:endParaRPr>
          </a:p>
        </p:txBody>
      </p:sp>
      <p:sp>
        <p:nvSpPr>
          <p:cNvPr id="62" name="TextBox 61">
            <a:extLst>
              <a:ext uri="{FF2B5EF4-FFF2-40B4-BE49-F238E27FC236}">
                <a16:creationId xmlns:a16="http://schemas.microsoft.com/office/drawing/2014/main" id="{274F404C-84C8-4046-9D5E-C45778AC3903}"/>
              </a:ext>
            </a:extLst>
          </p:cNvPr>
          <p:cNvSpPr txBox="1"/>
          <p:nvPr/>
        </p:nvSpPr>
        <p:spPr>
          <a:xfrm>
            <a:off x="8036560" y="3961336"/>
            <a:ext cx="1088229" cy="646331"/>
          </a:xfrm>
          <a:prstGeom prst="rect">
            <a:avLst/>
          </a:prstGeom>
          <a:noFill/>
        </p:spPr>
        <p:txBody>
          <a:bodyPr wrap="square" rtlCol="0">
            <a:spAutoFit/>
          </a:bodyPr>
          <a:lstStyle/>
          <a:p>
            <a:r>
              <a:rPr lang="en-US" dirty="0"/>
              <a:t>Analyzing data</a:t>
            </a:r>
            <a:endParaRPr lang="en-IN" dirty="0"/>
          </a:p>
        </p:txBody>
      </p:sp>
      <p:sp>
        <p:nvSpPr>
          <p:cNvPr id="63" name="TextBox 62">
            <a:extLst>
              <a:ext uri="{FF2B5EF4-FFF2-40B4-BE49-F238E27FC236}">
                <a16:creationId xmlns:a16="http://schemas.microsoft.com/office/drawing/2014/main" id="{A58B2559-E02F-4BBD-AFB1-CB14AD152159}"/>
              </a:ext>
            </a:extLst>
          </p:cNvPr>
          <p:cNvSpPr txBox="1"/>
          <p:nvPr/>
        </p:nvSpPr>
        <p:spPr>
          <a:xfrm>
            <a:off x="5801360" y="5398602"/>
            <a:ext cx="1767840" cy="646331"/>
          </a:xfrm>
          <a:prstGeom prst="rect">
            <a:avLst/>
          </a:prstGeom>
          <a:noFill/>
        </p:spPr>
        <p:txBody>
          <a:bodyPr wrap="square" rtlCol="0">
            <a:spAutoFit/>
          </a:bodyPr>
          <a:lstStyle/>
          <a:p>
            <a:r>
              <a:rPr lang="en-US" dirty="0">
                <a:effectLst>
                  <a:glow rad="63500">
                    <a:schemeClr val="accent2">
                      <a:satMod val="175000"/>
                      <a:alpha val="40000"/>
                    </a:schemeClr>
                  </a:glow>
                </a:effectLst>
              </a:rPr>
              <a:t>    HDFS and Datawarehouse  </a:t>
            </a:r>
            <a:endParaRPr lang="en-IN" dirty="0">
              <a:effectLst>
                <a:glow rad="63500">
                  <a:schemeClr val="accent2">
                    <a:satMod val="175000"/>
                    <a:alpha val="40000"/>
                  </a:schemeClr>
                </a:glow>
              </a:effectLst>
            </a:endParaRPr>
          </a:p>
        </p:txBody>
      </p:sp>
    </p:spTree>
    <p:extLst>
      <p:ext uri="{BB962C8B-B14F-4D97-AF65-F5344CB8AC3E}">
        <p14:creationId xmlns:p14="http://schemas.microsoft.com/office/powerpoint/2010/main" val="129393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56DB-D41F-4639-881E-5F5AFEEF6810}"/>
              </a:ext>
            </a:extLst>
          </p:cNvPr>
          <p:cNvSpPr>
            <a:spLocks noGrp="1"/>
          </p:cNvSpPr>
          <p:nvPr>
            <p:ph type="title"/>
          </p:nvPr>
        </p:nvSpPr>
        <p:spPr>
          <a:xfrm>
            <a:off x="685801" y="609600"/>
            <a:ext cx="5219699" cy="1456267"/>
          </a:xfrm>
        </p:spPr>
        <p:txBody>
          <a:bodyPr vert="horz" lIns="91440" tIns="45720" rIns="91440" bIns="45720" rtlCol="0" anchor="ctr">
            <a:normAutofit/>
          </a:bodyPr>
          <a:lstStyle/>
          <a:p>
            <a:r>
              <a:rPr lang="en-US" u="sng" dirty="0">
                <a:effectLst>
                  <a:glow rad="63500">
                    <a:schemeClr val="accent2">
                      <a:satMod val="175000"/>
                      <a:alpha val="40000"/>
                    </a:schemeClr>
                  </a:glow>
                </a:effectLst>
              </a:rPr>
              <a:t>Processed Outputs</a:t>
            </a:r>
          </a:p>
        </p:txBody>
      </p:sp>
      <p:sp>
        <p:nvSpPr>
          <p:cNvPr id="5" name="Rectangle 4">
            <a:extLst>
              <a:ext uri="{FF2B5EF4-FFF2-40B4-BE49-F238E27FC236}">
                <a16:creationId xmlns:a16="http://schemas.microsoft.com/office/drawing/2014/main" id="{C5FE5C14-8669-4568-B19C-5BD1C09671C8}"/>
              </a:ext>
            </a:extLst>
          </p:cNvPr>
          <p:cNvSpPr/>
          <p:nvPr/>
        </p:nvSpPr>
        <p:spPr>
          <a:xfrm>
            <a:off x="546100" y="609600"/>
            <a:ext cx="5219699" cy="3649133"/>
          </a:xfrm>
          <a:prstGeom prst="rect">
            <a:avLst/>
          </a:prstGeom>
        </p:spPr>
        <p:txBody>
          <a:bodyPr vert="horz" lIns="91440" tIns="45720" rIns="91440" bIns="45720" rtlCol="0" anchor="ctr">
            <a:normAutofit/>
          </a:bodyPr>
          <a:lstStyle/>
          <a:p>
            <a:pPr>
              <a:spcAft>
                <a:spcPts val="1000"/>
              </a:spcAft>
              <a:buClr>
                <a:schemeClr val="tx1"/>
              </a:buClr>
              <a:buSzPct val="100000"/>
            </a:pPr>
            <a:r>
              <a:rPr lang="en-US" sz="3000" dirty="0">
                <a:effectLst>
                  <a:glow rad="63500">
                    <a:schemeClr val="accent2">
                      <a:satMod val="175000"/>
                      <a:alpha val="40000"/>
                    </a:schemeClr>
                  </a:glow>
                </a:effectLst>
              </a:rPr>
              <a:t>OVERALL SUMMERIZED DATA OF PURCHASED PRODUCTS</a:t>
            </a:r>
          </a:p>
        </p:txBody>
      </p:sp>
      <p:pic>
        <p:nvPicPr>
          <p:cNvPr id="4" name="Content Placeholder 3">
            <a:extLst>
              <a:ext uri="{FF2B5EF4-FFF2-40B4-BE49-F238E27FC236}">
                <a16:creationId xmlns:a16="http://schemas.microsoft.com/office/drawing/2014/main" id="{F1910FC2-1C5C-4A71-8E86-78E8997D8F39}"/>
              </a:ext>
            </a:extLst>
          </p:cNvPr>
          <p:cNvPicPr>
            <a:picLocks noGrp="1" noChangeAspect="1"/>
          </p:cNvPicPr>
          <p:nvPr>
            <p:ph idx="1"/>
          </p:nvPr>
        </p:nvPicPr>
        <p:blipFill rotWithShape="1">
          <a:blip r:embed="rId3"/>
          <a:srcRect t="872" b="3943"/>
          <a:stretch/>
        </p:blipFill>
        <p:spPr>
          <a:xfrm>
            <a:off x="6198830" y="609600"/>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171903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5B38CF3-53F7-460C-A133-1BC12573A379}"/>
              </a:ext>
            </a:extLst>
          </p:cNvPr>
          <p:cNvSpPr>
            <a:spLocks noGrp="1"/>
          </p:cNvSpPr>
          <p:nvPr>
            <p:ph type="title"/>
          </p:nvPr>
        </p:nvSpPr>
        <p:spPr>
          <a:xfrm>
            <a:off x="-457200" y="722373"/>
            <a:ext cx="4789678" cy="1368211"/>
          </a:xfrm>
        </p:spPr>
        <p:txBody>
          <a:bodyPr vert="horz" lIns="91440" tIns="45720" rIns="91440" bIns="45720" rtlCol="0" anchor="b">
            <a:normAutofit/>
          </a:bodyPr>
          <a:lstStyle/>
          <a:p>
            <a:pPr algn="r"/>
            <a:r>
              <a:rPr lang="en-US" sz="3200" u="sng" dirty="0">
                <a:effectLst>
                  <a:glow rad="63500">
                    <a:schemeClr val="accent2">
                      <a:satMod val="175000"/>
                      <a:alpha val="40000"/>
                    </a:schemeClr>
                  </a:glow>
                </a:effectLst>
              </a:rPr>
              <a:t>Least purchased </a:t>
            </a:r>
            <a:br>
              <a:rPr lang="en-US" sz="3200" u="sng" dirty="0">
                <a:effectLst>
                  <a:glow rad="63500">
                    <a:schemeClr val="accent2">
                      <a:satMod val="175000"/>
                      <a:alpha val="40000"/>
                    </a:schemeClr>
                  </a:glow>
                </a:effectLst>
              </a:rPr>
            </a:br>
            <a:r>
              <a:rPr lang="en-US" sz="3200" u="sng" dirty="0">
                <a:effectLst>
                  <a:glow rad="63500">
                    <a:schemeClr val="accent2">
                      <a:satMod val="175000"/>
                      <a:alpha val="40000"/>
                    </a:schemeClr>
                  </a:glow>
                </a:effectLst>
              </a:rPr>
              <a:t>items</a:t>
            </a:r>
          </a:p>
        </p:txBody>
      </p:sp>
      <p:pic>
        <p:nvPicPr>
          <p:cNvPr id="5" name="Content Placeholder 3">
            <a:extLst>
              <a:ext uri="{FF2B5EF4-FFF2-40B4-BE49-F238E27FC236}">
                <a16:creationId xmlns:a16="http://schemas.microsoft.com/office/drawing/2014/main" id="{EE746834-B400-4C16-86F9-DF20B7FA33B2}"/>
              </a:ext>
            </a:extLst>
          </p:cNvPr>
          <p:cNvPicPr>
            <a:picLocks noChangeAspect="1"/>
          </p:cNvPicPr>
          <p:nvPr/>
        </p:nvPicPr>
        <p:blipFill>
          <a:blip r:embed="rId4"/>
          <a:stretch>
            <a:fillRect/>
          </a:stretch>
        </p:blipFill>
        <p:spPr>
          <a:xfrm>
            <a:off x="5518352" y="1313833"/>
            <a:ext cx="6095593" cy="472408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510971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
  <TotalTime>293</TotalTime>
  <Words>416</Words>
  <Application>Microsoft Office PowerPoint</Application>
  <PresentationFormat>Widescreen</PresentationFormat>
  <Paragraphs>80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Celestial</vt:lpstr>
      <vt:lpstr>Consumer Behavioral System  </vt:lpstr>
      <vt:lpstr>Scope of the Customer Information System</vt:lpstr>
      <vt:lpstr>Logical Architecture</vt:lpstr>
      <vt:lpstr>Data Warehouse Schema</vt:lpstr>
      <vt:lpstr>Technology Used</vt:lpstr>
      <vt:lpstr>Advantages</vt:lpstr>
      <vt:lpstr>Data flow diagram</vt:lpstr>
      <vt:lpstr>Processed Outputs</vt:lpstr>
      <vt:lpstr>Least purchased  items</vt:lpstr>
      <vt:lpstr>State and City wide sales analysis</vt:lpstr>
      <vt:lpstr>Product analysis</vt:lpstr>
      <vt:lpstr>Analysis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Behavioral System</dc:title>
  <dc:creator>Himabindu, Padmaraju (Cognizant)</dc:creator>
  <cp:lastModifiedBy>Himabindu, Padmaraju (Cognizant)</cp:lastModifiedBy>
  <cp:revision>104</cp:revision>
  <dcterms:created xsi:type="dcterms:W3CDTF">2021-04-22T10:23:03Z</dcterms:created>
  <dcterms:modified xsi:type="dcterms:W3CDTF">2021-04-27T12:53:37Z</dcterms:modified>
</cp:coreProperties>
</file>