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4A5E3F-8A5E-488C-B9A9-B380C02173EF}" type="datetimeFigureOut">
              <a:rPr lang="en-IN" smtClean="0"/>
              <a:t>19-09-2022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4DFCD4-E196-4AF5-A8B2-AB8E90CE6B69}" type="slidenum">
              <a:rPr lang="en-IN" smtClean="0"/>
              <a:t>‹#›</a:t>
            </a:fld>
            <a:endParaRPr lang="en-IN"/>
          </a:p>
        </p:txBody>
      </p:sp>
    </p:spTree>
    <p:extLst>
      <p:ext uri="{BB962C8B-B14F-4D97-AF65-F5344CB8AC3E}">
        <p14:creationId xmlns:p14="http://schemas.microsoft.com/office/powerpoint/2010/main" val="4100262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64DFCD4-E196-4AF5-A8B2-AB8E90CE6B69}" type="slidenum">
              <a:rPr lang="en-IN" smtClean="0"/>
              <a:t>5</a:t>
            </a:fld>
            <a:endParaRPr lang="en-IN"/>
          </a:p>
        </p:txBody>
      </p:sp>
    </p:spTree>
    <p:extLst>
      <p:ext uri="{BB962C8B-B14F-4D97-AF65-F5344CB8AC3E}">
        <p14:creationId xmlns:p14="http://schemas.microsoft.com/office/powerpoint/2010/main" val="2156341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0887E00-822C-46B3-9871-AF75FDD28892}" type="datetimeFigureOut">
              <a:rPr lang="en-IN" smtClean="0"/>
              <a:t>19-09-2022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91626E-9CB4-4212-A14D-98982646B3D2}" type="slidenum">
              <a:rPr lang="en-IN" smtClean="0"/>
              <a:t>‹#›</a:t>
            </a:fld>
            <a:endParaRPr lang="en-IN"/>
          </a:p>
        </p:txBody>
      </p:sp>
    </p:spTree>
    <p:extLst>
      <p:ext uri="{BB962C8B-B14F-4D97-AF65-F5344CB8AC3E}">
        <p14:creationId xmlns:p14="http://schemas.microsoft.com/office/powerpoint/2010/main" val="3328477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0887E00-822C-46B3-9871-AF75FDD28892}" type="datetimeFigureOut">
              <a:rPr lang="en-IN" smtClean="0"/>
              <a:t>19-09-2022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91626E-9CB4-4212-A14D-98982646B3D2}" type="slidenum">
              <a:rPr lang="en-IN" smtClean="0"/>
              <a:t>‹#›</a:t>
            </a:fld>
            <a:endParaRPr lang="en-IN"/>
          </a:p>
        </p:txBody>
      </p:sp>
    </p:spTree>
    <p:extLst>
      <p:ext uri="{BB962C8B-B14F-4D97-AF65-F5344CB8AC3E}">
        <p14:creationId xmlns:p14="http://schemas.microsoft.com/office/powerpoint/2010/main" val="3401545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0887E00-822C-46B3-9871-AF75FDD28892}" type="datetimeFigureOut">
              <a:rPr lang="en-IN" smtClean="0"/>
              <a:t>19-09-2022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91626E-9CB4-4212-A14D-98982646B3D2}"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600473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0887E00-822C-46B3-9871-AF75FDD28892}" type="datetimeFigureOut">
              <a:rPr lang="en-IN" smtClean="0"/>
              <a:t>19-09-2022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91626E-9CB4-4212-A14D-98982646B3D2}" type="slidenum">
              <a:rPr lang="en-IN" smtClean="0"/>
              <a:t>‹#›</a:t>
            </a:fld>
            <a:endParaRPr lang="en-IN"/>
          </a:p>
        </p:txBody>
      </p:sp>
    </p:spTree>
    <p:extLst>
      <p:ext uri="{BB962C8B-B14F-4D97-AF65-F5344CB8AC3E}">
        <p14:creationId xmlns:p14="http://schemas.microsoft.com/office/powerpoint/2010/main" val="23699414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0887E00-822C-46B3-9871-AF75FDD28892}" type="datetimeFigureOut">
              <a:rPr lang="en-IN" smtClean="0"/>
              <a:t>19-09-2022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91626E-9CB4-4212-A14D-98982646B3D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540205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0887E00-822C-46B3-9871-AF75FDD28892}" type="datetimeFigureOut">
              <a:rPr lang="en-IN" smtClean="0"/>
              <a:t>19-09-2022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91626E-9CB4-4212-A14D-98982646B3D2}" type="slidenum">
              <a:rPr lang="en-IN" smtClean="0"/>
              <a:t>‹#›</a:t>
            </a:fld>
            <a:endParaRPr lang="en-IN"/>
          </a:p>
        </p:txBody>
      </p:sp>
    </p:spTree>
    <p:extLst>
      <p:ext uri="{BB962C8B-B14F-4D97-AF65-F5344CB8AC3E}">
        <p14:creationId xmlns:p14="http://schemas.microsoft.com/office/powerpoint/2010/main" val="30106221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887E00-822C-46B3-9871-AF75FDD28892}" type="datetimeFigureOut">
              <a:rPr lang="en-IN" smtClean="0"/>
              <a:t>19-09-2022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91626E-9CB4-4212-A14D-98982646B3D2}" type="slidenum">
              <a:rPr lang="en-IN" smtClean="0"/>
              <a:t>‹#›</a:t>
            </a:fld>
            <a:endParaRPr lang="en-IN"/>
          </a:p>
        </p:txBody>
      </p:sp>
    </p:spTree>
    <p:extLst>
      <p:ext uri="{BB962C8B-B14F-4D97-AF65-F5344CB8AC3E}">
        <p14:creationId xmlns:p14="http://schemas.microsoft.com/office/powerpoint/2010/main" val="36623149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887E00-822C-46B3-9871-AF75FDD28892}" type="datetimeFigureOut">
              <a:rPr lang="en-IN" smtClean="0"/>
              <a:t>19-09-2022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91626E-9CB4-4212-A14D-98982646B3D2}" type="slidenum">
              <a:rPr lang="en-IN" smtClean="0"/>
              <a:t>‹#›</a:t>
            </a:fld>
            <a:endParaRPr lang="en-IN"/>
          </a:p>
        </p:txBody>
      </p:sp>
    </p:spTree>
    <p:extLst>
      <p:ext uri="{BB962C8B-B14F-4D97-AF65-F5344CB8AC3E}">
        <p14:creationId xmlns:p14="http://schemas.microsoft.com/office/powerpoint/2010/main" val="466309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887E00-822C-46B3-9871-AF75FDD28892}" type="datetimeFigureOut">
              <a:rPr lang="en-IN" smtClean="0"/>
              <a:t>19-09-2022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91626E-9CB4-4212-A14D-98982646B3D2}" type="slidenum">
              <a:rPr lang="en-IN" smtClean="0"/>
              <a:t>‹#›</a:t>
            </a:fld>
            <a:endParaRPr lang="en-IN"/>
          </a:p>
        </p:txBody>
      </p:sp>
    </p:spTree>
    <p:extLst>
      <p:ext uri="{BB962C8B-B14F-4D97-AF65-F5344CB8AC3E}">
        <p14:creationId xmlns:p14="http://schemas.microsoft.com/office/powerpoint/2010/main" val="898446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0887E00-822C-46B3-9871-AF75FDD28892}" type="datetimeFigureOut">
              <a:rPr lang="en-IN" smtClean="0"/>
              <a:t>19-09-2022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91626E-9CB4-4212-A14D-98982646B3D2}" type="slidenum">
              <a:rPr lang="en-IN" smtClean="0"/>
              <a:t>‹#›</a:t>
            </a:fld>
            <a:endParaRPr lang="en-IN"/>
          </a:p>
        </p:txBody>
      </p:sp>
    </p:spTree>
    <p:extLst>
      <p:ext uri="{BB962C8B-B14F-4D97-AF65-F5344CB8AC3E}">
        <p14:creationId xmlns:p14="http://schemas.microsoft.com/office/powerpoint/2010/main" val="758184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0887E00-822C-46B3-9871-AF75FDD28892}" type="datetimeFigureOut">
              <a:rPr lang="en-IN" smtClean="0"/>
              <a:t>19-09-2022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91626E-9CB4-4212-A14D-98982646B3D2}" type="slidenum">
              <a:rPr lang="en-IN" smtClean="0"/>
              <a:t>‹#›</a:t>
            </a:fld>
            <a:endParaRPr lang="en-IN"/>
          </a:p>
        </p:txBody>
      </p:sp>
    </p:spTree>
    <p:extLst>
      <p:ext uri="{BB962C8B-B14F-4D97-AF65-F5344CB8AC3E}">
        <p14:creationId xmlns:p14="http://schemas.microsoft.com/office/powerpoint/2010/main" val="1047774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0887E00-822C-46B3-9871-AF75FDD28892}" type="datetimeFigureOut">
              <a:rPr lang="en-IN" smtClean="0"/>
              <a:t>19-09-2022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391626E-9CB4-4212-A14D-98982646B3D2}" type="slidenum">
              <a:rPr lang="en-IN" smtClean="0"/>
              <a:t>‹#›</a:t>
            </a:fld>
            <a:endParaRPr lang="en-IN"/>
          </a:p>
        </p:txBody>
      </p:sp>
    </p:spTree>
    <p:extLst>
      <p:ext uri="{BB962C8B-B14F-4D97-AF65-F5344CB8AC3E}">
        <p14:creationId xmlns:p14="http://schemas.microsoft.com/office/powerpoint/2010/main" val="1386713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0887E00-822C-46B3-9871-AF75FDD28892}" type="datetimeFigureOut">
              <a:rPr lang="en-IN" smtClean="0"/>
              <a:t>19-09-2022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91626E-9CB4-4212-A14D-98982646B3D2}" type="slidenum">
              <a:rPr lang="en-IN" smtClean="0"/>
              <a:t>‹#›</a:t>
            </a:fld>
            <a:endParaRPr lang="en-IN"/>
          </a:p>
        </p:txBody>
      </p:sp>
    </p:spTree>
    <p:extLst>
      <p:ext uri="{BB962C8B-B14F-4D97-AF65-F5344CB8AC3E}">
        <p14:creationId xmlns:p14="http://schemas.microsoft.com/office/powerpoint/2010/main" val="523498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887E00-822C-46B3-9871-AF75FDD28892}" type="datetimeFigureOut">
              <a:rPr lang="en-IN" smtClean="0"/>
              <a:t>19-09-2022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391626E-9CB4-4212-A14D-98982646B3D2}" type="slidenum">
              <a:rPr lang="en-IN" smtClean="0"/>
              <a:t>‹#›</a:t>
            </a:fld>
            <a:endParaRPr lang="en-IN"/>
          </a:p>
        </p:txBody>
      </p:sp>
    </p:spTree>
    <p:extLst>
      <p:ext uri="{BB962C8B-B14F-4D97-AF65-F5344CB8AC3E}">
        <p14:creationId xmlns:p14="http://schemas.microsoft.com/office/powerpoint/2010/main" val="2048824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0887E00-822C-46B3-9871-AF75FDD28892}" type="datetimeFigureOut">
              <a:rPr lang="en-IN" smtClean="0"/>
              <a:t>19-09-2022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91626E-9CB4-4212-A14D-98982646B3D2}" type="slidenum">
              <a:rPr lang="en-IN" smtClean="0"/>
              <a:t>‹#›</a:t>
            </a:fld>
            <a:endParaRPr lang="en-IN"/>
          </a:p>
        </p:txBody>
      </p:sp>
    </p:spTree>
    <p:extLst>
      <p:ext uri="{BB962C8B-B14F-4D97-AF65-F5344CB8AC3E}">
        <p14:creationId xmlns:p14="http://schemas.microsoft.com/office/powerpoint/2010/main" val="1160132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0887E00-822C-46B3-9871-AF75FDD28892}" type="datetimeFigureOut">
              <a:rPr lang="en-IN" smtClean="0"/>
              <a:t>19-09-2022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91626E-9CB4-4212-A14D-98982646B3D2}" type="slidenum">
              <a:rPr lang="en-IN" smtClean="0"/>
              <a:t>‹#›</a:t>
            </a:fld>
            <a:endParaRPr lang="en-IN"/>
          </a:p>
        </p:txBody>
      </p:sp>
    </p:spTree>
    <p:extLst>
      <p:ext uri="{BB962C8B-B14F-4D97-AF65-F5344CB8AC3E}">
        <p14:creationId xmlns:p14="http://schemas.microsoft.com/office/powerpoint/2010/main" val="2645222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0887E00-822C-46B3-9871-AF75FDD28892}" type="datetimeFigureOut">
              <a:rPr lang="en-IN" smtClean="0"/>
              <a:t>19-09-2022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391626E-9CB4-4212-A14D-98982646B3D2}" type="slidenum">
              <a:rPr lang="en-IN" smtClean="0"/>
              <a:t>‹#›</a:t>
            </a:fld>
            <a:endParaRPr lang="en-IN"/>
          </a:p>
        </p:txBody>
      </p:sp>
    </p:spTree>
    <p:extLst>
      <p:ext uri="{BB962C8B-B14F-4D97-AF65-F5344CB8AC3E}">
        <p14:creationId xmlns:p14="http://schemas.microsoft.com/office/powerpoint/2010/main" val="5037117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Role of video analytics in smart city traffic contro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p:cNvPicPr>
            <a:picLocks noChangeAspect="1"/>
          </p:cNvPicPr>
          <p:nvPr/>
        </p:nvPicPr>
        <p:blipFill>
          <a:blip r:embed="rId2"/>
          <a:stretch>
            <a:fillRect/>
          </a:stretch>
        </p:blipFill>
        <p:spPr>
          <a:xfrm>
            <a:off x="0" y="0"/>
            <a:ext cx="12192000" cy="6858000"/>
          </a:xfrm>
          <a:prstGeom prst="rect">
            <a:avLst/>
          </a:prstGeom>
        </p:spPr>
      </p:pic>
      <p:sp>
        <p:nvSpPr>
          <p:cNvPr id="10" name="TextBox 9"/>
          <p:cNvSpPr txBox="1"/>
          <p:nvPr/>
        </p:nvSpPr>
        <p:spPr>
          <a:xfrm>
            <a:off x="155575" y="3108366"/>
            <a:ext cx="4559828" cy="1569660"/>
          </a:xfrm>
          <a:prstGeom prst="rect">
            <a:avLst/>
          </a:prstGeom>
          <a:noFill/>
        </p:spPr>
        <p:txBody>
          <a:bodyPr wrap="square" rtlCol="0">
            <a:spAutoFit/>
          </a:bodyPr>
          <a:lstStyle/>
          <a:p>
            <a:r>
              <a:rPr lang="en-US" sz="4800" dirty="0" smtClean="0">
                <a:solidFill>
                  <a:schemeClr val="bg1"/>
                </a:solidFill>
                <a:latin typeface="Algerian" panose="04020705040A02060702" pitchFamily="82" charset="0"/>
              </a:rPr>
              <a:t>VIDEO ANALYTICS</a:t>
            </a:r>
            <a:endParaRPr lang="en-IN" sz="4800" dirty="0">
              <a:solidFill>
                <a:schemeClr val="bg1"/>
              </a:solidFill>
              <a:latin typeface="Algerian" panose="04020705040A02060702" pitchFamily="82" charset="0"/>
            </a:endParaRPr>
          </a:p>
        </p:txBody>
      </p:sp>
    </p:spTree>
    <p:extLst>
      <p:ext uri="{BB962C8B-B14F-4D97-AF65-F5344CB8AC3E}">
        <p14:creationId xmlns:p14="http://schemas.microsoft.com/office/powerpoint/2010/main" val="3817427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620" y="411480"/>
            <a:ext cx="4732020" cy="523220"/>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PROBLEM STATEMENT:</a:t>
            </a:r>
            <a:endParaRPr lang="en-IN" sz="2800" dirty="0">
              <a:latin typeface="Times New Roman" panose="02020603050405020304" pitchFamily="18" charset="0"/>
              <a:cs typeface="Times New Roman" panose="02020603050405020304" pitchFamily="18" charset="0"/>
            </a:endParaRPr>
          </a:p>
        </p:txBody>
      </p:sp>
      <p:sp>
        <p:nvSpPr>
          <p:cNvPr id="3" name="Rectangle 2"/>
          <p:cNvSpPr/>
          <p:nvPr/>
        </p:nvSpPr>
        <p:spPr>
          <a:xfrm>
            <a:off x="388620" y="1267659"/>
            <a:ext cx="11109960" cy="1631216"/>
          </a:xfrm>
          <a:prstGeom prst="rect">
            <a:avLst/>
          </a:prstGeom>
        </p:spPr>
        <p:txBody>
          <a:bodyPr wrap="square">
            <a:spAutoFit/>
          </a:bodyPr>
          <a:lstStyle/>
          <a:p>
            <a:r>
              <a:rPr lang="en-US" sz="2000" b="0" i="0" dirty="0" smtClean="0">
                <a:effectLst/>
                <a:latin typeface="Constantia" panose="02030602050306030303" pitchFamily="18" charset="0"/>
              </a:rPr>
              <a:t>Banks are using video cameras for the purpose of surveillance at many branches, ATMs and digital lobbies. Getting video analytics of different parameters from the video recording will help the bank to resolve many operational issues at the branches. The bank wants to explore video analytics to understand the customer sentiments, understand the patterns /behaviors/actions in certain branches for proactive surveillance and provide better services to customers.</a:t>
            </a:r>
            <a:endParaRPr lang="en-IN" sz="2000" dirty="0">
              <a:latin typeface="Constantia" panose="02030602050306030303" pitchFamily="18" charset="0"/>
            </a:endParaRPr>
          </a:p>
        </p:txBody>
      </p:sp>
      <p:sp>
        <p:nvSpPr>
          <p:cNvPr id="4" name="TextBox 3"/>
          <p:cNvSpPr txBox="1"/>
          <p:nvPr/>
        </p:nvSpPr>
        <p:spPr>
          <a:xfrm>
            <a:off x="388620" y="3231834"/>
            <a:ext cx="2199641" cy="523220"/>
          </a:xfrm>
          <a:prstGeom prst="rect">
            <a:avLst/>
          </a:prstGeom>
          <a:noFill/>
        </p:spPr>
        <p:txBody>
          <a:bodyPr wrap="none" rtlCol="0">
            <a:spAutoFit/>
          </a:bodyPr>
          <a:lstStyle/>
          <a:p>
            <a:r>
              <a:rPr lang="en-US" sz="2800" dirty="0" smtClean="0">
                <a:latin typeface="Times New Roman" panose="02020603050405020304" pitchFamily="18" charset="0"/>
                <a:cs typeface="Times New Roman" panose="02020603050405020304" pitchFamily="18" charset="0"/>
              </a:rPr>
              <a:t>OBJECTIVE:</a:t>
            </a:r>
            <a:endParaRPr lang="en-IN" sz="2800" dirty="0">
              <a:latin typeface="Times New Roman" panose="02020603050405020304" pitchFamily="18" charset="0"/>
              <a:cs typeface="Times New Roman" panose="02020603050405020304" pitchFamily="18" charset="0"/>
            </a:endParaRPr>
          </a:p>
        </p:txBody>
      </p:sp>
      <p:sp>
        <p:nvSpPr>
          <p:cNvPr id="5" name="Rectangle 4"/>
          <p:cNvSpPr/>
          <p:nvPr/>
        </p:nvSpPr>
        <p:spPr>
          <a:xfrm>
            <a:off x="922020" y="3687901"/>
            <a:ext cx="6096000" cy="3170099"/>
          </a:xfrm>
          <a:prstGeom prst="rect">
            <a:avLst/>
          </a:prstGeom>
        </p:spPr>
        <p:txBody>
          <a:bodyPr>
            <a:spAutoFit/>
          </a:bodyPr>
          <a:lstStyle/>
          <a:p>
            <a:r>
              <a:rPr lang="en-IN" sz="2000" dirty="0">
                <a:latin typeface="Times New Roman" panose="02020603050405020304" pitchFamily="18" charset="0"/>
                <a:cs typeface="Times New Roman" panose="02020603050405020304" pitchFamily="18" charset="0"/>
              </a:rPr>
              <a:t>•Development of Step-by-Step Form</a:t>
            </a:r>
          </a:p>
          <a:p>
            <a:r>
              <a:rPr lang="en-IN" sz="2000" dirty="0">
                <a:latin typeface="Times New Roman" panose="02020603050405020304" pitchFamily="18" charset="0"/>
                <a:cs typeface="Times New Roman" panose="02020603050405020304" pitchFamily="18" charset="0"/>
              </a:rPr>
              <a:t>•Branching of What details to be filled as per the selections.</a:t>
            </a:r>
          </a:p>
          <a:p>
            <a:r>
              <a:rPr lang="en-IN" sz="2000" dirty="0">
                <a:latin typeface="Times New Roman" panose="02020603050405020304" pitchFamily="18" charset="0"/>
                <a:cs typeface="Times New Roman" panose="02020603050405020304" pitchFamily="18" charset="0"/>
              </a:rPr>
              <a:t>•Auto fill Repeating Information</a:t>
            </a:r>
          </a:p>
          <a:p>
            <a:r>
              <a:rPr lang="en-IN" sz="2000" dirty="0">
                <a:latin typeface="Times New Roman" panose="02020603050405020304" pitchFamily="18" charset="0"/>
                <a:cs typeface="Times New Roman" panose="02020603050405020304" pitchFamily="18" charset="0"/>
              </a:rPr>
              <a:t>•Voice (to support multiple India Languages) and Virtual Keyboard based interactions.</a:t>
            </a:r>
          </a:p>
          <a:p>
            <a:r>
              <a:rPr lang="en-IN" sz="2000" dirty="0">
                <a:latin typeface="Times New Roman" panose="02020603050405020304" pitchFamily="18" charset="0"/>
                <a:cs typeface="Times New Roman" panose="02020603050405020304" pitchFamily="18" charset="0"/>
              </a:rPr>
              <a:t>•Clicking Documents with HL camera (Need to understand the process where we can save these documents to</a:t>
            </a:r>
          </a:p>
          <a:p>
            <a:r>
              <a:rPr lang="en-IN" sz="2000" dirty="0">
                <a:latin typeface="Times New Roman" panose="02020603050405020304" pitchFamily="18" charset="0"/>
                <a:cs typeface="Times New Roman" panose="02020603050405020304" pitchFamily="18" charset="0"/>
              </a:rPr>
              <a:t>keep them safe after clicking)</a:t>
            </a:r>
          </a:p>
        </p:txBody>
      </p:sp>
    </p:spTree>
    <p:extLst>
      <p:ext uri="{BB962C8B-B14F-4D97-AF65-F5344CB8AC3E}">
        <p14:creationId xmlns:p14="http://schemas.microsoft.com/office/powerpoint/2010/main" val="605756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13014" y="986358"/>
            <a:ext cx="9072748" cy="5103421"/>
          </a:xfrm>
          <a:prstGeom prst="rect">
            <a:avLst/>
          </a:prstGeom>
        </p:spPr>
      </p:pic>
      <p:sp>
        <p:nvSpPr>
          <p:cNvPr id="3" name="TextBox 2"/>
          <p:cNvSpPr txBox="1"/>
          <p:nvPr/>
        </p:nvSpPr>
        <p:spPr>
          <a:xfrm>
            <a:off x="344384" y="463138"/>
            <a:ext cx="4872552" cy="523220"/>
          </a:xfrm>
          <a:prstGeom prst="rect">
            <a:avLst/>
          </a:prstGeom>
          <a:noFill/>
        </p:spPr>
        <p:txBody>
          <a:bodyPr wrap="none" rtlCol="0">
            <a:spAutoFit/>
          </a:bodyPr>
          <a:lstStyle/>
          <a:p>
            <a:r>
              <a:rPr lang="en-US" sz="2800" dirty="0" smtClean="0">
                <a:latin typeface="Times New Roman" panose="02020603050405020304" pitchFamily="18" charset="0"/>
                <a:cs typeface="Times New Roman" panose="02020603050405020304" pitchFamily="18" charset="0"/>
              </a:rPr>
              <a:t>WORKING METHODOLOGY:</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4766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5780" y="548640"/>
            <a:ext cx="6355080" cy="1569660"/>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CODE TOOLS USED:</a:t>
            </a:r>
          </a:p>
          <a:p>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VISUAL STUDIO CODE</a:t>
            </a:r>
          </a:p>
          <a:p>
            <a:pPr marL="457200" indent="-4572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GOOGLE COLAB</a:t>
            </a:r>
            <a:endParaRPr lang="en-IN" sz="20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25780" y="2468880"/>
            <a:ext cx="3831498" cy="523220"/>
          </a:xfrm>
          <a:prstGeom prst="rect">
            <a:avLst/>
          </a:prstGeom>
          <a:noFill/>
        </p:spPr>
        <p:txBody>
          <a:bodyPr wrap="none" rtlCol="0">
            <a:spAutoFit/>
          </a:bodyPr>
          <a:lstStyle/>
          <a:p>
            <a:r>
              <a:rPr lang="en-US" sz="2800" dirty="0" smtClean="0">
                <a:latin typeface="Times New Roman" panose="02020603050405020304" pitchFamily="18" charset="0"/>
                <a:cs typeface="Times New Roman" panose="02020603050405020304" pitchFamily="18" charset="0"/>
              </a:rPr>
              <a:t>EXISTING SOLUTION:</a:t>
            </a:r>
            <a:endParaRPr lang="en-IN" sz="2800" dirty="0">
              <a:latin typeface="Times New Roman" panose="02020603050405020304" pitchFamily="18" charset="0"/>
              <a:cs typeface="Times New Roman" panose="02020603050405020304" pitchFamily="18" charset="0"/>
            </a:endParaRPr>
          </a:p>
        </p:txBody>
      </p:sp>
      <p:sp>
        <p:nvSpPr>
          <p:cNvPr id="4" name="Rectangle 3"/>
          <p:cNvSpPr/>
          <p:nvPr/>
        </p:nvSpPr>
        <p:spPr>
          <a:xfrm>
            <a:off x="525780" y="3342680"/>
            <a:ext cx="9608820" cy="3416320"/>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Video analytics software enables banks and financial institutions to increase safety and situational awareness by harnessing their existing surveillance networks to enable security to respond to events as they unfold as well as search and filter video to accelerate post-event investigations. By aggregating video generated data, finance organizations can extend the value of video to operational and marketing business units, with visibility into behavioral trends and footfall across bank branches in order to drive data-driven decision making around optimizing customer service, building layouts, and security protocols.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6170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502920"/>
            <a:ext cx="12024360" cy="1815882"/>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SOLUTION:</a:t>
            </a:r>
          </a:p>
          <a:p>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US" sz="2400" b="1" dirty="0" smtClean="0"/>
              <a:t>Banking </a:t>
            </a:r>
            <a:r>
              <a:rPr lang="en-US" sz="2400" b="1" dirty="0"/>
              <a:t>Video Analytics makes your bank branches and ATMs smart!</a:t>
            </a:r>
          </a:p>
          <a:p>
            <a:endParaRPr lang="en-IN" sz="2800" dirty="0">
              <a:latin typeface="Times New Roman" panose="02020603050405020304" pitchFamily="18" charset="0"/>
              <a:cs typeface="Times New Roman" panose="02020603050405020304" pitchFamily="18" charset="0"/>
            </a:endParaRPr>
          </a:p>
        </p:txBody>
      </p:sp>
      <p:sp>
        <p:nvSpPr>
          <p:cNvPr id="3" name="Rectangle 2"/>
          <p:cNvSpPr/>
          <p:nvPr/>
        </p:nvSpPr>
        <p:spPr>
          <a:xfrm>
            <a:off x="365760" y="2318802"/>
            <a:ext cx="11498580" cy="4401205"/>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Banking Video Analytics makes your bank branches and ATMs smart!</a:t>
            </a:r>
          </a:p>
          <a:p>
            <a:r>
              <a:rPr lang="en-US" sz="2000" dirty="0">
                <a:latin typeface="Times New Roman" panose="02020603050405020304" pitchFamily="18" charset="0"/>
                <a:cs typeface="Times New Roman" panose="02020603050405020304" pitchFamily="18" charset="0"/>
              </a:rPr>
              <a:t>According to the report of the Finance Ministry, there are 2.13 lakh ATMs and innumerable bank branches as of 2021. Security of ATMs and banks is a supremely vulnerable industry in India. There is an ATM in almost every corner of the street in a city in our country but security and maintenance continue to be considerable issues.</a:t>
            </a:r>
          </a:p>
          <a:p>
            <a:r>
              <a:rPr lang="en-US" sz="2000" dirty="0">
                <a:latin typeface="Times New Roman" panose="02020603050405020304" pitchFamily="18" charset="0"/>
                <a:cs typeface="Times New Roman" panose="02020603050405020304" pitchFamily="18" charset="0"/>
              </a:rPr>
              <a:t>There comes the use of AIVIS, the foremost product of Agrex.ai. AIVIS is an AI-enabled camera device that will monitor your branch or ATM facility 24*7</a:t>
            </a:r>
            <a:r>
              <a:rPr lang="en-US" sz="2000" dirty="0" smtClean="0">
                <a:latin typeface="Times New Roman" panose="02020603050405020304" pitchFamily="18" charset="0"/>
                <a:cs typeface="Times New Roman" panose="02020603050405020304" pitchFamily="18" charset="0"/>
              </a:rPr>
              <a:t>.</a:t>
            </a:r>
          </a:p>
          <a:p>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AIVIS enables banks and financial institutions to increase safety and situational awareness by harnessing their existing surveillance networks to enable security to respond to events as they unfold as well as search and filter video to accelerate post-event investigations. By aggregating video generated data, banking organizations with brick-and-mortar facilities can extend the value of video to operational and marketing business units, with visibility into behavioral trends and footfall across bank branches in order to drive data-driven decision making around optimizing customer service, building layouts, and security protocols.</a:t>
            </a:r>
            <a:endParaRPr lang="en-US" sz="200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3819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785" y="313899"/>
            <a:ext cx="2852382" cy="523220"/>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CONCLUSION:</a:t>
            </a:r>
            <a:endParaRPr lang="en-IN" sz="28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009934" y="982638"/>
            <a:ext cx="8243247" cy="378565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 main goal of video analytics is to automatically recognize temporal and spatial events in videos. A person who moves suspiciously, traffic signs that are not obeyed, the sudden appearance of flames and smoke; these are just a few examples of what a video analytics solution can </a:t>
            </a:r>
            <a:r>
              <a:rPr lang="en-US" sz="2400" dirty="0" smtClean="0">
                <a:latin typeface="Times New Roman" panose="02020603050405020304" pitchFamily="18" charset="0"/>
                <a:cs typeface="Times New Roman" panose="02020603050405020304" pitchFamily="18" charset="0"/>
              </a:rPr>
              <a:t>detect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One such advancement is intelligent video analytics, a set of computer-vision-based AI technologies that uses deep-learning neural networks to analyze videos and “learn” to identify objects, people, activities, emotions – in real </a:t>
            </a:r>
            <a:r>
              <a:rPr lang="en-US" sz="2400" dirty="0" smtClean="0">
                <a:latin typeface="Times New Roman" panose="02020603050405020304" pitchFamily="18" charset="0"/>
                <a:cs typeface="Times New Roman" panose="02020603050405020304" pitchFamily="18" charset="0"/>
              </a:rPr>
              <a:t>time.</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2595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67496" y="2516959"/>
            <a:ext cx="4073872" cy="923330"/>
          </a:xfrm>
          <a:prstGeom prst="rect">
            <a:avLst/>
          </a:prstGeom>
          <a:noFill/>
        </p:spPr>
        <p:txBody>
          <a:bodyPr wrap="none" lIns="91440" tIns="45720" rIns="91440" bIns="45720">
            <a:spAutoFit/>
          </a:bodyPr>
          <a:lstStyle/>
          <a:p>
            <a:pPr algn="ctr"/>
            <a:r>
              <a:rPr lang="en-US" sz="5400" b="1" cap="none" spc="0" dirty="0" smtClean="0">
                <a:ln w="22225">
                  <a:solidFill>
                    <a:schemeClr val="accent2"/>
                  </a:solidFill>
                  <a:prstDash val="solid"/>
                </a:ln>
                <a:solidFill>
                  <a:schemeClr val="accent2">
                    <a:lumMod val="40000"/>
                    <a:lumOff val="60000"/>
                  </a:schemeClr>
                </a:solidFill>
                <a:effectLst/>
              </a:rPr>
              <a:t>THANK YOU</a:t>
            </a:r>
            <a:endParaRPr 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118598119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40</TotalTime>
  <Words>562</Words>
  <Application>Microsoft Office PowerPoint</Application>
  <PresentationFormat>Widescreen</PresentationFormat>
  <Paragraphs>31</Paragraphs>
  <Slides>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Algerian</vt:lpstr>
      <vt:lpstr>Arial</vt:lpstr>
      <vt:lpstr>Calibri</vt:lpstr>
      <vt:lpstr>Constantia</vt:lpstr>
      <vt:lpstr>Times New Roman</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JaiPrakas</dc:creator>
  <cp:lastModifiedBy>JaiPrakas</cp:lastModifiedBy>
  <cp:revision>5</cp:revision>
  <dcterms:created xsi:type="dcterms:W3CDTF">2022-09-19T17:09:20Z</dcterms:created>
  <dcterms:modified xsi:type="dcterms:W3CDTF">2022-09-19T17:50:07Z</dcterms:modified>
</cp:coreProperties>
</file>