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4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4AB02A5-4FE5-49D9-9E24-09F23B90C4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43300" y="5816819"/>
            <a:ext cx="2057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01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AB02A5-4FE5-49D9-9E24-09F23B90C4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4AB02A5-4FE5-49D9-9E24-09F23B90C4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AB02A5-4FE5-49D9-9E24-09F23B90C4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AB02A5-4FE5-49D9-9E24-09F23B90C4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AB02A5-4FE5-49D9-9E24-09F23B90C450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9/19/2022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en/newsroom/press-releases/2018-10-29-gartner-says-digitalization-will-make-most-heritage-financial-firms-irrelevant-by-2030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gital Banking: Virtual Assistant Avata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0" y="4114800"/>
            <a:ext cx="457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  <a:latin typeface="Constantia" pitchFamily="18" charset="0"/>
              </a:rPr>
              <a:t>VIRTUAL </a:t>
            </a:r>
          </a:p>
          <a:p>
            <a:r>
              <a:rPr lang="en-IN" sz="4400" dirty="0" smtClean="0">
                <a:solidFill>
                  <a:schemeClr val="bg1"/>
                </a:solidFill>
                <a:latin typeface="Constantia" pitchFamily="18" charset="0"/>
              </a:rPr>
              <a:t> </a:t>
            </a:r>
            <a:r>
              <a:rPr lang="en-IN" sz="4400" dirty="0" smtClean="0">
                <a:solidFill>
                  <a:schemeClr val="bg1"/>
                </a:solidFill>
                <a:latin typeface="Constantia" pitchFamily="18" charset="0"/>
              </a:rPr>
              <a:t>          AVATAR</a:t>
            </a:r>
            <a:endParaRPr lang="en-IN" sz="4400" dirty="0">
              <a:solidFill>
                <a:schemeClr val="bg1"/>
              </a:solidFill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Problem Statement: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28343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Constantia" pitchFamily="18" charset="0"/>
              </a:rPr>
              <a:t>Build a unique Virtual Avatar (2D/3D) for the Bank, to create a Differentiated experience for Account opening and relationship management. Activities like Account opening, KYC (Know Your Customer), form filing can be automated with Virtual experiences. </a:t>
            </a:r>
          </a:p>
          <a:p>
            <a:r>
              <a:rPr lang="en-IN" sz="1400" dirty="0" smtClean="0">
                <a:latin typeface="Constantia" pitchFamily="18" charset="0"/>
              </a:rPr>
              <a:t>An avatar is a graphical representation of a user or the user's character or persona. Avatars can be 2D/3D icons in Internet forums and other online communities, where they are also known as profile pictures or user </a:t>
            </a:r>
            <a:r>
              <a:rPr lang="en-IN" sz="1400" dirty="0" err="1" smtClean="0">
                <a:latin typeface="Constantia" pitchFamily="18" charset="0"/>
              </a:rPr>
              <a:t>pic</a:t>
            </a:r>
            <a:r>
              <a:rPr lang="en-IN" sz="1400" dirty="0" smtClean="0">
                <a:latin typeface="Constantia" pitchFamily="18" charset="0"/>
              </a:rPr>
              <a:t>. </a:t>
            </a:r>
            <a:r>
              <a:rPr lang="en-IN" sz="1400" dirty="0" smtClean="0">
                <a:latin typeface="Constantia" pitchFamily="18" charset="0"/>
              </a:rPr>
              <a:t>The solution should have the avatars with fictional characteristics to gain better social acceptance or ease social interaction</a:t>
            </a:r>
            <a:r>
              <a:rPr lang="en-IN" sz="1400" dirty="0" smtClean="0">
                <a:latin typeface="Constantia" pitchFamily="18" charset="0"/>
              </a:rPr>
              <a:t>.</a:t>
            </a:r>
          </a:p>
          <a:p>
            <a:endParaRPr lang="en-IN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04800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OBJECTIVE:</a:t>
            </a:r>
            <a:endParaRPr lang="en-IN" dirty="0"/>
          </a:p>
        </p:txBody>
      </p:sp>
      <p:sp>
        <p:nvSpPr>
          <p:cNvPr id="183297" name="Rectangle 1"/>
          <p:cNvSpPr>
            <a:spLocks noChangeArrowheads="1"/>
          </p:cNvSpPr>
          <p:nvPr/>
        </p:nvSpPr>
        <p:spPr bwMode="auto">
          <a:xfrm rot="10800000" flipV="1">
            <a:off x="152400" y="3810000"/>
            <a:ext cx="9144000" cy="183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onstantia" pitchFamily="18" charset="0"/>
                <a:cs typeface="Arial" pitchFamily="34" charset="0"/>
              </a:rPr>
              <a:t>Development of Step-by-Step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onstantia" pitchFamily="18" charset="0"/>
                <a:cs typeface="Arial" pitchFamily="34" charset="0"/>
              </a:rPr>
              <a:t>Branching of What details to be filled as per the selections.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onstantia" pitchFamily="18" charset="0"/>
                <a:cs typeface="Arial" pitchFamily="34" charset="0"/>
              </a:rPr>
              <a:t>Auto fill Repeating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onstantia" pitchFamily="18" charset="0"/>
                <a:cs typeface="Arial" pitchFamily="34" charset="0"/>
              </a:rPr>
              <a:t>Voice (to support multiple India Languages) and Virtual Keyboard based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onstantia" pitchFamily="18" charset="0"/>
                <a:cs typeface="Arial" pitchFamily="34" charset="0"/>
              </a:rPr>
              <a:t>Clicking Documents with HL camera (Need to understand the process where we can save these documents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 smtClean="0">
                <a:latin typeface="Constantia" pitchFamily="18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onstantia" pitchFamily="18" charset="0"/>
                <a:cs typeface="Arial" pitchFamily="34" charset="0"/>
              </a:rPr>
              <a:t>keep them safe after clicking)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onstantia" pitchFamily="18" charset="0"/>
                <a:cs typeface="Arial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onstantia" pitchFamily="18" charset="0"/>
                <a:cs typeface="Arial" pitchFamily="34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Constantia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420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WORKING METHODOLOGY: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668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6934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CODE TOOLS USED: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400" dirty="0" smtClean="0">
                <a:latin typeface="Constantia" pitchFamily="18" charset="0"/>
              </a:rPr>
              <a:t> VISUAL STUDIO CODE</a:t>
            </a:r>
          </a:p>
          <a:p>
            <a:pPr>
              <a:buFont typeface="Arial" pitchFamily="34" charset="0"/>
              <a:buChar char="•"/>
            </a:pPr>
            <a:endParaRPr lang="en-IN" sz="1400" dirty="0" smtClean="0">
              <a:latin typeface="Constant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latin typeface="Constantia" pitchFamily="18" charset="0"/>
              </a:rPr>
              <a:t>GOOGLE COLAB</a:t>
            </a:r>
            <a:endParaRPr lang="en-IN" sz="1400" dirty="0">
              <a:latin typeface="Constant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514600"/>
            <a:ext cx="3307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EXISTING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2766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nstantia" pitchFamily="18" charset="0"/>
              </a:rPr>
              <a:t>The solution </a:t>
            </a:r>
            <a:r>
              <a:rPr lang="en-IN" dirty="0" smtClean="0">
                <a:latin typeface="Constantia" pitchFamily="18" charset="0"/>
              </a:rPr>
              <a:t>have </a:t>
            </a:r>
            <a:r>
              <a:rPr lang="en-IN" dirty="0" smtClean="0">
                <a:latin typeface="Constantia" pitchFamily="18" charset="0"/>
              </a:rPr>
              <a:t>the avatars with fictional characteristics to gain better social acceptance or ease social </a:t>
            </a:r>
            <a:r>
              <a:rPr lang="en-IN" dirty="0" smtClean="0">
                <a:latin typeface="Constantia" pitchFamily="18" charset="0"/>
              </a:rPr>
              <a:t>interaction. </a:t>
            </a:r>
            <a:r>
              <a:rPr lang="en-IN" dirty="0" smtClean="0">
                <a:latin typeface="Constantia" pitchFamily="18" charset="0"/>
              </a:rPr>
              <a:t>Build a unique Virtual Avatar (2D/3D) for the Bank, to create a Differentiated experience for Account opening and relationship </a:t>
            </a:r>
            <a:r>
              <a:rPr lang="en-IN" dirty="0" smtClean="0">
                <a:latin typeface="Constantia" pitchFamily="18" charset="0"/>
              </a:rPr>
              <a:t>management. </a:t>
            </a:r>
            <a:r>
              <a:rPr lang="en-IN" dirty="0" smtClean="0">
                <a:latin typeface="Constantia" pitchFamily="18" charset="0"/>
              </a:rPr>
              <a:t>An avatar is a graphical representation of a user or the user's character or persona. Avatars can be 2D/3D icons in Internet forums and other online communities, where they are also known as profile pictures or user </a:t>
            </a:r>
            <a:r>
              <a:rPr lang="en-IN" dirty="0" err="1" smtClean="0">
                <a:latin typeface="Constantia" pitchFamily="18" charset="0"/>
              </a:rPr>
              <a:t>pic</a:t>
            </a:r>
            <a:r>
              <a:rPr lang="en-IN" dirty="0" smtClean="0">
                <a:latin typeface="Constantia" pitchFamily="18" charset="0"/>
              </a:rPr>
              <a:t>. </a:t>
            </a:r>
            <a:endParaRPr lang="en-IN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219200"/>
            <a:ext cx="58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Constantia" pitchFamily="18" charset="0"/>
              </a:rPr>
              <a:t>  VIRTUAL AVATAR FOR BANK ACCOUNT OPENING</a:t>
            </a:r>
            <a:endParaRPr lang="en-IN" b="1" dirty="0">
              <a:latin typeface="Constant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828800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Step 1: Capture basic customer data</a:t>
            </a:r>
          </a:p>
          <a:p>
            <a:endParaRPr lang="en-IN" dirty="0" smtClean="0"/>
          </a:p>
          <a:p>
            <a:r>
              <a:rPr lang="en-IN" dirty="0" smtClean="0"/>
              <a:t>Modern </a:t>
            </a:r>
            <a:r>
              <a:rPr lang="en-IN" dirty="0" smtClean="0"/>
              <a:t>customers expect highly personalized Amazon-style digital experiences. Offer a warm greeting with a survey-based </a:t>
            </a:r>
            <a:r>
              <a:rPr lang="en-IN" dirty="0" smtClean="0"/>
              <a:t>on boarding </a:t>
            </a:r>
            <a:r>
              <a:rPr lang="en-IN" dirty="0" smtClean="0"/>
              <a:t>sequence. Collect some basic personal information and line up several product offers.</a:t>
            </a:r>
          </a:p>
          <a:p>
            <a:endParaRPr lang="en-IN" dirty="0" smtClean="0"/>
          </a:p>
          <a:p>
            <a:r>
              <a:rPr lang="en-IN" dirty="0" smtClean="0"/>
              <a:t>What </a:t>
            </a:r>
            <a:r>
              <a:rPr lang="en-IN" dirty="0" smtClean="0"/>
              <a:t>types of customer data should you capture?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Primary </a:t>
            </a:r>
            <a:r>
              <a:rPr lang="en-IN" dirty="0" smtClean="0"/>
              <a:t>goal: save, borrow, or grow income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Main </a:t>
            </a:r>
            <a:r>
              <a:rPr lang="en-IN" dirty="0" smtClean="0"/>
              <a:t>priorities: high interest, low banking fees, high rewards</a:t>
            </a:r>
            <a:r>
              <a:rPr lang="en-IN" dirty="0" smtClean="0"/>
              <a:t>/ </a:t>
            </a:r>
            <a:r>
              <a:rPr lang="en-IN" dirty="0" err="1" smtClean="0"/>
              <a:t>cashback</a:t>
            </a:r>
            <a:r>
              <a:rPr lang="en-IN" dirty="0" smtClean="0"/>
              <a:t>, etc.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Monthly income: suggest several ranges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Past relationship with your bank: yes/no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7696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Step 2: Verify ID</a:t>
            </a:r>
          </a:p>
          <a:p>
            <a:endParaRPr lang="en-IN" dirty="0" smtClean="0"/>
          </a:p>
          <a:p>
            <a:r>
              <a:rPr lang="en-IN" dirty="0" smtClean="0"/>
              <a:t>Once </a:t>
            </a:r>
            <a:r>
              <a:rPr lang="en-IN" dirty="0" smtClean="0"/>
              <a:t>the customer makes a choice, offer them an easy way to apply and submit all the required documents. Leverage native </a:t>
            </a:r>
            <a:r>
              <a:rPr lang="en-IN" dirty="0" smtClean="0"/>
              <a:t>smart phone </a:t>
            </a:r>
            <a:r>
              <a:rPr lang="en-IN" dirty="0" smtClean="0"/>
              <a:t>functionality (camera, location-based services, biometrics, etc.) to capture the minimal KYC </a:t>
            </a:r>
            <a:r>
              <a:rPr lang="en-IN" dirty="0" smtClean="0"/>
              <a:t>information: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ID </a:t>
            </a:r>
            <a:r>
              <a:rPr lang="en-IN" b="1" dirty="0" smtClean="0"/>
              <a:t>credentials</a:t>
            </a:r>
            <a:r>
              <a:rPr lang="en-IN" dirty="0" smtClean="0"/>
              <a:t> — </a:t>
            </a:r>
            <a:r>
              <a:rPr lang="en-IN" dirty="0" smtClean="0"/>
              <a:t> </a:t>
            </a:r>
            <a:r>
              <a:rPr lang="en-IN" dirty="0" err="1" smtClean="0"/>
              <a:t>selfie</a:t>
            </a:r>
            <a:r>
              <a:rPr lang="en-IN" dirty="0" smtClean="0"/>
              <a:t> </a:t>
            </a:r>
            <a:r>
              <a:rPr lang="en-IN" dirty="0" smtClean="0"/>
              <a:t>+ photo (or video) of a passport, driver’s license, or other photo ID document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Proof of address</a:t>
            </a:r>
            <a:r>
              <a:rPr lang="en-IN" dirty="0" smtClean="0"/>
              <a:t> — uploaded directly or synced automatically from a utility services provider or telecom company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28600" y="3505200"/>
            <a:ext cx="708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Step 3: Instantly create an account</a:t>
            </a:r>
          </a:p>
          <a:p>
            <a:endParaRPr lang="en-IN" dirty="0" smtClean="0"/>
          </a:p>
          <a:p>
            <a:r>
              <a:rPr lang="en-IN" dirty="0" smtClean="0"/>
              <a:t>Once </a:t>
            </a:r>
            <a:r>
              <a:rPr lang="en-IN" dirty="0" smtClean="0"/>
              <a:t>the customer provides the minimal required information, you can instantly issue mobile banking login credentials. But is it safe to do so?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" y="51816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Step 4: Customer due diligence</a:t>
            </a:r>
          </a:p>
          <a:p>
            <a:r>
              <a:rPr lang="en-IN" dirty="0" smtClean="0"/>
              <a:t>While your new customer enjoys a quick account tour, you can conduct further background checks… in the background.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0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Step 5: Final account approval</a:t>
            </a:r>
          </a:p>
          <a:p>
            <a:r>
              <a:rPr lang="en-IN" dirty="0" smtClean="0"/>
              <a:t>Once you’ve verified all of the customer’s information and assigned a low risk score, grant full account access.</a:t>
            </a:r>
          </a:p>
          <a:p>
            <a:endParaRPr lang="en-IN" dirty="0" smtClean="0"/>
          </a:p>
          <a:p>
            <a:r>
              <a:rPr lang="en-IN" dirty="0" smtClean="0"/>
              <a:t>Extend </a:t>
            </a:r>
            <a:r>
              <a:rPr lang="en-IN" dirty="0" smtClean="0"/>
              <a:t>a welcome kit providing further </a:t>
            </a:r>
            <a:r>
              <a:rPr lang="en-IN" dirty="0" err="1" smtClean="0"/>
              <a:t>onboarding</a:t>
            </a:r>
            <a:r>
              <a:rPr lang="en-IN" dirty="0" smtClean="0"/>
              <a:t> prompts regarding account top-up options and the card ordering process. Prompt users to set up all key account security features such as</a:t>
            </a:r>
            <a:r>
              <a:rPr lang="en-IN" dirty="0" smtClean="0"/>
              <a:t>:</a:t>
            </a:r>
          </a:p>
          <a:p>
            <a:r>
              <a:rPr lang="en-IN" dirty="0" smtClean="0"/>
              <a:t>  </a:t>
            </a:r>
            <a:endParaRPr lang="en-IN" dirty="0" smtClean="0"/>
          </a:p>
          <a:p>
            <a:pPr algn="ctr">
              <a:buFont typeface="Arial" pitchFamily="34" charset="0"/>
              <a:buChar char="•"/>
            </a:pPr>
            <a:r>
              <a:rPr lang="en-IN" dirty="0" smtClean="0"/>
              <a:t>two-factor authentication or biometric </a:t>
            </a:r>
            <a:r>
              <a:rPr lang="en-IN" dirty="0" smtClean="0"/>
              <a:t>log-in</a:t>
            </a:r>
          </a:p>
          <a:p>
            <a:pPr algn="ctr">
              <a:buFont typeface="Arial" pitchFamily="34" charset="0"/>
              <a:buChar char="•"/>
            </a:pPr>
            <a:r>
              <a:rPr lang="en-IN" dirty="0" smtClean="0"/>
              <a:t>card PIN and transaction limits</a:t>
            </a:r>
          </a:p>
          <a:p>
            <a:pPr algn="ctr">
              <a:buFont typeface="Arial" pitchFamily="34" charset="0"/>
              <a:buChar char="•"/>
            </a:pPr>
            <a:r>
              <a:rPr lang="en-IN" dirty="0" smtClean="0"/>
              <a:t>privacy </a:t>
            </a:r>
            <a:r>
              <a:rPr lang="en-IN" dirty="0" smtClean="0"/>
              <a:t>settings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28600" y="3164681"/>
            <a:ext cx="8534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Step 6: Additional compliance</a:t>
            </a:r>
          </a:p>
          <a:p>
            <a:r>
              <a:rPr lang="en-IN" dirty="0" smtClean="0"/>
              <a:t>Create an ongoing KYC process that will be triggered by certain events: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Large deposits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Unusual cross-border transfers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Frequent </a:t>
            </a:r>
            <a:r>
              <a:rPr lang="en-IN" dirty="0" err="1" smtClean="0"/>
              <a:t>cryptocurrency</a:t>
            </a:r>
            <a:r>
              <a:rPr lang="en-IN" dirty="0" smtClean="0"/>
              <a:t> trading, etc.</a:t>
            </a:r>
          </a:p>
          <a:p>
            <a:endParaRPr lang="en-IN" dirty="0" smtClean="0"/>
          </a:p>
          <a:p>
            <a:r>
              <a:rPr lang="en-IN" dirty="0" smtClean="0"/>
              <a:t>Rely </a:t>
            </a:r>
            <a:r>
              <a:rPr lang="en-IN" dirty="0" smtClean="0"/>
              <a:t>on big data analytics to determine when additional checks are required and develop custom KYC policies for every customer based on</a:t>
            </a:r>
            <a:r>
              <a:rPr lang="en-IN" dirty="0" smtClean="0"/>
              <a:t>: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their location, considering local compliance requirements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occupation/type(s) of income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common transaction types and spending patterns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past records with your bank or partner services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CONCLUSION: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8077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Yes</a:t>
            </a:r>
            <a:r>
              <a:rPr lang="en-IN" dirty="0" smtClean="0"/>
              <a:t>, it sounds harsh. But </a:t>
            </a:r>
            <a:r>
              <a:rPr lang="en-IN" dirty="0" smtClean="0">
                <a:hlinkClick r:id="rId2"/>
              </a:rPr>
              <a:t>80%</a:t>
            </a:r>
            <a:r>
              <a:rPr lang="en-IN" dirty="0" smtClean="0"/>
              <a:t> of heritage financial institutions may disappear by 2030 unless they innovate with technology. Digital account opening can become the first step on the journey toward larger core business transformations.</a:t>
            </a:r>
          </a:p>
          <a:p>
            <a:r>
              <a:rPr lang="en-IN" dirty="0" smtClean="0"/>
              <a:t>As </a:t>
            </a:r>
            <a:r>
              <a:rPr lang="en-IN" dirty="0" err="1" smtClean="0"/>
              <a:t>Millennials</a:t>
            </a:r>
            <a:r>
              <a:rPr lang="en-IN" dirty="0" smtClean="0"/>
              <a:t> and Gen Z consumers are becoming the dominant customer segment with the most wealth, there’s not much wiggle room left. This cohort will not wait 7+ days when they need to open an account. Or settle for </a:t>
            </a:r>
            <a:r>
              <a:rPr lang="en-IN" dirty="0" err="1" smtClean="0"/>
              <a:t>lackluster</a:t>
            </a:r>
            <a:r>
              <a:rPr lang="en-IN" dirty="0" smtClean="0"/>
              <a:t>, extensive KYC procedures. In a few taps, they’ll switch to a competitor offering a faster, more streamlined account opening experience. And you don’t want that to happen, do you?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AutoShape 2" descr="Thank you Slide|Contact Us|Sin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5348" name="AutoShape 4" descr="Thank you Slide|Contact Us|Sin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5350" name="AutoShape 6" descr="Thank you Slide|Contact Us|Sin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168138" y="2967335"/>
            <a:ext cx="48077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</TotalTime>
  <Words>639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5</cp:revision>
  <dcterms:created xsi:type="dcterms:W3CDTF">2006-08-16T00:00:00Z</dcterms:created>
  <dcterms:modified xsi:type="dcterms:W3CDTF">2022-09-19T16:13:11Z</dcterms:modified>
</cp:coreProperties>
</file>