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58" r:id="rId5"/>
    <p:sldId id="273" r:id="rId6"/>
    <p:sldId id="276" r:id="rId7"/>
    <p:sldId id="267" r:id="rId8"/>
    <p:sldId id="270" r:id="rId9"/>
    <p:sldId id="269" r:id="rId10"/>
    <p:sldId id="274" r:id="rId11"/>
    <p:sldId id="275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023456-0795-46B8-8F49-807032C651CA}">
          <p14:sldIdLst>
            <p14:sldId id="256"/>
            <p14:sldId id="271"/>
            <p14:sldId id="272"/>
            <p14:sldId id="258"/>
            <p14:sldId id="273"/>
            <p14:sldId id="276"/>
            <p14:sldId id="267"/>
            <p14:sldId id="270"/>
            <p14:sldId id="269"/>
            <p14:sldId id="274"/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80" d="100"/>
          <a:sy n="80" d="100"/>
        </p:scale>
        <p:origin x="773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15BEA-F314-453E-A15D-DAFB1034EAB8}" type="doc">
      <dgm:prSet loTypeId="urn:microsoft.com/office/officeart/2005/8/layout/default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C22A873-F217-4ABF-B5C5-94D29FC5DF5F}">
      <dgm:prSet phldrT="[Text]" custT="1"/>
      <dgm:spPr/>
      <dgm:t>
        <a:bodyPr/>
        <a:lstStyle/>
        <a:p>
          <a:pPr>
            <a:buClrTx/>
            <a:buFont typeface="Arial" panose="020B0604020202020204" pitchFamily="34" charset="0"/>
            <a:buChar char="•"/>
          </a:pPr>
          <a:r>
            <a:rPr lang="en-IN" sz="2800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rPr>
            <a:t>Geometric Brownian Motion </a:t>
          </a:r>
          <a:endParaRPr lang="en-IN" sz="28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65BF475D-D51D-4F94-9181-3FFE92EF9E89}" type="parTrans" cxnId="{A263E48D-45C5-4504-9CA5-8E767CCE586E}">
      <dgm:prSet/>
      <dgm:spPr/>
      <dgm:t>
        <a:bodyPr/>
        <a:lstStyle/>
        <a:p>
          <a:endParaRPr lang="en-IN"/>
        </a:p>
      </dgm:t>
    </dgm:pt>
    <dgm:pt modelId="{DD020328-97E2-4FE3-8539-274326C7B2C0}" type="sibTrans" cxnId="{A263E48D-45C5-4504-9CA5-8E767CCE586E}">
      <dgm:prSet/>
      <dgm:spPr/>
      <dgm:t>
        <a:bodyPr/>
        <a:lstStyle/>
        <a:p>
          <a:endParaRPr lang="en-IN"/>
        </a:p>
      </dgm:t>
    </dgm:pt>
    <dgm:pt modelId="{CB060B8B-3486-44E8-8ECA-812810F6996B}">
      <dgm:prSet custT="1"/>
      <dgm:spPr/>
      <dgm:t>
        <a:bodyPr/>
        <a:lstStyle/>
        <a:p>
          <a:r>
            <a:rPr lang="en-IN" sz="2800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rPr>
            <a:t>ITO’S Lemma</a:t>
          </a:r>
        </a:p>
      </dgm:t>
    </dgm:pt>
    <dgm:pt modelId="{B3603808-059A-4CD3-80FE-8ABC0802D1A2}" type="parTrans" cxnId="{43DE1162-1336-4B32-8EA9-54BD270C22EE}">
      <dgm:prSet/>
      <dgm:spPr/>
      <dgm:t>
        <a:bodyPr/>
        <a:lstStyle/>
        <a:p>
          <a:endParaRPr lang="en-IN"/>
        </a:p>
      </dgm:t>
    </dgm:pt>
    <dgm:pt modelId="{4A915F66-E530-4612-99B5-60F1292745CF}" type="sibTrans" cxnId="{43DE1162-1336-4B32-8EA9-54BD270C22EE}">
      <dgm:prSet/>
      <dgm:spPr/>
      <dgm:t>
        <a:bodyPr/>
        <a:lstStyle/>
        <a:p>
          <a:endParaRPr lang="en-IN"/>
        </a:p>
      </dgm:t>
    </dgm:pt>
    <dgm:pt modelId="{C2137CD0-A8A7-4B88-B8DC-4FE6273AB5E8}">
      <dgm:prSet custT="1"/>
      <dgm:spPr/>
      <dgm:t>
        <a:bodyPr/>
        <a:lstStyle/>
        <a:p>
          <a:r>
            <a:rPr lang="en-IN" sz="2800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rPr>
            <a:t>Delta Hedge Portfolio</a:t>
          </a:r>
        </a:p>
      </dgm:t>
    </dgm:pt>
    <dgm:pt modelId="{B044F43A-DC07-405D-8BF5-1F23987256EE}" type="parTrans" cxnId="{9E4098F1-3201-403F-8E54-8DA1E6C34ED3}">
      <dgm:prSet/>
      <dgm:spPr/>
      <dgm:t>
        <a:bodyPr/>
        <a:lstStyle/>
        <a:p>
          <a:endParaRPr lang="en-IN"/>
        </a:p>
      </dgm:t>
    </dgm:pt>
    <dgm:pt modelId="{8DC4252C-F44F-4B16-A32F-94EF412BD176}" type="sibTrans" cxnId="{9E4098F1-3201-403F-8E54-8DA1E6C34ED3}">
      <dgm:prSet/>
      <dgm:spPr/>
      <dgm:t>
        <a:bodyPr/>
        <a:lstStyle/>
        <a:p>
          <a:endParaRPr lang="en-IN"/>
        </a:p>
      </dgm:t>
    </dgm:pt>
    <dgm:pt modelId="{35822117-4E18-498C-A64E-A565D3651040}" type="pres">
      <dgm:prSet presAssocID="{78B15BEA-F314-453E-A15D-DAFB1034EAB8}" presName="diagram" presStyleCnt="0">
        <dgm:presLayoutVars>
          <dgm:dir/>
          <dgm:resizeHandles val="exact"/>
        </dgm:presLayoutVars>
      </dgm:prSet>
      <dgm:spPr/>
    </dgm:pt>
    <dgm:pt modelId="{ED7DA6DD-37CB-4928-8B5B-450090C61E1F}" type="pres">
      <dgm:prSet presAssocID="{8C22A873-F217-4ABF-B5C5-94D29FC5DF5F}" presName="node" presStyleLbl="node1" presStyleIdx="0" presStyleCnt="3">
        <dgm:presLayoutVars>
          <dgm:bulletEnabled val="1"/>
        </dgm:presLayoutVars>
      </dgm:prSet>
      <dgm:spPr/>
    </dgm:pt>
    <dgm:pt modelId="{18D41D4E-61EF-425D-A0F0-402FD7BD3020}" type="pres">
      <dgm:prSet presAssocID="{DD020328-97E2-4FE3-8539-274326C7B2C0}" presName="sibTrans" presStyleCnt="0"/>
      <dgm:spPr/>
    </dgm:pt>
    <dgm:pt modelId="{FB8C26ED-DA0B-4F92-9501-D065E45CA3E7}" type="pres">
      <dgm:prSet presAssocID="{CB060B8B-3486-44E8-8ECA-812810F6996B}" presName="node" presStyleLbl="node1" presStyleIdx="1" presStyleCnt="3">
        <dgm:presLayoutVars>
          <dgm:bulletEnabled val="1"/>
        </dgm:presLayoutVars>
      </dgm:prSet>
      <dgm:spPr/>
    </dgm:pt>
    <dgm:pt modelId="{BC471778-713E-4AB3-A5AD-E212E0CA57DB}" type="pres">
      <dgm:prSet presAssocID="{4A915F66-E530-4612-99B5-60F1292745CF}" presName="sibTrans" presStyleCnt="0"/>
      <dgm:spPr/>
    </dgm:pt>
    <dgm:pt modelId="{E36D7C88-0BCB-4DFB-932C-44B4D4390E0F}" type="pres">
      <dgm:prSet presAssocID="{C2137CD0-A8A7-4B88-B8DC-4FE6273AB5E8}" presName="node" presStyleLbl="node1" presStyleIdx="2" presStyleCnt="3">
        <dgm:presLayoutVars>
          <dgm:bulletEnabled val="1"/>
        </dgm:presLayoutVars>
      </dgm:prSet>
      <dgm:spPr/>
    </dgm:pt>
  </dgm:ptLst>
  <dgm:cxnLst>
    <dgm:cxn modelId="{C3449420-A05D-4974-9B22-5AC7D17B3142}" type="presOf" srcId="{C2137CD0-A8A7-4B88-B8DC-4FE6273AB5E8}" destId="{E36D7C88-0BCB-4DFB-932C-44B4D4390E0F}" srcOrd="0" destOrd="0" presId="urn:microsoft.com/office/officeart/2005/8/layout/default"/>
    <dgm:cxn modelId="{6ED1DB23-1F27-430C-91FF-4D3B9061F319}" type="presOf" srcId="{CB060B8B-3486-44E8-8ECA-812810F6996B}" destId="{FB8C26ED-DA0B-4F92-9501-D065E45CA3E7}" srcOrd="0" destOrd="0" presId="urn:microsoft.com/office/officeart/2005/8/layout/default"/>
    <dgm:cxn modelId="{D2012360-CE27-4702-9A9C-2A83DB40EB99}" type="presOf" srcId="{78B15BEA-F314-453E-A15D-DAFB1034EAB8}" destId="{35822117-4E18-498C-A64E-A565D3651040}" srcOrd="0" destOrd="0" presId="urn:microsoft.com/office/officeart/2005/8/layout/default"/>
    <dgm:cxn modelId="{43DE1162-1336-4B32-8EA9-54BD270C22EE}" srcId="{78B15BEA-F314-453E-A15D-DAFB1034EAB8}" destId="{CB060B8B-3486-44E8-8ECA-812810F6996B}" srcOrd="1" destOrd="0" parTransId="{B3603808-059A-4CD3-80FE-8ABC0802D1A2}" sibTransId="{4A915F66-E530-4612-99B5-60F1292745CF}"/>
    <dgm:cxn modelId="{848E7388-4A58-4B3A-A476-BB2837E4C55B}" type="presOf" srcId="{8C22A873-F217-4ABF-B5C5-94D29FC5DF5F}" destId="{ED7DA6DD-37CB-4928-8B5B-450090C61E1F}" srcOrd="0" destOrd="0" presId="urn:microsoft.com/office/officeart/2005/8/layout/default"/>
    <dgm:cxn modelId="{A263E48D-45C5-4504-9CA5-8E767CCE586E}" srcId="{78B15BEA-F314-453E-A15D-DAFB1034EAB8}" destId="{8C22A873-F217-4ABF-B5C5-94D29FC5DF5F}" srcOrd="0" destOrd="0" parTransId="{65BF475D-D51D-4F94-9181-3FFE92EF9E89}" sibTransId="{DD020328-97E2-4FE3-8539-274326C7B2C0}"/>
    <dgm:cxn modelId="{9E4098F1-3201-403F-8E54-8DA1E6C34ED3}" srcId="{78B15BEA-F314-453E-A15D-DAFB1034EAB8}" destId="{C2137CD0-A8A7-4B88-B8DC-4FE6273AB5E8}" srcOrd="2" destOrd="0" parTransId="{B044F43A-DC07-405D-8BF5-1F23987256EE}" sibTransId="{8DC4252C-F44F-4B16-A32F-94EF412BD176}"/>
    <dgm:cxn modelId="{A4ED8F34-14D4-467D-865D-61E2B378D345}" type="presParOf" srcId="{35822117-4E18-498C-A64E-A565D3651040}" destId="{ED7DA6DD-37CB-4928-8B5B-450090C61E1F}" srcOrd="0" destOrd="0" presId="urn:microsoft.com/office/officeart/2005/8/layout/default"/>
    <dgm:cxn modelId="{D42C60F0-E278-40D3-8C42-63549280BA02}" type="presParOf" srcId="{35822117-4E18-498C-A64E-A565D3651040}" destId="{18D41D4E-61EF-425D-A0F0-402FD7BD3020}" srcOrd="1" destOrd="0" presId="urn:microsoft.com/office/officeart/2005/8/layout/default"/>
    <dgm:cxn modelId="{C6F7BB20-A364-403D-92EF-7D30A1ADD7AE}" type="presParOf" srcId="{35822117-4E18-498C-A64E-A565D3651040}" destId="{FB8C26ED-DA0B-4F92-9501-D065E45CA3E7}" srcOrd="2" destOrd="0" presId="urn:microsoft.com/office/officeart/2005/8/layout/default"/>
    <dgm:cxn modelId="{CB61BCEE-F833-42A4-B58F-8E57EF242312}" type="presParOf" srcId="{35822117-4E18-498C-A64E-A565D3651040}" destId="{BC471778-713E-4AB3-A5AD-E212E0CA57DB}" srcOrd="3" destOrd="0" presId="urn:microsoft.com/office/officeart/2005/8/layout/default"/>
    <dgm:cxn modelId="{A1318B97-2AF9-477F-A6D1-2E4EF6A997FB}" type="presParOf" srcId="{35822117-4E18-498C-A64E-A565D3651040}" destId="{E36D7C88-0BCB-4DFB-932C-44B4D4390E0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DA6DD-37CB-4928-8B5B-450090C61E1F}">
      <dsp:nvSpPr>
        <dsp:cNvPr id="0" name=""/>
        <dsp:cNvSpPr/>
      </dsp:nvSpPr>
      <dsp:spPr>
        <a:xfrm>
          <a:off x="532237" y="1472"/>
          <a:ext cx="2521451" cy="15128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Font typeface="Arial" panose="020B0604020202020204" pitchFamily="34" charset="0"/>
            <a:buNone/>
          </a:pPr>
          <a:r>
            <a:rPr lang="en-IN" sz="2800" kern="1200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rPr>
            <a:t>Geometric Brownian Motion </a:t>
          </a:r>
          <a:endParaRPr lang="en-IN" sz="28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532237" y="1472"/>
        <a:ext cx="2521451" cy="1512871"/>
      </dsp:txXfrm>
    </dsp:sp>
    <dsp:sp modelId="{FB8C26ED-DA0B-4F92-9501-D065E45CA3E7}">
      <dsp:nvSpPr>
        <dsp:cNvPr id="0" name=""/>
        <dsp:cNvSpPr/>
      </dsp:nvSpPr>
      <dsp:spPr>
        <a:xfrm>
          <a:off x="3305834" y="1472"/>
          <a:ext cx="2521451" cy="1512871"/>
        </a:xfrm>
        <a:prstGeom prst="rect">
          <a:avLst/>
        </a:prstGeom>
        <a:solidFill>
          <a:schemeClr val="accent3">
            <a:hueOff val="599003"/>
            <a:satOff val="-3627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rPr>
            <a:t>ITO’S Lemma</a:t>
          </a:r>
        </a:p>
      </dsp:txBody>
      <dsp:txXfrm>
        <a:off x="3305834" y="1472"/>
        <a:ext cx="2521451" cy="1512871"/>
      </dsp:txXfrm>
    </dsp:sp>
    <dsp:sp modelId="{E36D7C88-0BCB-4DFB-932C-44B4D4390E0F}">
      <dsp:nvSpPr>
        <dsp:cNvPr id="0" name=""/>
        <dsp:cNvSpPr/>
      </dsp:nvSpPr>
      <dsp:spPr>
        <a:xfrm>
          <a:off x="1919036" y="1766489"/>
          <a:ext cx="2521451" cy="1512871"/>
        </a:xfrm>
        <a:prstGeom prst="rect">
          <a:avLst/>
        </a:prstGeom>
        <a:solidFill>
          <a:schemeClr val="accent3">
            <a:hueOff val="1198005"/>
            <a:satOff val="-7255"/>
            <a:lumOff val="86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rPr>
            <a:t>Delta Hedge Portfolio</a:t>
          </a:r>
        </a:p>
      </dsp:txBody>
      <dsp:txXfrm>
        <a:off x="1919036" y="1766489"/>
        <a:ext cx="2521451" cy="1512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A4D-0AD6-410A-A314-BCC868634597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6B9D-08AE-47F2-A9FA-A14835F6DC5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95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A4D-0AD6-410A-A314-BCC868634597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6B9D-08AE-47F2-A9FA-A14835F6D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74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A4D-0AD6-410A-A314-BCC868634597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6B9D-08AE-47F2-A9FA-A14835F6D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73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A4D-0AD6-410A-A314-BCC868634597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6B9D-08AE-47F2-A9FA-A14835F6D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43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A4D-0AD6-410A-A314-BCC868634597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6B9D-08AE-47F2-A9FA-A14835F6DC5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18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A4D-0AD6-410A-A314-BCC868634597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6B9D-08AE-47F2-A9FA-A14835F6D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58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A4D-0AD6-410A-A314-BCC868634597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6B9D-08AE-47F2-A9FA-A14835F6D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16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A4D-0AD6-410A-A314-BCC868634597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6B9D-08AE-47F2-A9FA-A14835F6D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A4D-0AD6-410A-A314-BCC868634597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6B9D-08AE-47F2-A9FA-A14835F6D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11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42AEA4D-0AD6-410A-A314-BCC868634597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2A6B9D-08AE-47F2-A9FA-A14835F6D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87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A4D-0AD6-410A-A314-BCC868634597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6B9D-08AE-47F2-A9FA-A14835F6D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6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2AEA4D-0AD6-410A-A314-BCC868634597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2A6B9D-08AE-47F2-A9FA-A14835F6DC5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13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A4D0-D8CD-48BF-B905-D9F981950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Black Scholes Equation</a:t>
            </a:r>
            <a:br>
              <a:rPr lang="en-IN" sz="72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IN" sz="6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An Introduction</a:t>
            </a:r>
            <a:endParaRPr lang="en-IN" sz="7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5E6F9-1911-4B58-9240-0C4042AAC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IN" dirty="0">
                <a:latin typeface="Source Sans Pro" panose="020B0503030403020204" pitchFamily="34" charset="0"/>
                <a:ea typeface="Source Sans Pro" panose="020B0503030403020204" pitchFamily="34" charset="0"/>
              </a:rPr>
              <a:t>about the equation, financial lingos, derivation, limitations, assumptions, uses </a:t>
            </a:r>
          </a:p>
        </p:txBody>
      </p:sp>
    </p:spTree>
    <p:extLst>
      <p:ext uri="{BB962C8B-B14F-4D97-AF65-F5344CB8AC3E}">
        <p14:creationId xmlns:p14="http://schemas.microsoft.com/office/powerpoint/2010/main" val="3809980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C81F-AF69-47B1-9608-88D09296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Uses of Black Scholes Equation </a:t>
            </a:r>
            <a:endParaRPr lang="en-IN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57EFB-683C-4F18-AB3E-7C2E6958C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Key idea behind the model is to hedge the option by buying and selling the underlying asset in just the right way to eliminate risk.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It lets us calculate a very large number of option price in a very short time.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It gives the theoretical estimate of the price of European style options.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It works entirely on objective figure rather than human judgment.</a:t>
            </a:r>
            <a:endParaRPr lang="en-IN" sz="2800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IN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81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4061-AC35-4130-9A7B-F03F5714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Limitations and Assumptions</a:t>
            </a:r>
            <a:endParaRPr lang="en-IN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CFCB3-AD89-4CF3-8A4D-30949C9ED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IN" sz="24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It assumes constant values for risk free return and volatility over the option duration – none of those remain constant in real world.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IN" sz="24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Assumes continuous and costless trading – ignoring liquidity risk and brokerage charges.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IN" sz="24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Assumes no dividend pay-out – ignoring its impact on the change in valuations.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IN" sz="24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Assumes no early exercise (e.g., fits only European options) – the model is unsuitable for American options.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IN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7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F518FC-7D01-4FF2-81AB-9BA6B26C5402}"/>
              </a:ext>
            </a:extLst>
          </p:cNvPr>
          <p:cNvSpPr txBox="1"/>
          <p:nvPr/>
        </p:nvSpPr>
        <p:spPr>
          <a:xfrm>
            <a:off x="2695575" y="3075057"/>
            <a:ext cx="6362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6255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52F6-8BBA-4DC5-90CF-8C5CEB6D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Black-Scholes Model</a:t>
            </a:r>
            <a:endParaRPr lang="en-IN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3E2DC-1358-42CB-AAE6-01CEB18E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46402"/>
            <a:ext cx="10188787" cy="402336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IN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Mathematical tool, </a:t>
            </a:r>
            <a:r>
              <a:rPr lang="en-IN" sz="2400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simulates </a:t>
            </a:r>
            <a:r>
              <a:rPr lang="en-IN" sz="2400" u="sng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the dynamics of financial market </a:t>
            </a:r>
            <a:r>
              <a:rPr lang="en-IN" sz="24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instruments such as options, futures, forwards and swaps.</a:t>
            </a:r>
          </a:p>
          <a:p>
            <a:pPr>
              <a:buClrTx/>
            </a:pPr>
            <a:r>
              <a:rPr lang="en-IN" sz="24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It is used </a:t>
            </a:r>
            <a:r>
              <a:rPr lang="en-IN" sz="24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hedge the options in an investment portfolio by buying and selling the underlying asset (such as a stock) in just the right way and as a consequence, </a:t>
            </a:r>
            <a:r>
              <a:rPr lang="en-IN" sz="2400" u="sng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eliminate risk</a:t>
            </a:r>
            <a:r>
              <a:rPr lang="en-IN" sz="24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Tx/>
            </a:pPr>
            <a:r>
              <a:rPr lang="en-IN" sz="24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Black-Scholes equation gives a theoretical estimate of the correct price of </a:t>
            </a:r>
            <a:r>
              <a:rPr lang="en-IN" sz="2400" u="sng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European stock options.</a:t>
            </a:r>
          </a:p>
        </p:txBody>
      </p:sp>
    </p:spTree>
    <p:extLst>
      <p:ext uri="{BB962C8B-B14F-4D97-AF65-F5344CB8AC3E}">
        <p14:creationId xmlns:p14="http://schemas.microsoft.com/office/powerpoint/2010/main" val="337631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0B43-5E0F-4079-BE04-FB8716B9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Options </a:t>
            </a:r>
            <a:endParaRPr lang="en-IN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AB8B4-88C9-4984-BE26-CA5558FA6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679" y="2116668"/>
            <a:ext cx="4329854" cy="3547531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Two types of Options:</a:t>
            </a:r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endParaRPr lang="en-IN" sz="2200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2200" b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Call option </a:t>
            </a:r>
            <a:r>
              <a:rPr lang="en-IN" sz="22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- Buying an option that allows you to buy shares at a later time is called a "call option".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2200" b="1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Put option </a:t>
            </a:r>
            <a:r>
              <a:rPr lang="en-IN" sz="22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- </a:t>
            </a:r>
            <a:r>
              <a:rPr lang="en-IN" sz="22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Buying an option that allows you to sell shares at a later time is called a "put option'.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598B5-D4DB-45A1-AC1A-A1F45C3F1C91}"/>
              </a:ext>
            </a:extLst>
          </p:cNvPr>
          <p:cNvSpPr/>
          <p:nvPr/>
        </p:nvSpPr>
        <p:spPr>
          <a:xfrm>
            <a:off x="1097280" y="2116668"/>
            <a:ext cx="4622802" cy="3547531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An option is </a:t>
            </a:r>
            <a:r>
              <a:rPr lang="en-IN" sz="2200" b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 binding contract </a:t>
            </a:r>
            <a:r>
              <a:rPr lang="en-IN" sz="22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giving the buyer the right, but </a:t>
            </a:r>
            <a:r>
              <a:rPr lang="en-IN" sz="2200" b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not the obligation</a:t>
            </a:r>
            <a:r>
              <a:rPr lang="en-IN" sz="22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, to buy or sell an underlying asset at </a:t>
            </a:r>
            <a:r>
              <a:rPr lang="en-IN" sz="2200" b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 specific price </a:t>
            </a:r>
            <a:r>
              <a:rPr lang="en-IN" sz="22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on or before a certain 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O</a:t>
            </a:r>
            <a:r>
              <a:rPr lang="en-IN" sz="22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ffers many </a:t>
            </a:r>
            <a:r>
              <a:rPr lang="en-IN" sz="2200" b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advantages</a:t>
            </a:r>
            <a:r>
              <a:rPr lang="en-IN" sz="22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that trading stocks and ETFs(exchange transfer funds) alone cannot.</a:t>
            </a:r>
          </a:p>
        </p:txBody>
      </p:sp>
    </p:spTree>
    <p:extLst>
      <p:ext uri="{BB962C8B-B14F-4D97-AF65-F5344CB8AC3E}">
        <p14:creationId xmlns:p14="http://schemas.microsoft.com/office/powerpoint/2010/main" val="122418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2BDF-2FAC-4384-B73D-487BA8E2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>
                <a:latin typeface="Source Sans Pro" panose="020B0503030403020204" pitchFamily="34" charset="0"/>
                <a:ea typeface="Source Sans Pro" panose="020B0503030403020204" pitchFamily="34" charset="0"/>
              </a:rPr>
              <a:t>Black - Scholes Equation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B3F292D-7586-43F6-86E1-9280CDBD8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53" y="2704569"/>
            <a:ext cx="3551501" cy="20865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91874547-DEA6-496B-A6EA-F7600B5FB3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29100" y="1737360"/>
                <a:ext cx="7549975" cy="4127049"/>
              </a:xfrm>
            </p:spPr>
            <p:txBody>
              <a:bodyPr>
                <a:noAutofit/>
              </a:bodyPr>
              <a:lstStyle/>
              <a:p>
                <a:pPr lvl="1">
                  <a:buClrTx/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C =  call option price </a:t>
                </a:r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S =  current stock price - The current price at which the stock can be bought or sold.</a:t>
                </a:r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K = strike price - The price at which the holder of an option can purchase (in case of call option) or sell (in case of a put option) the underlying security when the option is exercised.</a:t>
                </a:r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r = risk free interest – it </a:t>
                </a:r>
                <a:r>
                  <a:rPr lang="en-US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is the interest rate an investor can expect to earn on an investment that carries zero risk.</a:t>
                </a:r>
                <a:endParaRPr lang="en-IN" dirty="0"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endParaRPr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T = time to maturity  - </a:t>
                </a:r>
                <a:r>
                  <a:rPr lang="en-US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The time remaining until 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a financial contracts </a:t>
                </a:r>
                <a:r>
                  <a:rPr lang="en-US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expire.</a:t>
                </a:r>
                <a:endParaRPr lang="en-IN" dirty="0"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endParaRPr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N = A normal distribution - cumulative distribution functions </a:t>
                </a:r>
                <a:r>
                  <a:rPr lang="en-IN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 for a standard normal distribution</a:t>
                </a:r>
                <a:endParaRPr lang="en-IN" dirty="0"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endParaRPr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IN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volatility of the asset - 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It is expected volatility of a stock over the life of the option.</a:t>
                </a:r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d1 = Measures the stock volatility until expiration</a:t>
                </a:r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d2 = Measures the Option price volatility until expiration</a:t>
                </a:r>
                <a:endParaRPr lang="en-IN" dirty="0"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91874547-DEA6-496B-A6EA-F7600B5FB3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9100" y="1737360"/>
                <a:ext cx="7549975" cy="4127049"/>
              </a:xfrm>
              <a:blipFill>
                <a:blip r:embed="rId3"/>
                <a:stretch>
                  <a:fillRect t="-1329" r="-2342" b="-91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8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BEC7-2FB6-485A-89F8-CB3E0A50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1718309"/>
            <a:ext cx="3200400" cy="2286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Derivation of Black Scholes Equation </a:t>
            </a:r>
            <a:endParaRPr lang="en-IN" sz="4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7DCC55-F552-496C-9846-9DBE4C32A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675" y="4050030"/>
            <a:ext cx="3200400" cy="50292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Major components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664F379-BEA8-4ECB-A37E-F247D6D59D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2582982"/>
              </p:ext>
            </p:extLst>
          </p:nvPr>
        </p:nvGraphicFramePr>
        <p:xfrm>
          <a:off x="4815206" y="1788583"/>
          <a:ext cx="6359524" cy="3280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401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3B2E-7184-4835-B115-4E5489B9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Geometric Brownian Motion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29A460-8896-44EF-B982-211675A01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81574" y="1845734"/>
                <a:ext cx="6174105" cy="4023360"/>
              </a:xfrm>
            </p:spPr>
            <p:txBody>
              <a:bodyPr/>
              <a:lstStyle/>
              <a:p>
                <a:r>
                  <a:rPr lang="en-IN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It is a </a:t>
                </a:r>
                <a:r>
                  <a:rPr lang="en-IN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Markov process which means the stock price follows a random walk and is consistent with (at the very least) the weak form of the </a:t>
                </a:r>
                <a:r>
                  <a:rPr lang="en-IN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efficient market hypothesis </a:t>
                </a:r>
                <a:r>
                  <a:rPr lang="en-IN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(EMH)—past price information is already incorporated, and the next price movement is "conditionally independent" of past price movements.</a:t>
                </a:r>
                <a:endParaRPr lang="en-IN" dirty="0"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endParaRPr>
              </a:p>
              <a:p>
                <a:r>
                  <a:rPr lang="en-IN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The first term is a "drift" and the second term is a "shock." For each time period, the model assumes the price will "drift" up by the expected return. But the drift will be shocked (added or subtracted) by a random shock. The random shock will be the standard deviation "</a:t>
                </a:r>
                <a14:m>
                  <m:oMath xmlns:m="http://schemas.openxmlformats.org/officeDocument/2006/math">
                    <m:r>
                      <a:rPr lang="en-IN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en-IN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" multiplied by a random number "</a:t>
                </a:r>
                <a14:m>
                  <m:oMath xmlns:m="http://schemas.openxmlformats.org/officeDocument/2006/math">
                    <m:r>
                      <a:rPr lang="en-IN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IN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." </a:t>
                </a:r>
                <a:endParaRPr lang="en-IN" dirty="0"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endParaRPr>
              </a:p>
              <a:p>
                <a:endParaRPr lang="en-IN" dirty="0"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endParaRPr>
              </a:p>
              <a:p>
                <a:endParaRPr lang="en-IN" sz="11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29A460-8896-44EF-B982-211675A01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1574" y="1845734"/>
                <a:ext cx="6174105" cy="4023360"/>
              </a:xfrm>
              <a:blipFill>
                <a:blip r:embed="rId2"/>
                <a:stretch>
                  <a:fillRect l="-987" t="-1667" r="-19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34541E2-25FC-4DF5-A86D-1BDB6B8DF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24" y="2224897"/>
            <a:ext cx="4001315" cy="342112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594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DFFCB-E06F-4B85-B918-11E7ED4C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ource Sans Pro" panose="020B0503030403020204" pitchFamily="34" charset="0"/>
                <a:ea typeface="Source Sans Pro" panose="020B0503030403020204" pitchFamily="34" charset="0"/>
              </a:rPr>
              <a:t>ITO’S 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21BC4-583E-4539-86E6-5651E420A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272727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ITO's Lemma is a key component in the ITO Calculus, used to determine the derivative of a time-dependent function of a stochastic process.</a:t>
            </a:r>
            <a:r>
              <a:rPr lang="en-IN" spc="1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 It relates the change in the price of the derivative security to the change in the price of the underlying asset.</a:t>
            </a:r>
          </a:p>
          <a:p>
            <a:endParaRPr lang="en-IN" spc="10" dirty="0">
              <a:solidFill>
                <a:srgbClr val="333333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endParaRPr lang="en-IN" spc="10" dirty="0">
              <a:solidFill>
                <a:srgbClr val="333333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endParaRPr lang="en-IN" spc="10" dirty="0">
              <a:solidFill>
                <a:srgbClr val="333333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endParaRPr lang="en-IN" spc="10" dirty="0">
              <a:solidFill>
                <a:srgbClr val="333333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r>
              <a:rPr lang="en-IN" spc="1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The equation here represents the change in value of an option as a function of stock price and time.</a:t>
            </a:r>
            <a:endParaRPr lang="en-IN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FA0AD-8F7A-42C1-A5D1-CED43FF2D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387" y="3042059"/>
            <a:ext cx="5481368" cy="12006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4195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62E4-80F9-4B40-AA19-8373BE9A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Delta Hedge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5F97E-E928-44D8-9869-C1BC10144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Delta-Hedging</a:t>
            </a:r>
            <a:r>
              <a:rPr lang="en-IN" sz="24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– it is a defensive tactic used to reduce the directional exposure of a stock or option position. It is accomplished by adding a position that brings the delta closer to zero.</a:t>
            </a:r>
          </a:p>
          <a:p>
            <a:endParaRPr lang="en-IN" sz="2400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Delta </a:t>
            </a:r>
            <a:r>
              <a:rPr lang="en-IN" sz="24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- </a:t>
            </a:r>
            <a:r>
              <a:rPr lang="en-IN" sz="24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Delta (Δ) represents the rate of change between the option's price and a $1 change in the underlying asset's price.</a:t>
            </a:r>
          </a:p>
          <a:p>
            <a:endParaRPr lang="en-IN" sz="2400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C9B77-66BF-4506-B4DF-9FB20447A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48" y="3281991"/>
            <a:ext cx="3281899" cy="7893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5771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BBFC-D07D-479E-9365-ACCFD3C2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ource Sans Pro" panose="020B0503030403020204" pitchFamily="34" charset="0"/>
                <a:ea typeface="Source Sans Pro" panose="020B0503030403020204" pitchFamily="34" charset="0"/>
              </a:rPr>
              <a:t>Black Scholes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BD0160-6F23-4BF1-9876-5AD4ACE05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IN" sz="2400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Geometric Brownian Motion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𝜎𝜀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) </a:t>
                </a:r>
              </a:p>
              <a:p>
                <a:pPr marL="0" indent="0" algn="ctr">
                  <a:buNone/>
                </a:pPr>
                <a:r>
                  <a:rPr lang="en-IN" sz="2400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ITO’S Lemma (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𝑑𝑆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den>
                    </m:f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𝑑𝑆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𝑑𝑡𝑑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sz="2400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 algn="ctr">
                  <a:buNone/>
                </a:pPr>
                <a:r>
                  <a:rPr lang="en-IN" sz="2400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Delta Hedge Portfolio (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sz="2400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 algn="ctr">
                  <a:buNone/>
                </a:pPr>
                <a:r>
                  <a:rPr lang="en-IN" sz="2400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Combining the above all three components we get the desired Black-Scholes equation.</a:t>
                </a:r>
              </a:p>
              <a:p>
                <a:pPr marL="0" indent="0" algn="ctr">
                  <a:buNone/>
                </a:pPr>
                <a:r>
                  <a:rPr lang="en-IN" sz="2800" b="1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Black-Scholes Equation -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num>
                      <m:den>
                        <m:r>
                          <a:rPr lang="en-I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den>
                    </m:f>
                    <m:r>
                      <a:rPr lang="en-I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𝒓𝑺</m:t>
                    </m:r>
                    <m:r>
                      <a:rPr lang="en-I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num>
                      <m:den>
                        <m:r>
                          <a:rPr lang="en-I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den>
                    </m:f>
                    <m:r>
                      <a:rPr lang="en-I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I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f>
                      <m:fPr>
                        <m:ctrlPr>
                          <a:rPr lang="en-I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e>
                          <m:sup>
                            <m:r>
                              <a:rPr lang="en-I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I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num>
                      <m:den>
                        <m:sSup>
                          <m:sSupPr>
                            <m:ctrlPr>
                              <a:rPr lang="en-I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e>
                          <m:sup>
                            <m:r>
                              <a:rPr lang="en-I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I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den>
                    </m:f>
                    <m:sSup>
                      <m:sSupPr>
                        <m:ctrlPr>
                          <a:rPr lang="en-I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I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I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I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I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𝒓𝑽</m:t>
                    </m:r>
                    <m:r>
                      <a:rPr lang="en-I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IN" sz="2800" dirty="0"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endParaRPr>
              </a:p>
              <a:p>
                <a:endParaRPr lang="en-IN" sz="24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endParaRPr>
              </a:p>
              <a:p>
                <a:endParaRPr lang="en-IN" sz="2400" dirty="0"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BD0160-6F23-4BF1-9876-5AD4ACE05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2121" r="-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4020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873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Source Sans Pro</vt:lpstr>
      <vt:lpstr>Retrospect</vt:lpstr>
      <vt:lpstr>Black Scholes Equation - An Introduction</vt:lpstr>
      <vt:lpstr>Black-Scholes Model</vt:lpstr>
      <vt:lpstr>Options </vt:lpstr>
      <vt:lpstr>Black - Scholes Equation</vt:lpstr>
      <vt:lpstr>Derivation of Black Scholes Equation </vt:lpstr>
      <vt:lpstr>Geometric Brownian Motion</vt:lpstr>
      <vt:lpstr>ITO’S Lemma</vt:lpstr>
      <vt:lpstr>Delta Hedge Portfolio</vt:lpstr>
      <vt:lpstr>Black Scholes Equation</vt:lpstr>
      <vt:lpstr>Uses of Black Scholes Equation </vt:lpstr>
      <vt:lpstr>Limitations and Assumptions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Scholes Equation - An Introduction</dc:title>
  <dc:creator>Jai Yadav</dc:creator>
  <cp:lastModifiedBy>Jai Yadav</cp:lastModifiedBy>
  <cp:revision>8</cp:revision>
  <dcterms:created xsi:type="dcterms:W3CDTF">2020-12-31T12:17:34Z</dcterms:created>
  <dcterms:modified xsi:type="dcterms:W3CDTF">2020-12-31T14:22:11Z</dcterms:modified>
</cp:coreProperties>
</file>