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2"/>
  </p:notesMasterIdLst>
  <p:sldIdLst>
    <p:sldId id="256" r:id="rId2"/>
    <p:sldId id="257" r:id="rId3"/>
    <p:sldId id="258" r:id="rId4"/>
    <p:sldId id="259" r:id="rId5"/>
    <p:sldId id="261" r:id="rId6"/>
    <p:sldId id="260" r:id="rId7"/>
    <p:sldId id="265" r:id="rId8"/>
    <p:sldId id="263" r:id="rId9"/>
    <p:sldId id="266" r:id="rId10"/>
    <p:sldId id="267" r:id="rId11"/>
    <p:sldId id="262" r:id="rId12"/>
    <p:sldId id="270" r:id="rId13"/>
    <p:sldId id="272" r:id="rId14"/>
    <p:sldId id="273" r:id="rId15"/>
    <p:sldId id="274" r:id="rId16"/>
    <p:sldId id="275" r:id="rId17"/>
    <p:sldId id="276" r:id="rId18"/>
    <p:sldId id="277" r:id="rId19"/>
    <p:sldId id="264"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848" userDrawn="1">
          <p15:clr>
            <a:srgbClr val="A4A3A4"/>
          </p15:clr>
        </p15:guide>
        <p15:guide id="2" orient="horz" pos="1584" userDrawn="1">
          <p15:clr>
            <a:srgbClr val="A4A3A4"/>
          </p15:clr>
        </p15:guide>
        <p15:guide id="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504" autoAdjust="0"/>
  </p:normalViewPr>
  <p:slideViewPr>
    <p:cSldViewPr snapToGrid="0">
      <p:cViewPr varScale="1">
        <p:scale>
          <a:sx n="75" d="100"/>
          <a:sy n="75" d="100"/>
        </p:scale>
        <p:origin x="540" y="66"/>
      </p:cViewPr>
      <p:guideLst>
        <p:guide pos="4848"/>
        <p:guide orient="horz" pos="1584"/>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59D06-4424-42F0-A649-A6979ADF5AE9}" type="datetimeFigureOut">
              <a:rPr lang="en-US" smtClean="0"/>
              <a:t>2020-04-16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DCFB8-C60C-4C98-A96E-DA139981D0E2}" type="slidenum">
              <a:rPr lang="en-US" smtClean="0"/>
              <a:t>‹#›</a:t>
            </a:fld>
            <a:endParaRPr lang="en-US"/>
          </a:p>
        </p:txBody>
      </p:sp>
    </p:spTree>
    <p:extLst>
      <p:ext uri="{BB962C8B-B14F-4D97-AF65-F5344CB8AC3E}">
        <p14:creationId xmlns:p14="http://schemas.microsoft.com/office/powerpoint/2010/main" val="292703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4DCFB8-C60C-4C98-A96E-DA139981D0E2}" type="slidenum">
              <a:rPr lang="en-US" smtClean="0"/>
              <a:t>3</a:t>
            </a:fld>
            <a:endParaRPr lang="en-US"/>
          </a:p>
        </p:txBody>
      </p:sp>
    </p:spTree>
    <p:extLst>
      <p:ext uri="{BB962C8B-B14F-4D97-AF65-F5344CB8AC3E}">
        <p14:creationId xmlns:p14="http://schemas.microsoft.com/office/powerpoint/2010/main" val="113428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4DCFB8-C60C-4C98-A96E-DA139981D0E2}" type="slidenum">
              <a:rPr lang="en-US" smtClean="0"/>
              <a:t>8</a:t>
            </a:fld>
            <a:endParaRPr lang="en-US"/>
          </a:p>
        </p:txBody>
      </p:sp>
    </p:spTree>
    <p:extLst>
      <p:ext uri="{BB962C8B-B14F-4D97-AF65-F5344CB8AC3E}">
        <p14:creationId xmlns:p14="http://schemas.microsoft.com/office/powerpoint/2010/main" val="303096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4DCFB8-C60C-4C98-A96E-DA139981D0E2}" type="slidenum">
              <a:rPr lang="en-US" smtClean="0"/>
              <a:t>20</a:t>
            </a:fld>
            <a:endParaRPr lang="en-US"/>
          </a:p>
        </p:txBody>
      </p:sp>
    </p:spTree>
    <p:extLst>
      <p:ext uri="{BB962C8B-B14F-4D97-AF65-F5344CB8AC3E}">
        <p14:creationId xmlns:p14="http://schemas.microsoft.com/office/powerpoint/2010/main" val="369788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48608-FBF5-4859-90B8-D3342E08A665}"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4663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AE6AA5D-F518-41F6-B2F4-D2552BB432D8}" type="datetime1">
              <a:rPr lang="en-CA" smtClean="0"/>
              <a:t>2020-04-16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268768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723F9-CAFC-4650-97FA-78D6B597AE4A}"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465859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C3E62-041B-4ED8-8723-AB7FAC2CE00D}"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62524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A03EB-80C2-4E9A-9D38-80D05854D7DF}"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421440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D1B63-EDBE-4A08-91CC-698B6A30EBC5}"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1569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9EA0-0348-44FA-90EF-EF9C329BF7F1}"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1513038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6BE62-E498-44E6-9AEB-C22F5A22BF0B}"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129866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83899-F934-4E92-93BB-67EBD5309B90}"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21573891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E3266-D9DB-4D04-BBED-BCB48F660499}"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17864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2C8CD-9262-47AF-AF26-908A0151ABF8}"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237227511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1EA45-9949-46B8-9D87-C4508BFB2146}" type="datetime1">
              <a:rPr lang="en-CA" smtClean="0"/>
              <a:t>2020-04-16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277241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28DC-3E39-477F-ABD6-356B802D9426}" type="datetime1">
              <a:rPr lang="en-CA" smtClean="0"/>
              <a:t>2020-04-16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77948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31510C-D3A2-4044-A699-2FDA7F00B57C}" type="datetime1">
              <a:rPr lang="en-CA" smtClean="0"/>
              <a:t>2020-04-16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303831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14C7A-084F-4E78-819D-525939FBE5F1}" type="datetime1">
              <a:rPr lang="en-CA" smtClean="0"/>
              <a:t>2020-04-16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292168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954010-BEB4-4843-9A64-8A88D92CC2FE}" type="datetime1">
              <a:rPr lang="en-CA" smtClean="0"/>
              <a:t>2020-04-16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61844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C15F30-CE5D-4783-856B-A081E547A6DA}" type="datetime1">
              <a:rPr lang="en-CA" smtClean="0"/>
              <a:t>2020-04-16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B52FA7-840C-4DF2-93EE-588F4412050D}" type="slidenum">
              <a:rPr lang="en-CA" smtClean="0"/>
              <a:t>‹#›</a:t>
            </a:fld>
            <a:endParaRPr lang="en-CA"/>
          </a:p>
        </p:txBody>
      </p:sp>
    </p:spTree>
    <p:extLst>
      <p:ext uri="{BB962C8B-B14F-4D97-AF65-F5344CB8AC3E}">
        <p14:creationId xmlns:p14="http://schemas.microsoft.com/office/powerpoint/2010/main" val="210942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96CD6D0-DECE-44EE-B747-55D3C03F47FD}" type="datetime1">
              <a:rPr lang="en-CA" smtClean="0"/>
              <a:t>2020-04-16</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9B52FA7-840C-4DF2-93EE-588F4412050D}" type="slidenum">
              <a:rPr lang="en-CA" smtClean="0"/>
              <a:t>‹#›</a:t>
            </a:fld>
            <a:endParaRPr lang="en-CA"/>
          </a:p>
        </p:txBody>
      </p:sp>
    </p:spTree>
    <p:extLst>
      <p:ext uri="{BB962C8B-B14F-4D97-AF65-F5344CB8AC3E}">
        <p14:creationId xmlns:p14="http://schemas.microsoft.com/office/powerpoint/2010/main" val="1007021797"/>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E1AB-BF24-41D5-BDB3-B33E153F4866}"/>
              </a:ext>
            </a:extLst>
          </p:cNvPr>
          <p:cNvSpPr>
            <a:spLocks noGrp="1"/>
          </p:cNvSpPr>
          <p:nvPr>
            <p:ph type="ctrTitle"/>
          </p:nvPr>
        </p:nvSpPr>
        <p:spPr>
          <a:xfrm>
            <a:off x="608011" y="1349864"/>
            <a:ext cx="10149653" cy="831318"/>
          </a:xfrm>
        </p:spPr>
        <p:txBody>
          <a:bodyPr vert="horz" lIns="91440" tIns="45720" rIns="91440" bIns="45720" rtlCol="0">
            <a:normAutofit fontScale="90000"/>
          </a:bodyPr>
          <a:lstStyle/>
          <a:p>
            <a:r>
              <a:rPr lang="en-US" sz="4000" b="1" dirty="0">
                <a:latin typeface="Times New Roman" panose="02020603050405020304" pitchFamily="18" charset="0"/>
                <a:cs typeface="Times New Roman" panose="02020603050405020304" pitchFamily="18" charset="0"/>
              </a:rPr>
              <a:t>DAB103-001- GROUP PROJECT </a:t>
            </a:r>
            <a:br>
              <a:rPr lang="en-US" b="1" dirty="0"/>
            </a:br>
            <a:endParaRPr lang="en-US" dirty="0"/>
          </a:p>
        </p:txBody>
      </p:sp>
      <p:sp>
        <p:nvSpPr>
          <p:cNvPr id="3" name="Subtitle 2">
            <a:extLst>
              <a:ext uri="{FF2B5EF4-FFF2-40B4-BE49-F238E27FC236}">
                <a16:creationId xmlns:a16="http://schemas.microsoft.com/office/drawing/2014/main" id="{26EFAD17-9C0B-4F29-A22C-C9E21F3415F2}"/>
              </a:ext>
            </a:extLst>
          </p:cNvPr>
          <p:cNvSpPr>
            <a:spLocks noGrp="1"/>
          </p:cNvSpPr>
          <p:nvPr>
            <p:ph type="subTitle" idx="1"/>
          </p:nvPr>
        </p:nvSpPr>
        <p:spPr>
          <a:xfrm>
            <a:off x="684212" y="4366706"/>
            <a:ext cx="6400800" cy="1424494"/>
          </a:xfrm>
        </p:spPr>
        <p:txBody>
          <a:bodyPr vert="horz" lIns="91440" tIns="45720" rIns="91440" bIns="45720" rtlCol="0">
            <a:noAutofit/>
          </a:bodyPr>
          <a:lstStyle/>
          <a:p>
            <a:pPr marL="274320">
              <a:lnSpc>
                <a:spcPct val="90000"/>
              </a:lnSpc>
            </a:pPr>
            <a:r>
              <a:rPr lang="en-US" sz="1800" dirty="0">
                <a:solidFill>
                  <a:schemeClr val="tx1">
                    <a:lumMod val="95000"/>
                  </a:schemeClr>
                </a:solidFill>
                <a:latin typeface="Times New Roman" panose="02020603050405020304" pitchFamily="18" charset="0"/>
                <a:cs typeface="Times New Roman" panose="02020603050405020304" pitchFamily="18" charset="0"/>
              </a:rPr>
              <a:t>Group Members</a:t>
            </a:r>
          </a:p>
          <a:p>
            <a:pPr marL="560070" indent="-285750">
              <a:lnSpc>
                <a:spcPct val="90000"/>
              </a:lnSpc>
              <a:buFont typeface="Wingdings" panose="05000000000000000000" pitchFamily="2" charset="2"/>
              <a:buChar char="§"/>
            </a:pPr>
            <a:r>
              <a:rPr lang="en-US" sz="1800" dirty="0">
                <a:solidFill>
                  <a:schemeClr val="tx1">
                    <a:lumMod val="95000"/>
                  </a:schemeClr>
                </a:solidFill>
                <a:latin typeface="Times New Roman" panose="02020603050405020304" pitchFamily="18" charset="0"/>
                <a:cs typeface="Times New Roman" panose="02020603050405020304" pitchFamily="18" charset="0"/>
              </a:rPr>
              <a:t>Pranav Jai Prasad		-	0754284</a:t>
            </a:r>
          </a:p>
          <a:p>
            <a:pPr marL="560070" indent="-285750">
              <a:lnSpc>
                <a:spcPct val="90000"/>
              </a:lnSpc>
              <a:buFont typeface="Wingdings" panose="05000000000000000000" pitchFamily="2" charset="2"/>
              <a:buChar char="§"/>
            </a:pPr>
            <a:r>
              <a:rPr lang="en-US" sz="1800" dirty="0">
                <a:solidFill>
                  <a:schemeClr val="tx1">
                    <a:lumMod val="95000"/>
                  </a:schemeClr>
                </a:solidFill>
                <a:latin typeface="Times New Roman" panose="02020603050405020304" pitchFamily="18" charset="0"/>
                <a:cs typeface="Times New Roman" panose="02020603050405020304" pitchFamily="18" charset="0"/>
              </a:rPr>
              <a:t>Sneha Sabu			-	0754791</a:t>
            </a:r>
          </a:p>
          <a:p>
            <a:pPr marL="560070" indent="-285750">
              <a:lnSpc>
                <a:spcPct val="90000"/>
              </a:lnSpc>
              <a:buFont typeface="Wingdings" panose="05000000000000000000" pitchFamily="2" charset="2"/>
              <a:buChar char="§"/>
            </a:pPr>
            <a:r>
              <a:rPr lang="en-US" sz="1800" dirty="0">
                <a:solidFill>
                  <a:schemeClr val="tx1">
                    <a:lumMod val="95000"/>
                  </a:schemeClr>
                </a:solidFill>
                <a:latin typeface="Times New Roman" panose="02020603050405020304" pitchFamily="18" charset="0"/>
                <a:cs typeface="Times New Roman" panose="02020603050405020304" pitchFamily="18" charset="0"/>
              </a:rPr>
              <a:t>Abhinav Sharma		-	0753639</a:t>
            </a:r>
          </a:p>
          <a:p>
            <a:pPr marL="560070" indent="-285750">
              <a:lnSpc>
                <a:spcPct val="90000"/>
              </a:lnSpc>
              <a:buFont typeface="Wingdings" panose="05000000000000000000" pitchFamily="2" charset="2"/>
              <a:buChar char="§"/>
            </a:pPr>
            <a:r>
              <a:rPr lang="en-US" sz="1800" dirty="0">
                <a:solidFill>
                  <a:schemeClr val="tx1">
                    <a:lumMod val="95000"/>
                  </a:schemeClr>
                </a:solidFill>
                <a:latin typeface="Times New Roman" panose="02020603050405020304" pitchFamily="18" charset="0"/>
                <a:cs typeface="Times New Roman" panose="02020603050405020304" pitchFamily="18" charset="0"/>
              </a:rPr>
              <a:t>Harpreet Singh		-	0753316</a:t>
            </a:r>
          </a:p>
          <a:p>
            <a:pPr marL="560070" indent="-285750">
              <a:lnSpc>
                <a:spcPct val="90000"/>
              </a:lnSpc>
              <a:buFont typeface="Wingdings" panose="05000000000000000000" pitchFamily="2" charset="2"/>
              <a:buChar char="§"/>
            </a:pPr>
            <a:endParaRPr lang="en-US" sz="1800" dirty="0">
              <a:solidFill>
                <a:schemeClr val="tx2">
                  <a:lumMod val="75000"/>
                </a:schemeClr>
              </a:solidFill>
              <a:latin typeface="Arial Rounded MT Bold" panose="020F0704030504030204" pitchFamily="34" charset="0"/>
              <a:cs typeface="Angsana New" panose="020B0502040204020203" pitchFamily="18" charset="-34"/>
            </a:endParaRPr>
          </a:p>
        </p:txBody>
      </p:sp>
      <p:sp>
        <p:nvSpPr>
          <p:cNvPr id="5" name="Slide Number Placeholder 4">
            <a:extLst>
              <a:ext uri="{FF2B5EF4-FFF2-40B4-BE49-F238E27FC236}">
                <a16:creationId xmlns:a16="http://schemas.microsoft.com/office/drawing/2014/main" id="{1F5D9744-BA74-4969-B6AB-0CBD436FC353}"/>
              </a:ext>
            </a:extLst>
          </p:cNvPr>
          <p:cNvSpPr>
            <a:spLocks noGrp="1"/>
          </p:cNvSpPr>
          <p:nvPr>
            <p:ph type="sldNum" sz="quarter" idx="12"/>
          </p:nvPr>
        </p:nvSpPr>
        <p:spPr>
          <a:xfrm>
            <a:off x="10274300" y="5603875"/>
            <a:ext cx="1142245" cy="669925"/>
          </a:xfrm>
        </p:spPr>
        <p:txBody>
          <a:bodyPr/>
          <a:lstStyle/>
          <a:p>
            <a:fld id="{A9B52FA7-840C-4DF2-93EE-588F4412050D}" type="slidenum">
              <a:rPr lang="en-CA" sz="2000" smtClean="0">
                <a:solidFill>
                  <a:schemeClr val="tx1"/>
                </a:solidFill>
              </a:rPr>
              <a:t>1</a:t>
            </a:fld>
            <a:endParaRPr lang="en-CA" sz="2000" dirty="0">
              <a:solidFill>
                <a:schemeClr val="tx1"/>
              </a:solidFill>
            </a:endParaRPr>
          </a:p>
        </p:txBody>
      </p:sp>
    </p:spTree>
    <p:extLst>
      <p:ext uri="{BB962C8B-B14F-4D97-AF65-F5344CB8AC3E}">
        <p14:creationId xmlns:p14="http://schemas.microsoft.com/office/powerpoint/2010/main" val="32280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4B327-0C68-40E8-9526-5C9104C38CC1}"/>
              </a:ext>
            </a:extLst>
          </p:cNvPr>
          <p:cNvSpPr>
            <a:spLocks noGrp="1"/>
          </p:cNvSpPr>
          <p:nvPr>
            <p:ph type="title"/>
          </p:nvPr>
        </p:nvSpPr>
        <p:spPr>
          <a:xfrm>
            <a:off x="366711" y="685799"/>
            <a:ext cx="11152189" cy="2971801"/>
          </a:xfrm>
        </p:spPr>
        <p:txBody>
          <a:bodyPr vert="horz" lIns="91440" tIns="45720" rIns="91440" bIns="45720" rtlCol="0" anchor="b">
            <a:normAutofit/>
          </a:bodyPr>
          <a:lstStyle/>
          <a:p>
            <a:r>
              <a:rPr lang="en-US" sz="4300" dirty="0">
                <a:latin typeface="Times New Roman" panose="02020603050405020304" pitchFamily="18" charset="0"/>
                <a:cs typeface="Times New Roman" panose="02020603050405020304" pitchFamily="18" charset="0"/>
              </a:rPr>
              <a:t>Visualizations</a:t>
            </a:r>
            <a:r>
              <a:rPr lang="en-US" sz="4800" dirty="0">
                <a:latin typeface="Times New Roman" panose="02020603050405020304" pitchFamily="18" charset="0"/>
                <a:cs typeface="Times New Roman" panose="02020603050405020304" pitchFamily="18" charset="0"/>
              </a:rPr>
              <a:t> and Dashboards</a:t>
            </a:r>
          </a:p>
        </p:txBody>
      </p:sp>
      <p:sp>
        <p:nvSpPr>
          <p:cNvPr id="2" name="Slide Number Placeholder 1">
            <a:extLst>
              <a:ext uri="{FF2B5EF4-FFF2-40B4-BE49-F238E27FC236}">
                <a16:creationId xmlns:a16="http://schemas.microsoft.com/office/drawing/2014/main" id="{DAA0D33D-0363-4E6E-BB7C-982716B6DD4F}"/>
              </a:ext>
            </a:extLst>
          </p:cNvPr>
          <p:cNvSpPr>
            <a:spLocks noGrp="1"/>
          </p:cNvSpPr>
          <p:nvPr>
            <p:ph type="sldNum" sz="quarter" idx="12"/>
          </p:nvPr>
        </p:nvSpPr>
        <p:spPr/>
        <p:txBody>
          <a:bodyPr/>
          <a:lstStyle/>
          <a:p>
            <a:fld id="{A9B52FA7-840C-4DF2-93EE-588F4412050D}" type="slidenum">
              <a:rPr lang="en-CA" sz="2000" smtClean="0">
                <a:solidFill>
                  <a:schemeClr val="tx1"/>
                </a:solidFill>
              </a:rPr>
              <a:t>10</a:t>
            </a:fld>
            <a:endParaRPr lang="en-CA" sz="2000" dirty="0">
              <a:solidFill>
                <a:schemeClr val="tx1"/>
              </a:solidFill>
            </a:endParaRPr>
          </a:p>
        </p:txBody>
      </p:sp>
    </p:spTree>
    <p:extLst>
      <p:ext uri="{BB962C8B-B14F-4D97-AF65-F5344CB8AC3E}">
        <p14:creationId xmlns:p14="http://schemas.microsoft.com/office/powerpoint/2010/main" val="134158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5DE8-E91F-4C29-94C3-79E0B07E849D}"/>
              </a:ext>
            </a:extLst>
          </p:cNvPr>
          <p:cNvSpPr>
            <a:spLocks noGrp="1"/>
          </p:cNvSpPr>
          <p:nvPr>
            <p:ph type="title"/>
          </p:nvPr>
        </p:nvSpPr>
        <p:spPr>
          <a:xfrm>
            <a:off x="341312" y="-479956"/>
            <a:ext cx="10758488" cy="1507067"/>
          </a:xfrm>
        </p:spPr>
        <p:txBody>
          <a:bodyPr>
            <a:normAutofit/>
          </a:bodyPr>
          <a:lstStyle/>
          <a:p>
            <a:r>
              <a:rPr lang="en-US" sz="1800" dirty="0">
                <a:latin typeface="Times New Roman" panose="02020603050405020304" pitchFamily="18" charset="0"/>
                <a:cs typeface="Times New Roman" panose="02020603050405020304" pitchFamily="18" charset="0"/>
              </a:rPr>
              <a:t>Q.1.	Rank the Company names according to annual growth percentage?</a:t>
            </a:r>
          </a:p>
        </p:txBody>
      </p:sp>
      <p:pic>
        <p:nvPicPr>
          <p:cNvPr id="5" name="Content Placeholder 4" descr="A screenshot of a cell phone&#10;&#10;Description automatically generated">
            <a:extLst>
              <a:ext uri="{FF2B5EF4-FFF2-40B4-BE49-F238E27FC236}">
                <a16:creationId xmlns:a16="http://schemas.microsoft.com/office/drawing/2014/main" id="{3B82FF20-0023-4E6E-B399-498FCBE2D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069" y="520701"/>
            <a:ext cx="10137320" cy="5676900"/>
          </a:xfrm>
        </p:spPr>
      </p:pic>
      <p:sp>
        <p:nvSpPr>
          <p:cNvPr id="3" name="Slide Number Placeholder 2">
            <a:extLst>
              <a:ext uri="{FF2B5EF4-FFF2-40B4-BE49-F238E27FC236}">
                <a16:creationId xmlns:a16="http://schemas.microsoft.com/office/drawing/2014/main" id="{681EC87C-B91D-4AD5-A2EC-B0CF4A03B6D4}"/>
              </a:ext>
            </a:extLst>
          </p:cNvPr>
          <p:cNvSpPr>
            <a:spLocks noGrp="1"/>
          </p:cNvSpPr>
          <p:nvPr>
            <p:ph type="sldNum" sz="quarter" idx="12"/>
          </p:nvPr>
        </p:nvSpPr>
        <p:spPr/>
        <p:txBody>
          <a:bodyPr/>
          <a:lstStyle/>
          <a:p>
            <a:fld id="{A9B52FA7-840C-4DF2-93EE-588F4412050D}" type="slidenum">
              <a:rPr lang="en-CA" sz="2000" smtClean="0">
                <a:solidFill>
                  <a:schemeClr val="tx1"/>
                </a:solidFill>
              </a:rPr>
              <a:t>11</a:t>
            </a:fld>
            <a:endParaRPr lang="en-CA" sz="2000" dirty="0">
              <a:solidFill>
                <a:schemeClr val="tx1"/>
              </a:solidFill>
            </a:endParaRPr>
          </a:p>
        </p:txBody>
      </p:sp>
    </p:spTree>
    <p:extLst>
      <p:ext uri="{BB962C8B-B14F-4D97-AF65-F5344CB8AC3E}">
        <p14:creationId xmlns:p14="http://schemas.microsoft.com/office/powerpoint/2010/main" val="221409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542EC-B497-4DCD-A912-7C7C22BDBCDB}"/>
              </a:ext>
            </a:extLst>
          </p:cNvPr>
          <p:cNvSpPr txBox="1"/>
          <p:nvPr/>
        </p:nvSpPr>
        <p:spPr>
          <a:xfrm>
            <a:off x="368300" y="965201"/>
            <a:ext cx="9944100" cy="443198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Bar graphs are more helpful for analyzing more substantial variations in data amongst different groups.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this graph, the names of companies are on the X-axis and the Percentage of Companies Growth are on the Y-axis as labels.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graph depicts the growth of each company from March 2019 to March 2020. As seen in the graph the rank goes as Apple holding the first position with a growth of 68.68%, followed by Microsoft at 50.17%, then by Google at 19.44%, Facebook with 15.35%, and Amazon with 14.88%. The stock price of Amazon is 10 times greater than Apple from the data, but still ranks the least in growth percentage as apple is having a greater number of volume of shares transactions than Amazon.</a:t>
            </a:r>
          </a:p>
          <a:p>
            <a:endParaRPr lang="en-US" dirty="0"/>
          </a:p>
        </p:txBody>
      </p:sp>
      <p:sp>
        <p:nvSpPr>
          <p:cNvPr id="7" name="TextBox 6">
            <a:extLst>
              <a:ext uri="{FF2B5EF4-FFF2-40B4-BE49-F238E27FC236}">
                <a16:creationId xmlns:a16="http://schemas.microsoft.com/office/drawing/2014/main" id="{912E7978-B906-4EDA-BB6F-857A228366A8}"/>
              </a:ext>
            </a:extLst>
          </p:cNvPr>
          <p:cNvSpPr txBox="1"/>
          <p:nvPr/>
        </p:nvSpPr>
        <p:spPr>
          <a:xfrm>
            <a:off x="444500" y="241300"/>
            <a:ext cx="7480300" cy="430887"/>
          </a:xfrm>
          <a:prstGeom prst="rect">
            <a:avLst/>
          </a:prstGeom>
          <a:noFill/>
        </p:spPr>
        <p:txBody>
          <a:bodyPr wrap="square" rtlCol="0">
            <a:spAutoFit/>
          </a:bodyPr>
          <a:lstStyle/>
          <a:p>
            <a:r>
              <a:rPr lang="en-US" sz="2200" u="sng" dirty="0">
                <a:latin typeface="Times New Roman" panose="02020603050405020304" pitchFamily="18" charset="0"/>
                <a:cs typeface="Times New Roman" panose="02020603050405020304" pitchFamily="18" charset="0"/>
              </a:rPr>
              <a:t>A brief explanation of the Graph</a:t>
            </a:r>
          </a:p>
        </p:txBody>
      </p:sp>
      <p:sp>
        <p:nvSpPr>
          <p:cNvPr id="2" name="Slide Number Placeholder 1">
            <a:extLst>
              <a:ext uri="{FF2B5EF4-FFF2-40B4-BE49-F238E27FC236}">
                <a16:creationId xmlns:a16="http://schemas.microsoft.com/office/drawing/2014/main" id="{84D9E360-1EC7-498F-98D9-7C71EADBAC65}"/>
              </a:ext>
            </a:extLst>
          </p:cNvPr>
          <p:cNvSpPr>
            <a:spLocks noGrp="1"/>
          </p:cNvSpPr>
          <p:nvPr>
            <p:ph type="sldNum" sz="quarter" idx="12"/>
          </p:nvPr>
        </p:nvSpPr>
        <p:spPr/>
        <p:txBody>
          <a:bodyPr/>
          <a:lstStyle/>
          <a:p>
            <a:fld id="{A9B52FA7-840C-4DF2-93EE-588F4412050D}" type="slidenum">
              <a:rPr lang="en-CA" sz="2000" smtClean="0">
                <a:solidFill>
                  <a:schemeClr val="tx1"/>
                </a:solidFill>
              </a:rPr>
              <a:t>12</a:t>
            </a:fld>
            <a:endParaRPr lang="en-CA" sz="2000" dirty="0">
              <a:solidFill>
                <a:schemeClr val="tx1"/>
              </a:solidFill>
            </a:endParaRPr>
          </a:p>
        </p:txBody>
      </p:sp>
    </p:spTree>
    <p:extLst>
      <p:ext uri="{BB962C8B-B14F-4D97-AF65-F5344CB8AC3E}">
        <p14:creationId xmlns:p14="http://schemas.microsoft.com/office/powerpoint/2010/main" val="389883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5DE8-E91F-4C29-94C3-79E0B07E849D}"/>
              </a:ext>
            </a:extLst>
          </p:cNvPr>
          <p:cNvSpPr>
            <a:spLocks noGrp="1"/>
          </p:cNvSpPr>
          <p:nvPr>
            <p:ph type="title"/>
          </p:nvPr>
        </p:nvSpPr>
        <p:spPr>
          <a:xfrm>
            <a:off x="341312" y="-429156"/>
            <a:ext cx="10758488" cy="1507067"/>
          </a:xfrm>
        </p:spPr>
        <p:txBody>
          <a:bodyPr>
            <a:normAutofit/>
          </a:bodyPr>
          <a:lstStyle/>
          <a:p>
            <a:r>
              <a:rPr lang="en-US" sz="1800" dirty="0">
                <a:latin typeface="Times New Roman" panose="02020603050405020304" pitchFamily="18" charset="0"/>
                <a:cs typeface="Times New Roman" panose="02020603050405020304" pitchFamily="18" charset="0"/>
              </a:rPr>
              <a:t>Q.2. Find the monthly trend of these companies based on $ value traded?</a:t>
            </a:r>
          </a:p>
        </p:txBody>
      </p:sp>
      <p:pic>
        <p:nvPicPr>
          <p:cNvPr id="6" name="Content Placeholder 5" descr="A picture containing text, map&#10;&#10;Description automatically generated">
            <a:extLst>
              <a:ext uri="{FF2B5EF4-FFF2-40B4-BE49-F238E27FC236}">
                <a16:creationId xmlns:a16="http://schemas.microsoft.com/office/drawing/2014/main" id="{232B8044-3D99-46DE-86E7-39DC3DF77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270" y="647700"/>
            <a:ext cx="9794430" cy="5551276"/>
          </a:xfrm>
        </p:spPr>
      </p:pic>
      <p:sp>
        <p:nvSpPr>
          <p:cNvPr id="3" name="Slide Number Placeholder 2">
            <a:extLst>
              <a:ext uri="{FF2B5EF4-FFF2-40B4-BE49-F238E27FC236}">
                <a16:creationId xmlns:a16="http://schemas.microsoft.com/office/drawing/2014/main" id="{7E65551A-4735-4CA3-96EC-E50BE8D656CA}"/>
              </a:ext>
            </a:extLst>
          </p:cNvPr>
          <p:cNvSpPr>
            <a:spLocks noGrp="1"/>
          </p:cNvSpPr>
          <p:nvPr>
            <p:ph type="sldNum" sz="quarter" idx="12"/>
          </p:nvPr>
        </p:nvSpPr>
        <p:spPr/>
        <p:txBody>
          <a:bodyPr/>
          <a:lstStyle/>
          <a:p>
            <a:fld id="{A9B52FA7-840C-4DF2-93EE-588F4412050D}" type="slidenum">
              <a:rPr lang="en-CA" sz="2000" smtClean="0">
                <a:solidFill>
                  <a:schemeClr val="tx1"/>
                </a:solidFill>
              </a:rPr>
              <a:t>13</a:t>
            </a:fld>
            <a:endParaRPr lang="en-CA" sz="2000" dirty="0">
              <a:solidFill>
                <a:schemeClr val="tx1"/>
              </a:solidFill>
            </a:endParaRPr>
          </a:p>
        </p:txBody>
      </p:sp>
    </p:spTree>
    <p:extLst>
      <p:ext uri="{BB962C8B-B14F-4D97-AF65-F5344CB8AC3E}">
        <p14:creationId xmlns:p14="http://schemas.microsoft.com/office/powerpoint/2010/main" val="334321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542EC-B497-4DCD-A912-7C7C22BDBCDB}"/>
              </a:ext>
            </a:extLst>
          </p:cNvPr>
          <p:cNvSpPr txBox="1"/>
          <p:nvPr/>
        </p:nvSpPr>
        <p:spPr>
          <a:xfrm>
            <a:off x="368300" y="1358900"/>
            <a:ext cx="1000760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best graph for a time series visualization is the line graph.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graph gives us an overview of the monthly trend of each company based on the dollar value traded. The labels on the Y-axis is the average of the Daily Traded Volume and a time period of one year on the X-axis.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It is apparent from the graph that Amazon is leading at over 8 billion over all the companies at the initial date of March 2019, which was followed by Apple at over 5.7 billion. Facebook and Microsoft tailgated at nearly same along with Google which was the lowest at over 1.7 billion. It was progressing the same till around the start of May, the traded volume for Facebook declined under Microsoft to around 2.4 Billion when Microsoft headed to 3 billion and then suddenly Facebook yielded up over the same and the graph moved so on. By start of September to November, Apple started to gross more than Amazon to a value of 6.2 billion when Amazon’s trade reduced to 4.6 billion. Finally, in the end, it was Apple that possessed the highest value of around 24 billion leading Amazon and pushing it to the second at 18 billion, but initially traded was high for Amazon. Google always possessed the lowest dollar value traded in the group.</a:t>
            </a:r>
          </a:p>
          <a:p>
            <a:endParaRPr lang="en-US" dirty="0"/>
          </a:p>
        </p:txBody>
      </p:sp>
      <p:sp>
        <p:nvSpPr>
          <p:cNvPr id="7" name="TextBox 6">
            <a:extLst>
              <a:ext uri="{FF2B5EF4-FFF2-40B4-BE49-F238E27FC236}">
                <a16:creationId xmlns:a16="http://schemas.microsoft.com/office/drawing/2014/main" id="{912E7978-B906-4EDA-BB6F-857A228366A8}"/>
              </a:ext>
            </a:extLst>
          </p:cNvPr>
          <p:cNvSpPr txBox="1"/>
          <p:nvPr/>
        </p:nvSpPr>
        <p:spPr>
          <a:xfrm>
            <a:off x="393700" y="609600"/>
            <a:ext cx="7480300" cy="430887"/>
          </a:xfrm>
          <a:prstGeom prst="rect">
            <a:avLst/>
          </a:prstGeom>
          <a:noFill/>
        </p:spPr>
        <p:txBody>
          <a:bodyPr wrap="square" rtlCol="0">
            <a:spAutoFit/>
          </a:bodyPr>
          <a:lstStyle/>
          <a:p>
            <a:r>
              <a:rPr lang="en-US" sz="2200" u="sng" dirty="0">
                <a:latin typeface="Times New Roman" panose="02020603050405020304" pitchFamily="18" charset="0"/>
                <a:cs typeface="Times New Roman" panose="02020603050405020304" pitchFamily="18" charset="0"/>
              </a:rPr>
              <a:t>A brief explanation of the Graph</a:t>
            </a:r>
          </a:p>
        </p:txBody>
      </p:sp>
      <p:sp>
        <p:nvSpPr>
          <p:cNvPr id="2" name="Slide Number Placeholder 1">
            <a:extLst>
              <a:ext uri="{FF2B5EF4-FFF2-40B4-BE49-F238E27FC236}">
                <a16:creationId xmlns:a16="http://schemas.microsoft.com/office/drawing/2014/main" id="{026F4B94-FCB4-48B2-9DD0-63F3DC13B190}"/>
              </a:ext>
            </a:extLst>
          </p:cNvPr>
          <p:cNvSpPr>
            <a:spLocks noGrp="1"/>
          </p:cNvSpPr>
          <p:nvPr>
            <p:ph type="sldNum" sz="quarter" idx="12"/>
          </p:nvPr>
        </p:nvSpPr>
        <p:spPr/>
        <p:txBody>
          <a:bodyPr/>
          <a:lstStyle/>
          <a:p>
            <a:fld id="{A9B52FA7-840C-4DF2-93EE-588F4412050D}" type="slidenum">
              <a:rPr lang="en-CA" sz="2000" smtClean="0">
                <a:solidFill>
                  <a:schemeClr val="tx1"/>
                </a:solidFill>
              </a:rPr>
              <a:t>14</a:t>
            </a:fld>
            <a:endParaRPr lang="en-CA" sz="2000" dirty="0">
              <a:solidFill>
                <a:schemeClr val="tx1"/>
              </a:solidFill>
            </a:endParaRPr>
          </a:p>
        </p:txBody>
      </p:sp>
    </p:spTree>
    <p:extLst>
      <p:ext uri="{BB962C8B-B14F-4D97-AF65-F5344CB8AC3E}">
        <p14:creationId xmlns:p14="http://schemas.microsoft.com/office/powerpoint/2010/main" val="79202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5DE8-E91F-4C29-94C3-79E0B07E849D}"/>
              </a:ext>
            </a:extLst>
          </p:cNvPr>
          <p:cNvSpPr>
            <a:spLocks noGrp="1"/>
          </p:cNvSpPr>
          <p:nvPr>
            <p:ph type="title"/>
          </p:nvPr>
        </p:nvSpPr>
        <p:spPr>
          <a:xfrm>
            <a:off x="328612" y="-289456"/>
            <a:ext cx="11431588" cy="1507067"/>
          </a:xfrm>
        </p:spPr>
        <p:txBody>
          <a:bodyPr>
            <a:normAutofit/>
          </a:bodyPr>
          <a:lstStyle/>
          <a:p>
            <a:r>
              <a:rPr lang="en-US" sz="1800" dirty="0">
                <a:latin typeface="Times New Roman" panose="02020603050405020304" pitchFamily="18" charset="0"/>
                <a:cs typeface="Times New Roman" panose="02020603050405020304" pitchFamily="18" charset="0"/>
              </a:rPr>
              <a:t>Q.3. </a:t>
            </a:r>
            <a:r>
              <a:rPr lang="en-US" sz="2000" dirty="0">
                <a:latin typeface="Times New Roman" panose="02020603050405020304" pitchFamily="18" charset="0"/>
                <a:cs typeface="Times New Roman" panose="02020603050405020304" pitchFamily="18" charset="0"/>
              </a:rPr>
              <a:t>Compare the risk of stock by organizations based on price fluctuation?</a:t>
            </a:r>
            <a:br>
              <a:rPr lang="en-US" dirty="0"/>
            </a:br>
            <a:endParaRPr lang="en-US" sz="1800" dirty="0">
              <a:latin typeface="Times New Roman" panose="02020603050405020304" pitchFamily="18" charset="0"/>
              <a:cs typeface="Times New Roman" panose="02020603050405020304" pitchFamily="18" charset="0"/>
            </a:endParaRPr>
          </a:p>
        </p:txBody>
      </p:sp>
      <p:pic>
        <p:nvPicPr>
          <p:cNvPr id="5" name="Content Placeholder 4" descr="A picture containing screenshot&#10;&#10;Description automatically generated">
            <a:extLst>
              <a:ext uri="{FF2B5EF4-FFF2-40B4-BE49-F238E27FC236}">
                <a16:creationId xmlns:a16="http://schemas.microsoft.com/office/drawing/2014/main" id="{F0CC0663-5477-42D9-9D5C-92B692264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500" y="593383"/>
            <a:ext cx="9156699" cy="6006513"/>
          </a:xfrm>
        </p:spPr>
      </p:pic>
      <p:sp>
        <p:nvSpPr>
          <p:cNvPr id="3" name="Slide Number Placeholder 2">
            <a:extLst>
              <a:ext uri="{FF2B5EF4-FFF2-40B4-BE49-F238E27FC236}">
                <a16:creationId xmlns:a16="http://schemas.microsoft.com/office/drawing/2014/main" id="{EFF419F6-2A8C-4F63-BFA7-E7235EF8B4C7}"/>
              </a:ext>
            </a:extLst>
          </p:cNvPr>
          <p:cNvSpPr>
            <a:spLocks noGrp="1"/>
          </p:cNvSpPr>
          <p:nvPr>
            <p:ph type="sldNum" sz="quarter" idx="12"/>
          </p:nvPr>
        </p:nvSpPr>
        <p:spPr/>
        <p:txBody>
          <a:bodyPr/>
          <a:lstStyle/>
          <a:p>
            <a:fld id="{A9B52FA7-840C-4DF2-93EE-588F4412050D}" type="slidenum">
              <a:rPr lang="en-CA" sz="2000" smtClean="0">
                <a:solidFill>
                  <a:schemeClr val="tx1"/>
                </a:solidFill>
              </a:rPr>
              <a:t>15</a:t>
            </a:fld>
            <a:endParaRPr lang="en-CA" sz="2000" dirty="0">
              <a:solidFill>
                <a:schemeClr val="tx1"/>
              </a:solidFill>
            </a:endParaRPr>
          </a:p>
        </p:txBody>
      </p:sp>
    </p:spTree>
    <p:extLst>
      <p:ext uri="{BB962C8B-B14F-4D97-AF65-F5344CB8AC3E}">
        <p14:creationId xmlns:p14="http://schemas.microsoft.com/office/powerpoint/2010/main" val="250595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542EC-B497-4DCD-A912-7C7C22BDBCDB}"/>
              </a:ext>
            </a:extLst>
          </p:cNvPr>
          <p:cNvSpPr txBox="1"/>
          <p:nvPr/>
        </p:nvSpPr>
        <p:spPr>
          <a:xfrm>
            <a:off x="368300" y="1041400"/>
            <a:ext cx="9766300" cy="409342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Bar graphs are more helpful for analyzing more substantial variations in data amongst different groups.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above graph represents the Annual Volatility of each Stock under consideration and ranked in the descending order.</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As the volatility increases the risk of the stock increases due to the major price fluctuation. The Microsoft is having the highest volatility of 70.4%, Apple with 46%, Google with 37.70%, Facebook with 36.20%, Amazon with 29%. The least price fluctuation is for Amazon possessing least risk for stock and Google ranges in the middle of all these five companies. </a:t>
            </a:r>
          </a:p>
          <a:p>
            <a:endParaRPr lang="en-US" dirty="0"/>
          </a:p>
        </p:txBody>
      </p:sp>
      <p:sp>
        <p:nvSpPr>
          <p:cNvPr id="7" name="TextBox 6">
            <a:extLst>
              <a:ext uri="{FF2B5EF4-FFF2-40B4-BE49-F238E27FC236}">
                <a16:creationId xmlns:a16="http://schemas.microsoft.com/office/drawing/2014/main" id="{912E7978-B906-4EDA-BB6F-857A228366A8}"/>
              </a:ext>
            </a:extLst>
          </p:cNvPr>
          <p:cNvSpPr txBox="1"/>
          <p:nvPr/>
        </p:nvSpPr>
        <p:spPr>
          <a:xfrm>
            <a:off x="368300" y="241300"/>
            <a:ext cx="7480300" cy="430887"/>
          </a:xfrm>
          <a:prstGeom prst="rect">
            <a:avLst/>
          </a:prstGeom>
          <a:noFill/>
        </p:spPr>
        <p:txBody>
          <a:bodyPr wrap="square" rtlCol="0">
            <a:spAutoFit/>
          </a:bodyPr>
          <a:lstStyle/>
          <a:p>
            <a:r>
              <a:rPr lang="en-US" sz="2200" u="sng" dirty="0">
                <a:latin typeface="Times New Roman" panose="02020603050405020304" pitchFamily="18" charset="0"/>
                <a:cs typeface="Times New Roman" panose="02020603050405020304" pitchFamily="18" charset="0"/>
              </a:rPr>
              <a:t>A brief explanation of the Graph</a:t>
            </a:r>
          </a:p>
        </p:txBody>
      </p:sp>
      <p:sp>
        <p:nvSpPr>
          <p:cNvPr id="2" name="Slide Number Placeholder 1">
            <a:extLst>
              <a:ext uri="{FF2B5EF4-FFF2-40B4-BE49-F238E27FC236}">
                <a16:creationId xmlns:a16="http://schemas.microsoft.com/office/drawing/2014/main" id="{8EE9E04B-6F2D-4F0A-9D12-1519458DEF42}"/>
              </a:ext>
            </a:extLst>
          </p:cNvPr>
          <p:cNvSpPr>
            <a:spLocks noGrp="1"/>
          </p:cNvSpPr>
          <p:nvPr>
            <p:ph type="sldNum" sz="quarter" idx="12"/>
          </p:nvPr>
        </p:nvSpPr>
        <p:spPr/>
        <p:txBody>
          <a:bodyPr/>
          <a:lstStyle/>
          <a:p>
            <a:fld id="{A9B52FA7-840C-4DF2-93EE-588F4412050D}" type="slidenum">
              <a:rPr lang="en-CA" sz="2000" smtClean="0">
                <a:solidFill>
                  <a:schemeClr val="tx1"/>
                </a:solidFill>
              </a:rPr>
              <a:t>16</a:t>
            </a:fld>
            <a:endParaRPr lang="en-CA" sz="2000" dirty="0">
              <a:solidFill>
                <a:schemeClr val="tx1"/>
              </a:solidFill>
            </a:endParaRPr>
          </a:p>
        </p:txBody>
      </p:sp>
    </p:spTree>
    <p:extLst>
      <p:ext uri="{BB962C8B-B14F-4D97-AF65-F5344CB8AC3E}">
        <p14:creationId xmlns:p14="http://schemas.microsoft.com/office/powerpoint/2010/main" val="2414418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5DE8-E91F-4C29-94C3-79E0B07E849D}"/>
              </a:ext>
            </a:extLst>
          </p:cNvPr>
          <p:cNvSpPr>
            <a:spLocks noGrp="1"/>
          </p:cNvSpPr>
          <p:nvPr>
            <p:ph type="title"/>
          </p:nvPr>
        </p:nvSpPr>
        <p:spPr>
          <a:xfrm>
            <a:off x="227012" y="-393700"/>
            <a:ext cx="11393488" cy="1471611"/>
          </a:xfrm>
        </p:spPr>
        <p:txBody>
          <a:bodyPr>
            <a:normAutofit/>
          </a:bodyPr>
          <a:lstStyle/>
          <a:p>
            <a:r>
              <a:rPr lang="en-US" sz="1800" dirty="0">
                <a:latin typeface="Times New Roman" panose="02020603050405020304" pitchFamily="18" charset="0"/>
                <a:cs typeface="Times New Roman" panose="02020603050405020304" pitchFamily="18" charset="0"/>
              </a:rPr>
              <a:t>Q.4. . Which company is preferred to be the best to invest according to the investors?</a:t>
            </a:r>
          </a:p>
        </p:txBody>
      </p:sp>
      <p:pic>
        <p:nvPicPr>
          <p:cNvPr id="5" name="Content Placeholder 4" descr="A screenshot of a cell phone&#10;&#10;Description automatically generated">
            <a:extLst>
              <a:ext uri="{FF2B5EF4-FFF2-40B4-BE49-F238E27FC236}">
                <a16:creationId xmlns:a16="http://schemas.microsoft.com/office/drawing/2014/main" id="{0C04EE6E-C84D-4FD4-973F-E5B9C50C2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353" y="711200"/>
            <a:ext cx="10308122" cy="5143500"/>
          </a:xfrm>
        </p:spPr>
      </p:pic>
      <p:sp>
        <p:nvSpPr>
          <p:cNvPr id="3" name="Slide Number Placeholder 2">
            <a:extLst>
              <a:ext uri="{FF2B5EF4-FFF2-40B4-BE49-F238E27FC236}">
                <a16:creationId xmlns:a16="http://schemas.microsoft.com/office/drawing/2014/main" id="{9DEE1C5C-F343-428A-BCCF-FEF9FBF37743}"/>
              </a:ext>
            </a:extLst>
          </p:cNvPr>
          <p:cNvSpPr>
            <a:spLocks noGrp="1"/>
          </p:cNvSpPr>
          <p:nvPr>
            <p:ph type="sldNum" sz="quarter" idx="12"/>
          </p:nvPr>
        </p:nvSpPr>
        <p:spPr/>
        <p:txBody>
          <a:bodyPr/>
          <a:lstStyle/>
          <a:p>
            <a:fld id="{A9B52FA7-840C-4DF2-93EE-588F4412050D}" type="slidenum">
              <a:rPr lang="en-CA" sz="2000" smtClean="0">
                <a:solidFill>
                  <a:schemeClr val="tx1"/>
                </a:solidFill>
              </a:rPr>
              <a:t>17</a:t>
            </a:fld>
            <a:endParaRPr lang="en-CA" sz="2000" dirty="0">
              <a:solidFill>
                <a:schemeClr val="tx1"/>
              </a:solidFill>
            </a:endParaRPr>
          </a:p>
        </p:txBody>
      </p:sp>
    </p:spTree>
    <p:extLst>
      <p:ext uri="{BB962C8B-B14F-4D97-AF65-F5344CB8AC3E}">
        <p14:creationId xmlns:p14="http://schemas.microsoft.com/office/powerpoint/2010/main" val="274404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542EC-B497-4DCD-A912-7C7C22BDBCDB}"/>
              </a:ext>
            </a:extLst>
          </p:cNvPr>
          <p:cNvSpPr txBox="1"/>
          <p:nvPr/>
        </p:nvSpPr>
        <p:spPr>
          <a:xfrm>
            <a:off x="368300" y="1041400"/>
            <a:ext cx="101981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data table could explain the details in a succinct way since we have to compare between the Growth Percentage and Volatility Percentage of each stock.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chart above gives the corresponding value of growth percentage and the volatility percentage of each stock respectively. The investment mainly depends on the type of investors and their period of investment.</a:t>
            </a:r>
          </a:p>
          <a:p>
            <a:r>
              <a:rPr lang="en-US" dirty="0">
                <a:latin typeface="Times New Roman" panose="02020603050405020304" pitchFamily="18" charset="0"/>
                <a:cs typeface="Times New Roman" panose="02020603050405020304" pitchFamily="18" charset="0"/>
              </a:rPr>
              <a:t>There are different types of investors in Stock Marketing like Long term Investors, Swing Traders, and Day Traders. The Long-term investors invest for a long period from 6 months and more. Whereas the Swing Traders invest in a stock for a week and day traders do it for a day. Long term investors prefer high Growth Percentage stock with Less Volatility. Swing Traders considers a high Growth Percentage with Medium Volatility. The day traders prefer highly volatile stock since they account for a single day and not keep the growth factor under consideration.</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So, for some long-term investors the company Apple seems to be the best investment since it has the highest growth percentage. The day traders prefer to invest in Microsoft since it has the highest Volatility. Swing Traders may shortlist both Apple and Microsoft to invest. Out of that two, Apple will be chosen because it has a high growth percentage and less volatility than the other.</a:t>
            </a:r>
          </a:p>
          <a:p>
            <a:endParaRPr lang="en-US" dirty="0"/>
          </a:p>
        </p:txBody>
      </p:sp>
      <p:sp>
        <p:nvSpPr>
          <p:cNvPr id="7" name="TextBox 6">
            <a:extLst>
              <a:ext uri="{FF2B5EF4-FFF2-40B4-BE49-F238E27FC236}">
                <a16:creationId xmlns:a16="http://schemas.microsoft.com/office/drawing/2014/main" id="{912E7978-B906-4EDA-BB6F-857A228366A8}"/>
              </a:ext>
            </a:extLst>
          </p:cNvPr>
          <p:cNvSpPr txBox="1"/>
          <p:nvPr/>
        </p:nvSpPr>
        <p:spPr>
          <a:xfrm>
            <a:off x="368300" y="241300"/>
            <a:ext cx="7480300" cy="430887"/>
          </a:xfrm>
          <a:prstGeom prst="rect">
            <a:avLst/>
          </a:prstGeom>
          <a:noFill/>
        </p:spPr>
        <p:txBody>
          <a:bodyPr wrap="square" rtlCol="0">
            <a:spAutoFit/>
          </a:bodyPr>
          <a:lstStyle/>
          <a:p>
            <a:r>
              <a:rPr lang="en-US" sz="2200" u="sng" dirty="0">
                <a:latin typeface="Times New Roman" panose="02020603050405020304" pitchFamily="18" charset="0"/>
                <a:cs typeface="Times New Roman" panose="02020603050405020304" pitchFamily="18" charset="0"/>
              </a:rPr>
              <a:t>A brief explanation of the Graph</a:t>
            </a:r>
          </a:p>
        </p:txBody>
      </p:sp>
      <p:sp>
        <p:nvSpPr>
          <p:cNvPr id="2" name="Slide Number Placeholder 1">
            <a:extLst>
              <a:ext uri="{FF2B5EF4-FFF2-40B4-BE49-F238E27FC236}">
                <a16:creationId xmlns:a16="http://schemas.microsoft.com/office/drawing/2014/main" id="{883C3988-3919-4B9D-9044-3F81467A09A9}"/>
              </a:ext>
            </a:extLst>
          </p:cNvPr>
          <p:cNvSpPr>
            <a:spLocks noGrp="1"/>
          </p:cNvSpPr>
          <p:nvPr>
            <p:ph type="sldNum" sz="quarter" idx="12"/>
          </p:nvPr>
        </p:nvSpPr>
        <p:spPr/>
        <p:txBody>
          <a:bodyPr/>
          <a:lstStyle/>
          <a:p>
            <a:fld id="{A9B52FA7-840C-4DF2-93EE-588F4412050D}" type="slidenum">
              <a:rPr lang="en-CA" sz="2000" smtClean="0">
                <a:solidFill>
                  <a:schemeClr val="tx1"/>
                </a:solidFill>
              </a:rPr>
              <a:t>18</a:t>
            </a:fld>
            <a:endParaRPr lang="en-CA" sz="2000" dirty="0">
              <a:solidFill>
                <a:schemeClr val="tx1"/>
              </a:solidFill>
            </a:endParaRPr>
          </a:p>
        </p:txBody>
      </p:sp>
    </p:spTree>
    <p:extLst>
      <p:ext uri="{BB962C8B-B14F-4D97-AF65-F5344CB8AC3E}">
        <p14:creationId xmlns:p14="http://schemas.microsoft.com/office/powerpoint/2010/main" val="122545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685B-1D89-42B5-AADE-A8786375CF16}"/>
              </a:ext>
            </a:extLst>
          </p:cNvPr>
          <p:cNvSpPr>
            <a:spLocks noGrp="1"/>
          </p:cNvSpPr>
          <p:nvPr>
            <p:ph type="title"/>
          </p:nvPr>
        </p:nvSpPr>
        <p:spPr>
          <a:xfrm>
            <a:off x="455612" y="-111656"/>
            <a:ext cx="8534400" cy="1507067"/>
          </a:xfrm>
        </p:spPr>
        <p:txBody>
          <a:bodyPr>
            <a:normAutofit/>
          </a:bodyPr>
          <a:lstStyle/>
          <a:p>
            <a:r>
              <a:rPr lang="en-CA" dirty="0">
                <a:latin typeface="Times New Roman" panose="02020603050405020304" pitchFamily="18" charset="0"/>
                <a:cs typeface="Times New Roman" panose="02020603050405020304" pitchFamily="18" charset="0"/>
              </a:rPr>
              <a:t>Conclusions</a:t>
            </a:r>
          </a:p>
        </p:txBody>
      </p:sp>
      <p:sp>
        <p:nvSpPr>
          <p:cNvPr id="4" name="TextBox 3">
            <a:extLst>
              <a:ext uri="{FF2B5EF4-FFF2-40B4-BE49-F238E27FC236}">
                <a16:creationId xmlns:a16="http://schemas.microsoft.com/office/drawing/2014/main" id="{23BB8B47-7AED-4040-B05D-94CE1949736E}"/>
              </a:ext>
            </a:extLst>
          </p:cNvPr>
          <p:cNvSpPr txBox="1"/>
          <p:nvPr/>
        </p:nvSpPr>
        <p:spPr>
          <a:xfrm>
            <a:off x="495300" y="1409700"/>
            <a:ext cx="9410700" cy="477520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project was mainly based on the comparison of the Shares of Stock given out by the Globally top 5 Tech Companies in the world. The Stock market also known as the equity market or share market is that in which buyers and sellers come together to get shares of publicly owned companies. They can participate in the business successes of each company's share they own. It is mostly done by electronically traded platforms.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project, we have selected 5 tech companies and have analyzed them to understand and get some perspicacity on how good each stock is and which shows the highest growth and lowest volatility. The volatility of stock gives the variation of the trading price of each stock over a period of times. In this modern era of businesses and technological development, it is quite good to hold a mark in industry electronically and people must indulge into the trading sector so that they can earn profits through the capital gains of those companies. This importance has made us do the project by which we were able to learn more about the investment type and type of investors and to extract out the key factors to predict about investing in which company. </a:t>
            </a:r>
          </a:p>
        </p:txBody>
      </p:sp>
      <p:sp>
        <p:nvSpPr>
          <p:cNvPr id="3" name="Slide Number Placeholder 2">
            <a:extLst>
              <a:ext uri="{FF2B5EF4-FFF2-40B4-BE49-F238E27FC236}">
                <a16:creationId xmlns:a16="http://schemas.microsoft.com/office/drawing/2014/main" id="{EFECBC28-2349-4A5F-9949-1125AC308158}"/>
              </a:ext>
            </a:extLst>
          </p:cNvPr>
          <p:cNvSpPr>
            <a:spLocks noGrp="1"/>
          </p:cNvSpPr>
          <p:nvPr>
            <p:ph type="sldNum" sz="quarter" idx="12"/>
          </p:nvPr>
        </p:nvSpPr>
        <p:spPr/>
        <p:txBody>
          <a:bodyPr/>
          <a:lstStyle/>
          <a:p>
            <a:fld id="{A9B52FA7-840C-4DF2-93EE-588F4412050D}" type="slidenum">
              <a:rPr lang="en-CA" sz="2000" smtClean="0">
                <a:solidFill>
                  <a:schemeClr val="tx1"/>
                </a:solidFill>
              </a:rPr>
              <a:t>19</a:t>
            </a:fld>
            <a:endParaRPr lang="en-CA" sz="2000" dirty="0">
              <a:solidFill>
                <a:schemeClr val="tx1"/>
              </a:solidFill>
            </a:endParaRPr>
          </a:p>
        </p:txBody>
      </p:sp>
    </p:spTree>
    <p:extLst>
      <p:ext uri="{BB962C8B-B14F-4D97-AF65-F5344CB8AC3E}">
        <p14:creationId xmlns:p14="http://schemas.microsoft.com/office/powerpoint/2010/main" val="217160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E4A6-CABD-4387-8B7C-CF311422BAF6}"/>
              </a:ext>
            </a:extLst>
          </p:cNvPr>
          <p:cNvSpPr>
            <a:spLocks noGrp="1"/>
          </p:cNvSpPr>
          <p:nvPr>
            <p:ph type="title"/>
          </p:nvPr>
        </p:nvSpPr>
        <p:spPr>
          <a:xfrm>
            <a:off x="595311" y="444499"/>
            <a:ext cx="8420877" cy="419101"/>
          </a:xfrm>
        </p:spPr>
        <p:txBody>
          <a:bodyPr vert="horz" lIns="91440" tIns="45720" rIns="91440" bIns="45720" rtlCol="0" anchor="b">
            <a:noAutofit/>
          </a:bodyPr>
          <a:lstStyle/>
          <a:p>
            <a:r>
              <a:rPr lang="en-US" dirty="0">
                <a:latin typeface="Times New Roman" panose="02020603050405020304" pitchFamily="18" charset="0"/>
                <a:cs typeface="Times New Roman" panose="02020603050405020304" pitchFamily="18" charset="0"/>
              </a:rPr>
              <a:t>Agenda</a:t>
            </a:r>
          </a:p>
        </p:txBody>
      </p:sp>
      <p:sp>
        <p:nvSpPr>
          <p:cNvPr id="3" name="Slide Number Placeholder 2">
            <a:extLst>
              <a:ext uri="{FF2B5EF4-FFF2-40B4-BE49-F238E27FC236}">
                <a16:creationId xmlns:a16="http://schemas.microsoft.com/office/drawing/2014/main" id="{6771A5AA-8A61-4981-A2B1-5FCD206B7135}"/>
              </a:ext>
            </a:extLst>
          </p:cNvPr>
          <p:cNvSpPr>
            <a:spLocks noGrp="1"/>
          </p:cNvSpPr>
          <p:nvPr>
            <p:ph type="sldNum" sz="quarter" idx="12"/>
          </p:nvPr>
        </p:nvSpPr>
        <p:spPr/>
        <p:txBody>
          <a:bodyPr/>
          <a:lstStyle/>
          <a:p>
            <a:fld id="{A9B52FA7-840C-4DF2-93EE-588F4412050D}" type="slidenum">
              <a:rPr lang="en-CA" sz="2000" smtClean="0">
                <a:solidFill>
                  <a:schemeClr val="tx1"/>
                </a:solidFill>
              </a:rPr>
              <a:t>2</a:t>
            </a:fld>
            <a:endParaRPr lang="en-CA" sz="2000" dirty="0">
              <a:solidFill>
                <a:schemeClr val="tx1"/>
              </a:solidFill>
            </a:endParaRPr>
          </a:p>
        </p:txBody>
      </p:sp>
      <p:sp>
        <p:nvSpPr>
          <p:cNvPr id="4" name="TextBox 3">
            <a:extLst>
              <a:ext uri="{FF2B5EF4-FFF2-40B4-BE49-F238E27FC236}">
                <a16:creationId xmlns:a16="http://schemas.microsoft.com/office/drawing/2014/main" id="{5E4F64DE-5C27-4AA6-9A5D-69151F4EAA0C}"/>
              </a:ext>
            </a:extLst>
          </p:cNvPr>
          <p:cNvSpPr txBox="1"/>
          <p:nvPr/>
        </p:nvSpPr>
        <p:spPr>
          <a:xfrm>
            <a:off x="596900" y="1295400"/>
            <a:ext cx="9525000" cy="547842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description of the dataset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Motivation for this Project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 Exploratory Data Analysis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necessary ETL process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Produce Visualizations based on Research Questions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Scope of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13033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685B-1D89-42B5-AADE-A8786375CF16}"/>
              </a:ext>
            </a:extLst>
          </p:cNvPr>
          <p:cNvSpPr>
            <a:spLocks noGrp="1"/>
          </p:cNvSpPr>
          <p:nvPr>
            <p:ph type="title"/>
          </p:nvPr>
        </p:nvSpPr>
        <p:spPr>
          <a:xfrm>
            <a:off x="608012" y="40744"/>
            <a:ext cx="8534400" cy="1507067"/>
          </a:xfrm>
        </p:spPr>
        <p:txBody>
          <a:bodyPr>
            <a:normAutofit/>
          </a:bodyPr>
          <a:lstStyle/>
          <a:p>
            <a:r>
              <a:rPr lang="en-CA" sz="3400"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0E10FA0B-FAB9-4F40-BC19-C545B0FD28BE}"/>
              </a:ext>
            </a:extLst>
          </p:cNvPr>
          <p:cNvSpPr txBox="1"/>
          <p:nvPr/>
        </p:nvSpPr>
        <p:spPr>
          <a:xfrm>
            <a:off x="520700" y="1600200"/>
            <a:ext cx="905510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 work for the future, we could have found the quarter percentage growth which would determine the good investment company for quarterly investors.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could predict the future trend in price action based on historic data and provide an investment suggestion for high risk-takers and low risk-takers along with the expected increase in value.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could also emphasize the ideal proportion of investment in each of these shares that will yield maximum return in 1 year.</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could explore more if they had given the data of the history of returns of financial gains each shareholder has </a:t>
            </a:r>
            <a:r>
              <a:rPr lang="en-US" sz="2000">
                <a:latin typeface="Times New Roman" panose="02020603050405020304" pitchFamily="18" charset="0"/>
                <a:cs typeface="Times New Roman" panose="02020603050405020304" pitchFamily="18" charset="0"/>
              </a:rPr>
              <a:t>attained for </a:t>
            </a:r>
            <a:r>
              <a:rPr lang="en-US" sz="2000" dirty="0">
                <a:latin typeface="Times New Roman" panose="02020603050405020304" pitchFamily="18" charset="0"/>
                <a:cs typeface="Times New Roman" panose="02020603050405020304" pitchFamily="18" charset="0"/>
              </a:rPr>
              <a:t>the period they have invested.</a:t>
            </a:r>
          </a:p>
        </p:txBody>
      </p:sp>
      <p:sp>
        <p:nvSpPr>
          <p:cNvPr id="5" name="Slide Number Placeholder 4">
            <a:extLst>
              <a:ext uri="{FF2B5EF4-FFF2-40B4-BE49-F238E27FC236}">
                <a16:creationId xmlns:a16="http://schemas.microsoft.com/office/drawing/2014/main" id="{52EAFDB7-66EC-4DD8-A3D0-1391501A91A6}"/>
              </a:ext>
            </a:extLst>
          </p:cNvPr>
          <p:cNvSpPr>
            <a:spLocks noGrp="1"/>
          </p:cNvSpPr>
          <p:nvPr>
            <p:ph type="sldNum" sz="quarter" idx="12"/>
          </p:nvPr>
        </p:nvSpPr>
        <p:spPr>
          <a:xfrm>
            <a:off x="10363200" y="5578475"/>
            <a:ext cx="1142245" cy="669925"/>
          </a:xfrm>
        </p:spPr>
        <p:txBody>
          <a:bodyPr/>
          <a:lstStyle/>
          <a:p>
            <a:fld id="{A9B52FA7-840C-4DF2-93EE-588F4412050D}" type="slidenum">
              <a:rPr lang="en-CA" sz="2000" smtClean="0">
                <a:solidFill>
                  <a:schemeClr val="tx1"/>
                </a:solidFill>
              </a:rPr>
              <a:t>20</a:t>
            </a:fld>
            <a:endParaRPr lang="en-CA" sz="2000" dirty="0">
              <a:solidFill>
                <a:schemeClr val="tx1"/>
              </a:solidFill>
            </a:endParaRPr>
          </a:p>
        </p:txBody>
      </p:sp>
    </p:spTree>
    <p:extLst>
      <p:ext uri="{BB962C8B-B14F-4D97-AF65-F5344CB8AC3E}">
        <p14:creationId xmlns:p14="http://schemas.microsoft.com/office/powerpoint/2010/main" val="292300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26E582F-7D61-4F32-BBD9-5FDC673BA8EA}"/>
              </a:ext>
            </a:extLst>
          </p:cNvPr>
          <p:cNvSpPr txBox="1"/>
          <p:nvPr/>
        </p:nvSpPr>
        <p:spPr>
          <a:xfrm>
            <a:off x="284813" y="357682"/>
            <a:ext cx="11632367" cy="2739211"/>
          </a:xfrm>
          <a:prstGeom prst="rect">
            <a:avLst/>
          </a:prstGeom>
          <a:noFill/>
        </p:spPr>
        <p:txBody>
          <a:bodyPr wrap="square" rtlCol="0">
            <a:spAutoFit/>
          </a:bodyPr>
          <a:lstStyle/>
          <a:p>
            <a:r>
              <a:rPr lang="en-US" sz="2200" u="sng" dirty="0">
                <a:latin typeface="Times New Roman" panose="02020603050405020304" pitchFamily="18" charset="0"/>
                <a:cs typeface="Times New Roman" panose="02020603050405020304" pitchFamily="18" charset="0"/>
              </a:rPr>
              <a:t>DATASET DESCRIPTION</a:t>
            </a:r>
          </a:p>
          <a:p>
            <a:endParaRPr lang="en-US"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dataset that we are going to explore is a combination of the datasets of Top 5 Global Tech Organizations namely AMAZON, MICROSOFT, GOOGLE, APPLE and FACEBOOK. Each dataset represents the daily price action that includes open, high, low and close of Stock Price. It also gives us an idea of the volume of share transaction per day.</a:t>
            </a:r>
          </a:p>
          <a:p>
            <a:pPr marL="285750" lvl="0" indent="-28575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time frame		- 1 Year [2019-03-04 to 2020-03-03]</a:t>
            </a:r>
          </a:p>
          <a:p>
            <a:pPr marL="285750" lvl="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Currency of Price data	- In dollars [$]</a:t>
            </a:r>
          </a:p>
          <a:p>
            <a:endParaRPr lang="en-US" dirty="0"/>
          </a:p>
        </p:txBody>
      </p:sp>
      <p:sp>
        <p:nvSpPr>
          <p:cNvPr id="24" name="TextBox 23">
            <a:extLst>
              <a:ext uri="{FF2B5EF4-FFF2-40B4-BE49-F238E27FC236}">
                <a16:creationId xmlns:a16="http://schemas.microsoft.com/office/drawing/2014/main" id="{96B05889-88E9-49ED-B59E-E7CBAE7BE5AC}"/>
              </a:ext>
            </a:extLst>
          </p:cNvPr>
          <p:cNvSpPr txBox="1"/>
          <p:nvPr/>
        </p:nvSpPr>
        <p:spPr>
          <a:xfrm>
            <a:off x="364344" y="3233504"/>
            <a:ext cx="9938479" cy="3031599"/>
          </a:xfrm>
          <a:prstGeom prst="rect">
            <a:avLst/>
          </a:prstGeom>
          <a:noFill/>
        </p:spPr>
        <p:txBody>
          <a:bodyPr wrap="square" rtlCol="0">
            <a:spAutoFit/>
          </a:bodyPr>
          <a:lstStyle/>
          <a:p>
            <a:r>
              <a:rPr lang="en-US" sz="2200" u="sng" dirty="0">
                <a:latin typeface="Times New Roman" panose="02020603050405020304" pitchFamily="18" charset="0"/>
                <a:cs typeface="Times New Roman" panose="02020603050405020304" pitchFamily="18" charset="0"/>
              </a:rPr>
              <a:t>ANALYSIS QUESTIONS</a:t>
            </a:r>
          </a:p>
          <a:p>
            <a:endParaRPr lang="en-US" dirty="0">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rPr>
              <a:t>Q.1.Rank the Company names according to Annual Growth Percentage?</a:t>
            </a:r>
          </a:p>
          <a:p>
            <a:pPr lvl="0"/>
            <a:endParaRPr lang="en-US" sz="1900" dirty="0">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rPr>
              <a:t>Q.2.Find the monthly trend of these companies based on $ value traded? </a:t>
            </a:r>
          </a:p>
          <a:p>
            <a:pPr lvl="0"/>
            <a:endParaRPr lang="en-US" sz="1900" dirty="0">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rPr>
              <a:t>Q.3. Compare the risk of stock by organizations based on price fluctuation?</a:t>
            </a:r>
          </a:p>
          <a:p>
            <a:pPr lvl="0"/>
            <a:endParaRPr lang="en-US" sz="1900" dirty="0">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rPr>
              <a:t>Q.4. Which company is preferred to be the best to invest according to the investors?</a:t>
            </a:r>
          </a:p>
          <a:p>
            <a:endParaRPr lang="en-US" dirty="0"/>
          </a:p>
        </p:txBody>
      </p:sp>
      <p:sp>
        <p:nvSpPr>
          <p:cNvPr id="2" name="Slide Number Placeholder 1">
            <a:extLst>
              <a:ext uri="{FF2B5EF4-FFF2-40B4-BE49-F238E27FC236}">
                <a16:creationId xmlns:a16="http://schemas.microsoft.com/office/drawing/2014/main" id="{2EFC6077-A46C-462D-B9B9-44FD1A059C8F}"/>
              </a:ext>
            </a:extLst>
          </p:cNvPr>
          <p:cNvSpPr>
            <a:spLocks noGrp="1"/>
          </p:cNvSpPr>
          <p:nvPr>
            <p:ph type="sldNum" sz="quarter" idx="12"/>
          </p:nvPr>
        </p:nvSpPr>
        <p:spPr/>
        <p:txBody>
          <a:bodyPr/>
          <a:lstStyle/>
          <a:p>
            <a:fld id="{A9B52FA7-840C-4DF2-93EE-588F4412050D}" type="slidenum">
              <a:rPr lang="en-CA" sz="2000" smtClean="0">
                <a:solidFill>
                  <a:schemeClr val="tx1"/>
                </a:solidFill>
              </a:rPr>
              <a:t>3</a:t>
            </a:fld>
            <a:endParaRPr lang="en-CA" sz="2000" dirty="0">
              <a:solidFill>
                <a:schemeClr val="tx1"/>
              </a:solidFill>
            </a:endParaRPr>
          </a:p>
        </p:txBody>
      </p:sp>
    </p:spTree>
    <p:extLst>
      <p:ext uri="{BB962C8B-B14F-4D97-AF65-F5344CB8AC3E}">
        <p14:creationId xmlns:p14="http://schemas.microsoft.com/office/powerpoint/2010/main" val="172868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C3C4-3C4B-4633-AB1F-BF539E897AC1}"/>
              </a:ext>
            </a:extLst>
          </p:cNvPr>
          <p:cNvSpPr>
            <a:spLocks noGrp="1"/>
          </p:cNvSpPr>
          <p:nvPr>
            <p:ph type="title"/>
          </p:nvPr>
        </p:nvSpPr>
        <p:spPr>
          <a:xfrm>
            <a:off x="366712" y="-238656"/>
            <a:ext cx="8534400" cy="1507067"/>
          </a:xfrm>
        </p:spPr>
        <p:txBody>
          <a:bodyPr>
            <a:normAutofit/>
          </a:bodyPr>
          <a:lstStyle/>
          <a:p>
            <a:r>
              <a:rPr lang="en-CA" dirty="0">
                <a:latin typeface="Times New Roman" panose="02020603050405020304" pitchFamily="18" charset="0"/>
                <a:cs typeface="Times New Roman" panose="02020603050405020304" pitchFamily="18" charset="0"/>
              </a:rPr>
              <a:t>Motivation</a:t>
            </a:r>
          </a:p>
        </p:txBody>
      </p:sp>
      <p:sp>
        <p:nvSpPr>
          <p:cNvPr id="16" name="TextBox 15">
            <a:extLst>
              <a:ext uri="{FF2B5EF4-FFF2-40B4-BE49-F238E27FC236}">
                <a16:creationId xmlns:a16="http://schemas.microsoft.com/office/drawing/2014/main" id="{89DC3613-7E42-4F19-99B9-4993EA0840D5}"/>
              </a:ext>
            </a:extLst>
          </p:cNvPr>
          <p:cNvSpPr txBox="1"/>
          <p:nvPr/>
        </p:nvSpPr>
        <p:spPr>
          <a:xfrm>
            <a:off x="342900" y="1168400"/>
            <a:ext cx="10452100" cy="3877985"/>
          </a:xfrm>
          <a:prstGeom prst="rect">
            <a:avLst/>
          </a:prstGeom>
          <a:noFill/>
        </p:spPr>
        <p:txBody>
          <a:bodyPr wrap="square" rtlCol="0">
            <a:spAutoFit/>
          </a:bodyPr>
          <a:lstStyle/>
          <a:p>
            <a:endParaRPr lang="en-US" dirty="0"/>
          </a:p>
          <a:p>
            <a:r>
              <a:rPr lang="en-US" sz="1900" dirty="0">
                <a:latin typeface="Times New Roman" panose="02020603050405020304" pitchFamily="18" charset="0"/>
                <a:cs typeface="Times New Roman" panose="02020603050405020304" pitchFamily="18" charset="0"/>
              </a:rPr>
              <a:t>It was when we had our first group meeting, that we all came to know that everybody was keenly interested and specific to take some business-related data set which would be more interesting and challenging to work on. As budding Data Analysts, and born in the age of technological developments and businesses rising, we planned to compare some of the market revenues of the Globally head Tech Organizations. We all are one way or the other subscribers of all of the organizations referred. </a:t>
            </a: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Another major factor that made us choose these company’s data sets are we have come beyond the discussion of some of these tech giants of Silicon Valley in our Artificial Intelligence subject such that it is said they were generating a large amount of revenues equal to that of those generated by three most populous automaker companies in Detroit. The major difference was that Tech’s employed less labor force. So we all were keen to explore more into it. </a:t>
            </a:r>
          </a:p>
        </p:txBody>
      </p:sp>
      <p:sp>
        <p:nvSpPr>
          <p:cNvPr id="3" name="Slide Number Placeholder 2">
            <a:extLst>
              <a:ext uri="{FF2B5EF4-FFF2-40B4-BE49-F238E27FC236}">
                <a16:creationId xmlns:a16="http://schemas.microsoft.com/office/drawing/2014/main" id="{D22C1399-C782-4542-8F7A-28C0E5234931}"/>
              </a:ext>
            </a:extLst>
          </p:cNvPr>
          <p:cNvSpPr>
            <a:spLocks noGrp="1"/>
          </p:cNvSpPr>
          <p:nvPr>
            <p:ph type="sldNum" sz="quarter" idx="12"/>
          </p:nvPr>
        </p:nvSpPr>
        <p:spPr/>
        <p:txBody>
          <a:bodyPr/>
          <a:lstStyle/>
          <a:p>
            <a:fld id="{A9B52FA7-840C-4DF2-93EE-588F4412050D}" type="slidenum">
              <a:rPr lang="en-CA" sz="2000" smtClean="0">
                <a:solidFill>
                  <a:schemeClr val="tx1"/>
                </a:solidFill>
              </a:rPr>
              <a:t>4</a:t>
            </a:fld>
            <a:endParaRPr lang="en-CA" sz="2000" dirty="0">
              <a:solidFill>
                <a:schemeClr val="tx1"/>
              </a:solidFill>
            </a:endParaRPr>
          </a:p>
        </p:txBody>
      </p:sp>
    </p:spTree>
    <p:extLst>
      <p:ext uri="{BB962C8B-B14F-4D97-AF65-F5344CB8AC3E}">
        <p14:creationId xmlns:p14="http://schemas.microsoft.com/office/powerpoint/2010/main" val="398705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999D0-89ED-4524-A2E4-8EDC50199BA8}"/>
              </a:ext>
            </a:extLst>
          </p:cNvPr>
          <p:cNvSpPr>
            <a:spLocks noGrp="1"/>
          </p:cNvSpPr>
          <p:nvPr>
            <p:ph type="title"/>
          </p:nvPr>
        </p:nvSpPr>
        <p:spPr>
          <a:xfrm>
            <a:off x="379411" y="2870199"/>
            <a:ext cx="9780589" cy="736601"/>
          </a:xfrm>
        </p:spPr>
        <p:txBody>
          <a:bodyPr vert="horz" lIns="91440" tIns="45720" rIns="91440" bIns="45720" rtlCol="0" anchor="b">
            <a:normAutofit fontScale="90000"/>
          </a:bodyPr>
          <a:lstStyle/>
          <a:p>
            <a:r>
              <a:rPr lang="en-US" sz="4800" dirty="0">
                <a:latin typeface="Times New Roman" panose="02020603050405020304" pitchFamily="18" charset="0"/>
                <a:cs typeface="Times New Roman" panose="02020603050405020304" pitchFamily="18" charset="0"/>
              </a:rPr>
              <a:t>Exploratory Data Analysis</a:t>
            </a:r>
          </a:p>
        </p:txBody>
      </p:sp>
      <p:sp>
        <p:nvSpPr>
          <p:cNvPr id="2" name="Slide Number Placeholder 1">
            <a:extLst>
              <a:ext uri="{FF2B5EF4-FFF2-40B4-BE49-F238E27FC236}">
                <a16:creationId xmlns:a16="http://schemas.microsoft.com/office/drawing/2014/main" id="{EDBE8160-0CDD-428D-B23A-D088772C15D6}"/>
              </a:ext>
            </a:extLst>
          </p:cNvPr>
          <p:cNvSpPr>
            <a:spLocks noGrp="1"/>
          </p:cNvSpPr>
          <p:nvPr>
            <p:ph type="sldNum" sz="quarter" idx="12"/>
          </p:nvPr>
        </p:nvSpPr>
        <p:spPr/>
        <p:txBody>
          <a:bodyPr/>
          <a:lstStyle/>
          <a:p>
            <a:fld id="{A9B52FA7-840C-4DF2-93EE-588F4412050D}" type="slidenum">
              <a:rPr lang="en-CA" sz="2000" smtClean="0">
                <a:solidFill>
                  <a:schemeClr val="tx1"/>
                </a:solidFill>
              </a:rPr>
              <a:t>5</a:t>
            </a:fld>
            <a:endParaRPr lang="en-CA" sz="2000" dirty="0">
              <a:solidFill>
                <a:schemeClr val="tx1"/>
              </a:solidFill>
            </a:endParaRPr>
          </a:p>
        </p:txBody>
      </p:sp>
    </p:spTree>
    <p:extLst>
      <p:ext uri="{BB962C8B-B14F-4D97-AF65-F5344CB8AC3E}">
        <p14:creationId xmlns:p14="http://schemas.microsoft.com/office/powerpoint/2010/main" val="331635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C67-ED9E-456B-8BE4-7A4E95E6140A}"/>
              </a:ext>
            </a:extLst>
          </p:cNvPr>
          <p:cNvSpPr>
            <a:spLocks noGrp="1"/>
          </p:cNvSpPr>
          <p:nvPr>
            <p:ph type="title"/>
          </p:nvPr>
        </p:nvSpPr>
        <p:spPr>
          <a:xfrm>
            <a:off x="341312" y="-391056"/>
            <a:ext cx="8534400" cy="1507067"/>
          </a:xfrm>
        </p:spPr>
        <p:txBody>
          <a:bodyPr>
            <a:normAutofit/>
          </a:bodyPr>
          <a:lstStyle/>
          <a:p>
            <a:r>
              <a:rPr lang="en-CA" sz="2200" dirty="0">
                <a:latin typeface="Times New Roman" panose="02020603050405020304" pitchFamily="18" charset="0"/>
                <a:cs typeface="Times New Roman" panose="02020603050405020304" pitchFamily="18" charset="0"/>
              </a:rPr>
              <a:t>Exploratory Data Analysis</a:t>
            </a:r>
          </a:p>
        </p:txBody>
      </p:sp>
      <p:sp>
        <p:nvSpPr>
          <p:cNvPr id="4" name="TextBox 3">
            <a:extLst>
              <a:ext uri="{FF2B5EF4-FFF2-40B4-BE49-F238E27FC236}">
                <a16:creationId xmlns:a16="http://schemas.microsoft.com/office/drawing/2014/main" id="{9D403C6C-82DF-41FB-81F3-64153DECA7AE}"/>
              </a:ext>
            </a:extLst>
          </p:cNvPr>
          <p:cNvSpPr txBox="1"/>
          <p:nvPr/>
        </p:nvSpPr>
        <p:spPr>
          <a:xfrm>
            <a:off x="520700" y="736601"/>
            <a:ext cx="9766300" cy="6001643"/>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BASIC R COMMANDS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Importing all 5 different datasets for basic operations</a:t>
            </a:r>
            <a:r>
              <a:rPr lang="en-US" dirty="0"/>
              <a:t>:</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apple_dataset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read_csv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(here("data", "AAPL.csv"))</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amazon_dataset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read_csv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(here("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data","AMZN.csv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fb_dataset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read_csv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(here("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data","FB.csv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google_dataset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read_csv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(here("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data","GOOG.csv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mcrsft_dataset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read_csv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(here("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data","MSFT.csv</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2"/>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Finding the sum of Volumes of each dataset separately to identify which has the highest Volume of shares.</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volume_amazon</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&lt;-sum(</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amazon_dataset$Volume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volume_facebook</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&lt;-sum(</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fb_dataset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$Volume)</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volume_google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&lt;-sum(</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google_dataset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$Volume)</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volume_microsoft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&lt;-sum(</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mcrsft_dataset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$Volume)</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volume_apple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&lt;-sum(</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apple_dataset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$Volume)</a:t>
            </a:r>
          </a:p>
          <a:p>
            <a:pPr marL="1200150" lvl="2"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Max_of_all</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&lt;max(volume_apple,volume_amazon,volume_facebook,volume_google,volume_microsoft)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pPr marL="285750" indent="-285750">
              <a:buFont typeface="Arial" panose="020B0604020202020204" pitchFamily="34" charset="0"/>
              <a:buChar char="•"/>
            </a:pPr>
            <a:endParaRPr lang="en-US" b="1" dirty="0"/>
          </a:p>
          <a:p>
            <a:r>
              <a:rPr lang="en-US" b="1" dirty="0"/>
              <a:t>   </a:t>
            </a:r>
          </a:p>
        </p:txBody>
      </p:sp>
      <p:sp>
        <p:nvSpPr>
          <p:cNvPr id="3" name="Slide Number Placeholder 2">
            <a:extLst>
              <a:ext uri="{FF2B5EF4-FFF2-40B4-BE49-F238E27FC236}">
                <a16:creationId xmlns:a16="http://schemas.microsoft.com/office/drawing/2014/main" id="{0B0BD24A-22CC-4B1B-BB9A-308B77D0F828}"/>
              </a:ext>
            </a:extLst>
          </p:cNvPr>
          <p:cNvSpPr>
            <a:spLocks noGrp="1"/>
          </p:cNvSpPr>
          <p:nvPr>
            <p:ph type="sldNum" sz="quarter" idx="12"/>
          </p:nvPr>
        </p:nvSpPr>
        <p:spPr/>
        <p:txBody>
          <a:bodyPr/>
          <a:lstStyle/>
          <a:p>
            <a:fld id="{A9B52FA7-840C-4DF2-93EE-588F4412050D}" type="slidenum">
              <a:rPr lang="en-CA" sz="2000" smtClean="0">
                <a:solidFill>
                  <a:schemeClr val="tx1"/>
                </a:solidFill>
              </a:rPr>
              <a:t>6</a:t>
            </a:fld>
            <a:endParaRPr lang="en-CA" sz="2000" dirty="0">
              <a:solidFill>
                <a:schemeClr val="tx1"/>
              </a:solidFill>
            </a:endParaRPr>
          </a:p>
        </p:txBody>
      </p:sp>
    </p:spTree>
    <p:extLst>
      <p:ext uri="{BB962C8B-B14F-4D97-AF65-F5344CB8AC3E}">
        <p14:creationId xmlns:p14="http://schemas.microsoft.com/office/powerpoint/2010/main" val="268429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A4B340-E643-43A2-8F25-8648299995B8}"/>
              </a:ext>
            </a:extLst>
          </p:cNvPr>
          <p:cNvSpPr>
            <a:spLocks noGrp="1"/>
          </p:cNvSpPr>
          <p:nvPr>
            <p:ph type="title"/>
          </p:nvPr>
        </p:nvSpPr>
        <p:spPr>
          <a:xfrm>
            <a:off x="684212" y="304800"/>
            <a:ext cx="9475787" cy="1371600"/>
          </a:xfrm>
        </p:spPr>
        <p:txBody>
          <a:bodyPr>
            <a:normAutofit/>
          </a:bodyPr>
          <a:lstStyle/>
          <a:p>
            <a:pPr marL="342900" lvl="0" indent="-342900">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Doing the Mutate Function to add a separate column for Stock Name before combining all the dataset to one.</a:t>
            </a:r>
            <a:br>
              <a:rPr lang="en-US" dirty="0"/>
            </a:br>
            <a:endParaRPr lang="en-US" dirty="0"/>
          </a:p>
        </p:txBody>
      </p:sp>
      <p:sp>
        <p:nvSpPr>
          <p:cNvPr id="7" name="TextBox 6">
            <a:extLst>
              <a:ext uri="{FF2B5EF4-FFF2-40B4-BE49-F238E27FC236}">
                <a16:creationId xmlns:a16="http://schemas.microsoft.com/office/drawing/2014/main" id="{9581F414-7588-4A5A-A187-6123D5CCFB47}"/>
              </a:ext>
            </a:extLst>
          </p:cNvPr>
          <p:cNvSpPr txBox="1"/>
          <p:nvPr/>
        </p:nvSpPr>
        <p:spPr>
          <a:xfrm>
            <a:off x="825500" y="1308100"/>
            <a:ext cx="10071100" cy="2462213"/>
          </a:xfrm>
          <a:prstGeom prst="rect">
            <a:avLst/>
          </a:prstGeom>
          <a:noFill/>
        </p:spPr>
        <p:txBody>
          <a:bodyPr wrap="square" rtlCol="0">
            <a:spAutoFit/>
          </a:bodyPr>
          <a:lstStyle/>
          <a:p>
            <a:pPr marL="742950" lvl="1"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apple_dataset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mutate(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apple_dataset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stockname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=c(rep('AAPL',253)))</a:t>
            </a:r>
          </a:p>
          <a:p>
            <a:pPr marL="742950" lvl="1"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amazon_dataset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mutate(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amazon_dataset,stockname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=c(rep('AMZN',253)))</a:t>
            </a:r>
          </a:p>
          <a:p>
            <a:pPr marL="742950" lvl="1"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fb_dataset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mutate(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fb_dataset,stockname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=c(rep('FB',253)))</a:t>
            </a:r>
          </a:p>
          <a:p>
            <a:pPr marL="742950" lvl="1"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google_dataset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mutate(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google_dataset,stockname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=c(rep('GOOG',253)))</a:t>
            </a:r>
          </a:p>
          <a:p>
            <a:pPr marL="742950" lvl="1"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mcrsft_dataset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mutate(</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mcrsft_dataset,stockname</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=c(rep('MSFT',253)))</a:t>
            </a:r>
          </a:p>
          <a:p>
            <a:pPr lvl="1"/>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p:txBody>
      </p:sp>
      <p:sp>
        <p:nvSpPr>
          <p:cNvPr id="8" name="TextBox 7">
            <a:extLst>
              <a:ext uri="{FF2B5EF4-FFF2-40B4-BE49-F238E27FC236}">
                <a16:creationId xmlns:a16="http://schemas.microsoft.com/office/drawing/2014/main" id="{41A8E3F2-3807-4E24-A554-BD8F833669B7}"/>
              </a:ext>
            </a:extLst>
          </p:cNvPr>
          <p:cNvSpPr txBox="1"/>
          <p:nvPr/>
        </p:nvSpPr>
        <p:spPr>
          <a:xfrm>
            <a:off x="800100" y="2857500"/>
            <a:ext cx="10134600" cy="170816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combining all the datasets together to form a single dataset</a:t>
            </a:r>
            <a:r>
              <a:rPr lang="en-US" dirty="0"/>
              <a:t>.</a:t>
            </a:r>
          </a:p>
          <a:p>
            <a:endParaRPr lang="en-US" dirty="0"/>
          </a:p>
          <a:p>
            <a:pPr marL="742950" lvl="1" indent="-285750">
              <a:buFont typeface="Wingdings" panose="05000000000000000000" pitchFamily="2" charset="2"/>
              <a:buChar char="Ø"/>
            </a:pP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final_data</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&lt;-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rbind</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apple_dataset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amazon_dataset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fb_dataset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google_dataset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mcrsft_dataset</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p>
          <a:p>
            <a:pPr lvl="1"/>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p:txBody>
      </p:sp>
      <p:sp>
        <p:nvSpPr>
          <p:cNvPr id="9" name="TextBox 8">
            <a:extLst>
              <a:ext uri="{FF2B5EF4-FFF2-40B4-BE49-F238E27FC236}">
                <a16:creationId xmlns:a16="http://schemas.microsoft.com/office/drawing/2014/main" id="{20DA104B-8C99-4C3A-AED2-19F16F06837C}"/>
              </a:ext>
            </a:extLst>
          </p:cNvPr>
          <p:cNvSpPr txBox="1"/>
          <p:nvPr/>
        </p:nvSpPr>
        <p:spPr>
          <a:xfrm>
            <a:off x="850900" y="4178300"/>
            <a:ext cx="8394700" cy="146193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Getting the number of rows and columns of the present dataset.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dim(</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final_data</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1"/>
            <a:endParaRPr lang="en-US"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00BF23AD-E2B5-41A9-905C-FB34AB936C32}"/>
              </a:ext>
            </a:extLst>
          </p:cNvPr>
          <p:cNvSpPr txBox="1"/>
          <p:nvPr/>
        </p:nvSpPr>
        <p:spPr>
          <a:xfrm>
            <a:off x="876300" y="5321300"/>
            <a:ext cx="9575800" cy="1446550"/>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Identifying what type of variables are present in that dataset</a:t>
            </a:r>
            <a:r>
              <a:rPr lang="en-US" dirty="0"/>
              <a:t>.</a:t>
            </a:r>
          </a:p>
          <a:p>
            <a:pPr marL="742950" lvl="1" indent="-285750">
              <a:buFont typeface="Wingdings" panose="05000000000000000000" pitchFamily="2" charset="2"/>
              <a:buChar char="Ø"/>
            </a:pPr>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742950" lvl="1" indent="-285750">
              <a:buFont typeface="Wingdings" panose="05000000000000000000" pitchFamily="2" charset="2"/>
              <a:buChar char="Ø"/>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str(</a:t>
            </a:r>
            <a:r>
              <a:rPr lang="en-US" sz="1700" dirty="0" err="1">
                <a:latin typeface="Arial Unicode MS" panose="020B0604020202020204" pitchFamily="34" charset="-128"/>
                <a:ea typeface="Arial Unicode MS" panose="020B0604020202020204" pitchFamily="34" charset="-128"/>
                <a:cs typeface="Arial Unicode MS" panose="020B0604020202020204" pitchFamily="34" charset="-128"/>
              </a:rPr>
              <a:t>final_data</a:t>
            </a: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endParaRPr lang="en-US" dirty="0"/>
          </a:p>
          <a:p>
            <a:endParaRPr lang="en-US" dirty="0"/>
          </a:p>
        </p:txBody>
      </p:sp>
      <p:sp>
        <p:nvSpPr>
          <p:cNvPr id="2" name="Slide Number Placeholder 1">
            <a:extLst>
              <a:ext uri="{FF2B5EF4-FFF2-40B4-BE49-F238E27FC236}">
                <a16:creationId xmlns:a16="http://schemas.microsoft.com/office/drawing/2014/main" id="{490C8AEC-4ACC-4177-BFA4-89FC268CFD60}"/>
              </a:ext>
            </a:extLst>
          </p:cNvPr>
          <p:cNvSpPr>
            <a:spLocks noGrp="1"/>
          </p:cNvSpPr>
          <p:nvPr>
            <p:ph type="sldNum" sz="quarter" idx="12"/>
          </p:nvPr>
        </p:nvSpPr>
        <p:spPr/>
        <p:txBody>
          <a:bodyPr/>
          <a:lstStyle/>
          <a:p>
            <a:fld id="{A9B52FA7-840C-4DF2-93EE-588F4412050D}" type="slidenum">
              <a:rPr lang="en-CA" sz="2000" smtClean="0">
                <a:solidFill>
                  <a:schemeClr val="tx1"/>
                </a:solidFill>
              </a:rPr>
              <a:t>7</a:t>
            </a:fld>
            <a:endParaRPr lang="en-CA" sz="2000" dirty="0">
              <a:solidFill>
                <a:schemeClr val="tx1"/>
              </a:solidFill>
            </a:endParaRPr>
          </a:p>
        </p:txBody>
      </p:sp>
    </p:spTree>
    <p:extLst>
      <p:ext uri="{BB962C8B-B14F-4D97-AF65-F5344CB8AC3E}">
        <p14:creationId xmlns:p14="http://schemas.microsoft.com/office/powerpoint/2010/main" val="31403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BC94E-0E73-487E-9BBC-314455CC93B3}"/>
              </a:ext>
            </a:extLst>
          </p:cNvPr>
          <p:cNvSpPr txBox="1"/>
          <p:nvPr/>
        </p:nvSpPr>
        <p:spPr>
          <a:xfrm>
            <a:off x="342900" y="177800"/>
            <a:ext cx="10883900" cy="4524315"/>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Description of R commands</a:t>
            </a:r>
          </a:p>
          <a:p>
            <a:endParaRPr lang="en-US" dirty="0"/>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First we imported all the 5 different data sets.</a:t>
            </a: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Then we calculated which company has the highest volume of share transactions per day. Apple has the highest volume followed by Microsoft.</a:t>
            </a: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 added an additional column for Ticker Name of each stock and then combined all the dataset to a single one.</a:t>
            </a: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Familiarized the final dataset with some basic functions to see the dimensions and structure of the data set.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graphicFrame>
        <p:nvGraphicFramePr>
          <p:cNvPr id="13" name="Table 13">
            <a:extLst>
              <a:ext uri="{FF2B5EF4-FFF2-40B4-BE49-F238E27FC236}">
                <a16:creationId xmlns:a16="http://schemas.microsoft.com/office/drawing/2014/main" id="{F060BDE3-0DF0-494D-AD5E-CA20FB1D7E26}"/>
              </a:ext>
            </a:extLst>
          </p:cNvPr>
          <p:cNvGraphicFramePr>
            <a:graphicFrameLocks noGrp="1"/>
          </p:cNvGraphicFramePr>
          <p:nvPr>
            <p:extLst>
              <p:ext uri="{D42A27DB-BD31-4B8C-83A1-F6EECF244321}">
                <p14:modId xmlns:p14="http://schemas.microsoft.com/office/powerpoint/2010/main" val="3226431084"/>
              </p:ext>
            </p:extLst>
          </p:nvPr>
        </p:nvGraphicFramePr>
        <p:xfrm>
          <a:off x="711200" y="3302000"/>
          <a:ext cx="9232900" cy="2011680"/>
        </p:xfrm>
        <a:graphic>
          <a:graphicData uri="http://schemas.openxmlformats.org/drawingml/2006/table">
            <a:tbl>
              <a:tblPr firstRow="1" bandRow="1">
                <a:tableStyleId>{5C22544A-7EE6-4342-B048-85BDC9FD1C3A}</a:tableStyleId>
              </a:tblPr>
              <a:tblGrid>
                <a:gridCol w="1269525">
                  <a:extLst>
                    <a:ext uri="{9D8B030D-6E8A-4147-A177-3AD203B41FA5}">
                      <a16:colId xmlns:a16="http://schemas.microsoft.com/office/drawing/2014/main" val="2829886132"/>
                    </a:ext>
                  </a:extLst>
                </a:gridCol>
                <a:gridCol w="5005963">
                  <a:extLst>
                    <a:ext uri="{9D8B030D-6E8A-4147-A177-3AD203B41FA5}">
                      <a16:colId xmlns:a16="http://schemas.microsoft.com/office/drawing/2014/main" val="3820810162"/>
                    </a:ext>
                  </a:extLst>
                </a:gridCol>
                <a:gridCol w="2957412">
                  <a:extLst>
                    <a:ext uri="{9D8B030D-6E8A-4147-A177-3AD203B41FA5}">
                      <a16:colId xmlns:a16="http://schemas.microsoft.com/office/drawing/2014/main" val="2384603235"/>
                    </a:ext>
                  </a:extLst>
                </a:gridCol>
              </a:tblGrid>
              <a:tr h="349635">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SL No.</a:t>
                      </a:r>
                    </a:p>
                  </a:txBody>
                  <a:tcPr>
                    <a:noFill/>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Description</a:t>
                      </a:r>
                    </a:p>
                  </a:txBody>
                  <a:tcPr>
                    <a:noFill/>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Values</a:t>
                      </a:r>
                    </a:p>
                  </a:txBody>
                  <a:tcPr>
                    <a:noFill/>
                  </a:tcPr>
                </a:tc>
                <a:extLst>
                  <a:ext uri="{0D108BD9-81ED-4DB2-BD59-A6C34878D82A}">
                    <a16:rowId xmlns:a16="http://schemas.microsoft.com/office/drawing/2014/main" val="2582243691"/>
                  </a:ext>
                </a:extLst>
              </a:tr>
              <a:tr h="349635">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1</a:t>
                      </a:r>
                    </a:p>
                  </a:txBody>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Number of Rows</a:t>
                      </a:r>
                    </a:p>
                  </a:txBody>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1265</a:t>
                      </a:r>
                    </a:p>
                  </a:txBody>
                  <a:tcPr/>
                </a:tc>
                <a:extLst>
                  <a:ext uri="{0D108BD9-81ED-4DB2-BD59-A6C34878D82A}">
                    <a16:rowId xmlns:a16="http://schemas.microsoft.com/office/drawing/2014/main" val="4273473565"/>
                  </a:ext>
                </a:extLst>
              </a:tr>
              <a:tr h="349635">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2</a:t>
                      </a:r>
                    </a:p>
                  </a:txBody>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Number of Columns(after mutation)</a:t>
                      </a:r>
                    </a:p>
                  </a:txBody>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8</a:t>
                      </a:r>
                    </a:p>
                  </a:txBody>
                  <a:tcPr/>
                </a:tc>
                <a:extLst>
                  <a:ext uri="{0D108BD9-81ED-4DB2-BD59-A6C34878D82A}">
                    <a16:rowId xmlns:a16="http://schemas.microsoft.com/office/drawing/2014/main" val="1469095158"/>
                  </a:ext>
                </a:extLst>
              </a:tr>
              <a:tr h="349635">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3</a:t>
                      </a:r>
                    </a:p>
                  </a:txBody>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Dimensions</a:t>
                      </a:r>
                    </a:p>
                  </a:txBody>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Date, Stock Name</a:t>
                      </a:r>
                    </a:p>
                  </a:txBody>
                  <a:tcPr/>
                </a:tc>
                <a:extLst>
                  <a:ext uri="{0D108BD9-81ED-4DB2-BD59-A6C34878D82A}">
                    <a16:rowId xmlns:a16="http://schemas.microsoft.com/office/drawing/2014/main" val="1973520479"/>
                  </a:ext>
                </a:extLst>
              </a:tr>
              <a:tr h="608061">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4</a:t>
                      </a:r>
                    </a:p>
                  </a:txBody>
                  <a:tcPr/>
                </a:tc>
                <a:tc>
                  <a:txBody>
                    <a:bodyPr/>
                    <a:lstStyle/>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Measures</a:t>
                      </a:r>
                    </a:p>
                  </a:txBody>
                  <a:tcPr/>
                </a:tc>
                <a:tc>
                  <a:txBody>
                    <a:bodyPr/>
                    <a:lstStyle/>
                    <a:p>
                      <a:r>
                        <a:rPr lang="en-US" sz="1700" kern="1200" dirty="0">
                          <a:solidFill>
                            <a:schemeClr val="dk1"/>
                          </a:solidFill>
                          <a:effectLst/>
                          <a:latin typeface="Arial Unicode MS" panose="020B0604020202020204" pitchFamily="34" charset="-128"/>
                          <a:ea typeface="Arial Unicode MS" panose="020B0604020202020204" pitchFamily="34" charset="-128"/>
                          <a:cs typeface="Arial Unicode MS" panose="020B0604020202020204" pitchFamily="34" charset="-128"/>
                        </a:rPr>
                        <a:t>Open, Close, High, Low, Adj Close, Volume </a:t>
                      </a:r>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extLst>
                  <a:ext uri="{0D108BD9-81ED-4DB2-BD59-A6C34878D82A}">
                    <a16:rowId xmlns:a16="http://schemas.microsoft.com/office/drawing/2014/main" val="3174608845"/>
                  </a:ext>
                </a:extLst>
              </a:tr>
            </a:tbl>
          </a:graphicData>
        </a:graphic>
      </p:graphicFrame>
      <p:sp>
        <p:nvSpPr>
          <p:cNvPr id="2" name="Slide Number Placeholder 1">
            <a:extLst>
              <a:ext uri="{FF2B5EF4-FFF2-40B4-BE49-F238E27FC236}">
                <a16:creationId xmlns:a16="http://schemas.microsoft.com/office/drawing/2014/main" id="{2E59EB9D-C045-49A5-9DAF-7C2A1DDFFF33}"/>
              </a:ext>
            </a:extLst>
          </p:cNvPr>
          <p:cNvSpPr>
            <a:spLocks noGrp="1"/>
          </p:cNvSpPr>
          <p:nvPr>
            <p:ph type="sldNum" sz="quarter" idx="12"/>
          </p:nvPr>
        </p:nvSpPr>
        <p:spPr/>
        <p:txBody>
          <a:bodyPr/>
          <a:lstStyle/>
          <a:p>
            <a:fld id="{A9B52FA7-840C-4DF2-93EE-588F4412050D}" type="slidenum">
              <a:rPr lang="en-CA" sz="2000" smtClean="0">
                <a:solidFill>
                  <a:schemeClr val="tx1"/>
                </a:solidFill>
              </a:rPr>
              <a:t>8</a:t>
            </a:fld>
            <a:endParaRPr lang="en-CA" sz="2000" dirty="0">
              <a:solidFill>
                <a:schemeClr val="tx1"/>
              </a:solidFill>
            </a:endParaRPr>
          </a:p>
        </p:txBody>
      </p:sp>
    </p:spTree>
    <p:extLst>
      <p:ext uri="{BB962C8B-B14F-4D97-AF65-F5344CB8AC3E}">
        <p14:creationId xmlns:p14="http://schemas.microsoft.com/office/powerpoint/2010/main" val="254531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38ACF-92C9-44CC-BDEF-9CFB5618DDDD}"/>
              </a:ext>
            </a:extLst>
          </p:cNvPr>
          <p:cNvSpPr txBox="1"/>
          <p:nvPr/>
        </p:nvSpPr>
        <p:spPr>
          <a:xfrm>
            <a:off x="368300" y="317500"/>
            <a:ext cx="11049000" cy="517064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ETL PROCESSES</a:t>
            </a:r>
            <a:endParaRPr lang="en-US" sz="2200" dirty="0">
              <a:latin typeface="Times New Roman" panose="02020603050405020304" pitchFamily="18" charset="0"/>
              <a:cs typeface="Times New Roman" panose="02020603050405020304" pitchFamily="18" charset="0"/>
            </a:endParaRPr>
          </a:p>
          <a:p>
            <a:endParaRPr lang="en-US" dirty="0"/>
          </a:p>
          <a:p>
            <a:endParaRPr lang="en-US" dirty="0"/>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a:t>
            </a:r>
          </a:p>
          <a:p>
            <a:pPr lvl="0"/>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Insert a column for Ticker Name(Stock Name).</a:t>
            </a:r>
          </a:p>
          <a:p>
            <a:pPr lvl="1"/>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Combined the 5 different dataset to a single one.</a:t>
            </a: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Tableau</a:t>
            </a:r>
          </a:p>
          <a:p>
            <a:pPr lvl="0"/>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Insert a calculated column for Daily Average Price (Avg of the values of Open and Close)</a:t>
            </a:r>
          </a:p>
          <a:p>
            <a:pPr marL="285750" lvl="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Insert a calculated column for daily traded volume in dollars (Daily Avg Price*Volume)</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Insert a calculated column for Normalized values of  Daily Average of each stock.</a:t>
            </a:r>
          </a:p>
          <a:p>
            <a:endParaRPr lang="en-US" dirty="0"/>
          </a:p>
        </p:txBody>
      </p:sp>
      <p:sp>
        <p:nvSpPr>
          <p:cNvPr id="2" name="Slide Number Placeholder 1">
            <a:extLst>
              <a:ext uri="{FF2B5EF4-FFF2-40B4-BE49-F238E27FC236}">
                <a16:creationId xmlns:a16="http://schemas.microsoft.com/office/drawing/2014/main" id="{52DFC410-4A28-47B8-AE3A-75AB10A20E3D}"/>
              </a:ext>
            </a:extLst>
          </p:cNvPr>
          <p:cNvSpPr>
            <a:spLocks noGrp="1"/>
          </p:cNvSpPr>
          <p:nvPr>
            <p:ph type="sldNum" sz="quarter" idx="12"/>
          </p:nvPr>
        </p:nvSpPr>
        <p:spPr/>
        <p:txBody>
          <a:bodyPr/>
          <a:lstStyle/>
          <a:p>
            <a:fld id="{A9B52FA7-840C-4DF2-93EE-588F4412050D}" type="slidenum">
              <a:rPr lang="en-CA" sz="2000" smtClean="0">
                <a:solidFill>
                  <a:schemeClr val="tx1"/>
                </a:solidFill>
              </a:rPr>
              <a:t>9</a:t>
            </a:fld>
            <a:endParaRPr lang="en-CA" sz="2000" dirty="0">
              <a:solidFill>
                <a:schemeClr val="tx1"/>
              </a:solidFill>
            </a:endParaRPr>
          </a:p>
        </p:txBody>
      </p:sp>
    </p:spTree>
    <p:extLst>
      <p:ext uri="{BB962C8B-B14F-4D97-AF65-F5344CB8AC3E}">
        <p14:creationId xmlns:p14="http://schemas.microsoft.com/office/powerpoint/2010/main" val="40423649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1834</Words>
  <Application>Microsoft Office PowerPoint</Application>
  <PresentationFormat>Widescreen</PresentationFormat>
  <Paragraphs>194</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 Unicode MS</vt:lpstr>
      <vt:lpstr>Arial</vt:lpstr>
      <vt:lpstr>Arial Rounded MT Bold</vt:lpstr>
      <vt:lpstr>Calibri</vt:lpstr>
      <vt:lpstr>Century Gothic</vt:lpstr>
      <vt:lpstr>Courier New</vt:lpstr>
      <vt:lpstr>Times New Roman</vt:lpstr>
      <vt:lpstr>Wingdings</vt:lpstr>
      <vt:lpstr>Wingdings 3</vt:lpstr>
      <vt:lpstr>Slice</vt:lpstr>
      <vt:lpstr>DAB103-001- GROUP PROJECT  </vt:lpstr>
      <vt:lpstr>Agenda</vt:lpstr>
      <vt:lpstr>PowerPoint Presentation</vt:lpstr>
      <vt:lpstr>Motivation</vt:lpstr>
      <vt:lpstr>Exploratory Data Analysis</vt:lpstr>
      <vt:lpstr>Exploratory Data Analysis</vt:lpstr>
      <vt:lpstr>Doing the Mutate Function to add a separate column for Stock Name before combining all the dataset to one. </vt:lpstr>
      <vt:lpstr>PowerPoint Presentation</vt:lpstr>
      <vt:lpstr>PowerPoint Presentation</vt:lpstr>
      <vt:lpstr>Visualizations and Dashboards</vt:lpstr>
      <vt:lpstr>Q.1. Rank the Company names according to annual growth percentage?</vt:lpstr>
      <vt:lpstr>PowerPoint Presentation</vt:lpstr>
      <vt:lpstr>Q.2. Find the monthly trend of these companies based on $ value traded?</vt:lpstr>
      <vt:lpstr>PowerPoint Presentation</vt:lpstr>
      <vt:lpstr>Q.3. Compare the risk of stock by organizations based on price fluctuation? </vt:lpstr>
      <vt:lpstr>PowerPoint Presentation</vt:lpstr>
      <vt:lpstr>Q.4. . Which company is preferred to be the best to invest according to the investors?</vt:lpstr>
      <vt:lpstr>PowerPoint Presentation</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DAB103-001- PROJECT REPORT </dc:title>
  <dc:creator>Pranav Jai Prasad</dc:creator>
  <cp:lastModifiedBy>Pranav Jai Prasad</cp:lastModifiedBy>
  <cp:revision>70</cp:revision>
  <dcterms:created xsi:type="dcterms:W3CDTF">2020-04-06T21:43:58Z</dcterms:created>
  <dcterms:modified xsi:type="dcterms:W3CDTF">2020-04-16T16:35:00Z</dcterms:modified>
</cp:coreProperties>
</file>