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810" r:id="rId1"/>
  </p:sldMasterIdLst>
  <p:sldIdLst>
    <p:sldId id="256" r:id="rId2"/>
    <p:sldId id="257" r:id="rId3"/>
    <p:sldId id="259" r:id="rId4"/>
    <p:sldId id="258" r:id="rId5"/>
    <p:sldId id="260" r:id="rId6"/>
    <p:sldId id="286" r:id="rId7"/>
    <p:sldId id="266" r:id="rId8"/>
    <p:sldId id="268" r:id="rId9"/>
    <p:sldId id="279" r:id="rId10"/>
    <p:sldId id="283" r:id="rId11"/>
    <p:sldId id="282" r:id="rId12"/>
    <p:sldId id="274" r:id="rId13"/>
    <p:sldId id="284" r:id="rId14"/>
    <p:sldId id="280" r:id="rId15"/>
    <p:sldId id="281" r:id="rId16"/>
    <p:sldId id="277" r:id="rId17"/>
    <p:sldId id="271" r:id="rId18"/>
    <p:sldId id="272"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asri Baskaran" initials="JB" lastIdx="1" clrIdx="0">
    <p:extLst>
      <p:ext uri="{19B8F6BF-5375-455C-9EA6-DF929625EA0E}">
        <p15:presenceInfo xmlns:p15="http://schemas.microsoft.com/office/powerpoint/2012/main" userId="23cf64eed9fc67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commentAuthors" Target="commentAuthor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2099733"/>
            <a:ext cx="6619244" cy="2677648"/>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4777380"/>
            <a:ext cx="6619244" cy="861420"/>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5414" y="1830325"/>
            <a:ext cx="990599" cy="228599"/>
          </a:xfrm>
        </p:spPr>
        <p:txBody>
          <a:bodyPr anchor="t"/>
          <a:lstStyle>
            <a:lvl1pPr algn="l">
              <a:defRPr b="0" i="0">
                <a:solidFill>
                  <a:schemeClr val="bg1">
                    <a:alpha val="60000"/>
                  </a:schemeClr>
                </a:solidFill>
              </a:defRPr>
            </a:lvl1pPr>
          </a:lstStyle>
          <a:p>
            <a:fld id="{5923F103-BC34-4FE4-A40E-EDDEECFDA5D0}" type="datetimeFigureOut">
              <a:rPr lang="en-US" dirty="0"/>
              <a:pPr/>
              <a:t>5/24/2023</a:t>
            </a:fld>
            <a:endParaRPr lang="en-US" dirty="0"/>
          </a:p>
        </p:txBody>
      </p:sp>
      <p:sp>
        <p:nvSpPr>
          <p:cNvPr id="5" name="Footer Placeholder 4"/>
          <p:cNvSpPr>
            <a:spLocks noGrp="1"/>
          </p:cNvSpPr>
          <p:nvPr>
            <p:ph type="ftr" sz="quarter" idx="11"/>
          </p:nvPr>
        </p:nvSpPr>
        <p:spPr bwMode="gray">
          <a:xfrm rot="5400000">
            <a:off x="6231508" y="3265933"/>
            <a:ext cx="3859795"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95730"/>
            <a:ext cx="62864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6109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4969927"/>
            <a:ext cx="6619244"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685800"/>
            <a:ext cx="661924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5536665"/>
            <a:ext cx="6619244" cy="493712"/>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7198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1063417"/>
            <a:ext cx="6623862" cy="1372986"/>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3543300"/>
            <a:ext cx="6619244" cy="24765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164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607336"/>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2613787"/>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982134"/>
            <a:ext cx="6340430" cy="2696632"/>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3678766"/>
            <a:ext cx="5798414" cy="342174"/>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5029200"/>
            <a:ext cx="6933673" cy="997857"/>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2048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370667"/>
            <a:ext cx="6619245" cy="1822514"/>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5024967"/>
            <a:ext cx="6619244" cy="8604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1760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2603502"/>
            <a:ext cx="2356409"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3179765"/>
            <a:ext cx="2356409"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2603500"/>
            <a:ext cx="2360257"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3179764"/>
            <a:ext cx="2360257"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2603501"/>
            <a:ext cx="2359298"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3179762"/>
            <a:ext cx="2359152"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4833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4532844"/>
            <a:ext cx="2287829"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5109106"/>
            <a:ext cx="2287829"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4532845"/>
            <a:ext cx="2287829" cy="576263"/>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5109105"/>
            <a:ext cx="2287829"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4532845"/>
            <a:ext cx="2288321"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5109104"/>
            <a:ext cx="2288322"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5/24/2023</a:t>
            </a:fld>
            <a:endParaRPr lang="en-US" dirty="0"/>
          </a:p>
        </p:txBody>
      </p:sp>
      <p:sp>
        <p:nvSpPr>
          <p:cNvPr id="8" name="Footer Placeholder 7"/>
          <p:cNvSpPr>
            <a:spLocks noGrp="1"/>
          </p:cNvSpPr>
          <p:nvPr>
            <p:ph type="ftr" sz="quarter" idx="11"/>
          </p:nvPr>
        </p:nvSpPr>
        <p:spPr>
          <a:xfrm>
            <a:off x="420833" y="6391839"/>
            <a:ext cx="273321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1561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2603500"/>
            <a:ext cx="6619244"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6391839"/>
            <a:ext cx="742949" cy="304799"/>
          </a:xfrm>
        </p:spPr>
        <p:txBody>
          <a:bodyPr/>
          <a:lstStyle/>
          <a:p>
            <a:fld id="{53086D93-FCAC-47E0-A2EE-787E62CA814C}"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2828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1278467"/>
            <a:ext cx="1057474"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1278467"/>
            <a:ext cx="4692019"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6391839"/>
            <a:ext cx="744101" cy="304799"/>
          </a:xfrm>
        </p:spPr>
        <p:txBody>
          <a:bodyPr/>
          <a:lstStyle/>
          <a:p>
            <a:fld id="{CDA879A6-0FD0-4734-A311-86BFCA472E6E}"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60683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2603500"/>
            <a:ext cx="6619244"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993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677645"/>
            <a:ext cx="3263269" cy="2283824"/>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677644"/>
            <a:ext cx="2818159" cy="2283824"/>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73476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2603501"/>
            <a:ext cx="3618869"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2603500"/>
            <a:ext cx="361886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271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2603500"/>
            <a:ext cx="3618868"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3179763"/>
            <a:ext cx="361886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2603500"/>
            <a:ext cx="3618869"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3179763"/>
            <a:ext cx="3618869" cy="284003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4500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973668"/>
            <a:ext cx="6571060"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0468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16803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95400"/>
            <a:ext cx="2094869" cy="160020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447800"/>
            <a:ext cx="38925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3129281"/>
            <a:ext cx="2094869" cy="28955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0608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693334"/>
            <a:ext cx="2898851" cy="1735667"/>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1143000"/>
            <a:ext cx="242039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5" y="3657600"/>
            <a:ext cx="2894409" cy="13716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9455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973668"/>
            <a:ext cx="6571060"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2603500"/>
            <a:ext cx="6571060"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6391839"/>
            <a:ext cx="742949" cy="3047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dirty="0"/>
              <a:t>5/24/2023</a:t>
            </a:fld>
            <a:endParaRPr lang="en-US" dirty="0"/>
          </a:p>
        </p:txBody>
      </p:sp>
      <p:sp>
        <p:nvSpPr>
          <p:cNvPr id="5" name="Footer Placeholder 4"/>
          <p:cNvSpPr>
            <a:spLocks noGrp="1"/>
          </p:cNvSpPr>
          <p:nvPr>
            <p:ph type="ftr" sz="quarter" idx="3"/>
          </p:nvPr>
        </p:nvSpPr>
        <p:spPr>
          <a:xfrm>
            <a:off x="420833" y="6391839"/>
            <a:ext cx="2894846" cy="3048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95730"/>
            <a:ext cx="628649" cy="767687"/>
          </a:xfrm>
          <a:prstGeom prst="rect">
            <a:avLst/>
          </a:prstGeom>
        </p:spPr>
        <p:txBody>
          <a:bodyPr vert="horz" lIns="91440" tIns="45720" rIns="91440" bIns="45720" rtlCol="0" anchor="b"/>
          <a:lstStyle>
            <a:lvl1pPr algn="ctr">
              <a:defRPr sz="21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6149262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67D7CD-CACF-577F-6B85-891BDAE5689D}"/>
              </a:ext>
            </a:extLst>
          </p:cNvPr>
          <p:cNvSpPr>
            <a:spLocks noGrp="1"/>
          </p:cNvSpPr>
          <p:nvPr>
            <p:ph type="ctrTitle"/>
          </p:nvPr>
        </p:nvSpPr>
        <p:spPr>
          <a:xfrm>
            <a:off x="1153405" y="-131433"/>
            <a:ext cx="6619244" cy="2521296"/>
          </a:xfrm>
        </p:spPr>
        <p:txBody>
          <a:bodyPr/>
          <a:lstStyle/>
          <a:p>
            <a:r>
              <a:rPr lang="en-US" sz="3300" b="1" i="1" u="sng" baseline="-25000" dirty="0"/>
              <a:t>TRAFFIC TELLIGENCE: ADVANCED TRAFFIC VOLUME ESTIMATION WITH MACHINE LEARNING </a:t>
            </a:r>
          </a:p>
        </p:txBody>
      </p:sp>
      <p:sp>
        <p:nvSpPr>
          <p:cNvPr id="9" name="Subtitle 8">
            <a:extLst>
              <a:ext uri="{FF2B5EF4-FFF2-40B4-BE49-F238E27FC236}">
                <a16:creationId xmlns:a16="http://schemas.microsoft.com/office/drawing/2014/main" id="{439347DD-A558-FBA0-B649-1BF00B4AEAD0}"/>
              </a:ext>
            </a:extLst>
          </p:cNvPr>
          <p:cNvSpPr>
            <a:spLocks noGrp="1"/>
          </p:cNvSpPr>
          <p:nvPr>
            <p:ph type="subTitle" idx="1"/>
          </p:nvPr>
        </p:nvSpPr>
        <p:spPr>
          <a:xfrm>
            <a:off x="4572000" y="2812851"/>
            <a:ext cx="3705784" cy="326380"/>
          </a:xfrm>
        </p:spPr>
        <p:txBody>
          <a:bodyPr>
            <a:noAutofit/>
          </a:bodyPr>
          <a:lstStyle/>
          <a:p>
            <a:r>
              <a:rPr lang="en-US" sz="1800" b="1" dirty="0">
                <a:solidFill>
                  <a:schemeClr val="bg1"/>
                </a:solidFill>
              </a:rPr>
              <a:t>BATCH MEMBERS:</a:t>
            </a:r>
          </a:p>
          <a:p>
            <a:r>
              <a:rPr lang="en-US" sz="1800" b="1" dirty="0">
                <a:solidFill>
                  <a:schemeClr val="bg1"/>
                </a:solidFill>
              </a:rPr>
              <a:t>JAYASRI B[513320106016]</a:t>
            </a:r>
          </a:p>
          <a:p>
            <a:r>
              <a:rPr lang="en-US" sz="1800" b="1" dirty="0">
                <a:solidFill>
                  <a:schemeClr val="bg1"/>
                </a:solidFill>
              </a:rPr>
              <a:t>ARUNA A[513320106003]</a:t>
            </a:r>
          </a:p>
          <a:p>
            <a:r>
              <a:rPr lang="en-US" sz="1800" b="1" dirty="0">
                <a:solidFill>
                  <a:schemeClr val="bg1"/>
                </a:solidFill>
              </a:rPr>
              <a:t>GAJALAKSHMI S[513320106011]</a:t>
            </a:r>
          </a:p>
          <a:p>
            <a:r>
              <a:rPr lang="en-US" sz="1800" b="1" dirty="0">
                <a:solidFill>
                  <a:schemeClr val="bg1"/>
                </a:solidFill>
              </a:rPr>
              <a:t>JAIPRIYA s[513320106015]</a:t>
            </a:r>
          </a:p>
        </p:txBody>
      </p:sp>
      <p:sp>
        <p:nvSpPr>
          <p:cNvPr id="15" name="Subtitle 2">
            <a:extLst>
              <a:ext uri="{FF2B5EF4-FFF2-40B4-BE49-F238E27FC236}">
                <a16:creationId xmlns:a16="http://schemas.microsoft.com/office/drawing/2014/main" id="{BF651904-BBCE-531D-A6D0-04F6F7F623A2}"/>
              </a:ext>
            </a:extLst>
          </p:cNvPr>
          <p:cNvSpPr txBox="1">
            <a:spLocks/>
          </p:cNvSpPr>
          <p:nvPr/>
        </p:nvSpPr>
        <p:spPr bwMode="gray">
          <a:xfrm>
            <a:off x="711385" y="2865704"/>
            <a:ext cx="6619244" cy="1602434"/>
          </a:xfrm>
          <a:prstGeom prst="rect">
            <a:avLst/>
          </a:prstGeom>
        </p:spPr>
        <p:txBody>
          <a:bodyPr vert="horz" lIns="68580" tIns="34290" rIns="68580" bIns="3429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sz="1800" b="1" i="1" dirty="0">
                <a:solidFill>
                  <a:schemeClr val="bg1"/>
                </a:solidFill>
              </a:rPr>
              <a:t>UNDER THE GUIDANCE OF :</a:t>
            </a:r>
          </a:p>
          <a:p>
            <a:r>
              <a:rPr lang="en-US" sz="1800" b="1" i="1" dirty="0">
                <a:solidFill>
                  <a:schemeClr val="bg1"/>
                </a:solidFill>
              </a:rPr>
              <a:t>Mrs.Meenapriya </a:t>
            </a:r>
            <a:r>
              <a:rPr lang="en-US" sz="1800" b="1" i="1" dirty="0" err="1">
                <a:solidFill>
                  <a:schemeClr val="bg1"/>
                </a:solidFill>
              </a:rPr>
              <a:t>m.e.</a:t>
            </a:r>
            <a:r>
              <a:rPr lang="en-US" sz="1800" b="1" i="1" dirty="0">
                <a:solidFill>
                  <a:schemeClr val="bg1"/>
                </a:solidFill>
              </a:rPr>
              <a:t>, (</a:t>
            </a:r>
            <a:r>
              <a:rPr lang="en-US" sz="1800" b="1" i="1" dirty="0" err="1">
                <a:solidFill>
                  <a:schemeClr val="bg1"/>
                </a:solidFill>
              </a:rPr>
              <a:t>pH.d</a:t>
            </a:r>
            <a:r>
              <a:rPr lang="en-US" sz="1800" b="1" i="1" dirty="0">
                <a:solidFill>
                  <a:schemeClr val="bg1"/>
                </a:solidFill>
              </a:rPr>
              <a:t>).,</a:t>
            </a:r>
          </a:p>
          <a:p>
            <a:r>
              <a:rPr lang="en-US" sz="1800" b="1" i="1" dirty="0">
                <a:solidFill>
                  <a:schemeClr val="bg1"/>
                </a:solidFill>
              </a:rPr>
              <a:t>Teaching fellow/UCEA.</a:t>
            </a:r>
          </a:p>
        </p:txBody>
      </p:sp>
    </p:spTree>
    <p:extLst>
      <p:ext uri="{BB962C8B-B14F-4D97-AF65-F5344CB8AC3E}">
        <p14:creationId xmlns:p14="http://schemas.microsoft.com/office/powerpoint/2010/main" val="2475261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E7D9E-0588-A012-A257-C71DB6918632}"/>
              </a:ext>
            </a:extLst>
          </p:cNvPr>
          <p:cNvSpPr>
            <a:spLocks noGrp="1"/>
          </p:cNvSpPr>
          <p:nvPr>
            <p:ph type="title"/>
          </p:nvPr>
        </p:nvSpPr>
        <p:spPr/>
        <p:txBody>
          <a:bodyPr/>
          <a:lstStyle/>
          <a:p>
            <a:r>
              <a:rPr lang="en-US" b="1" i="1" dirty="0"/>
              <a:t>PROPOSED SOLUTION </a:t>
            </a:r>
          </a:p>
        </p:txBody>
      </p:sp>
      <p:sp>
        <p:nvSpPr>
          <p:cNvPr id="3" name="Content Placeholder 2">
            <a:extLst>
              <a:ext uri="{FF2B5EF4-FFF2-40B4-BE49-F238E27FC236}">
                <a16:creationId xmlns:a16="http://schemas.microsoft.com/office/drawing/2014/main" id="{B003A927-2F34-A640-8D82-4887D58836D5}"/>
              </a:ext>
            </a:extLst>
          </p:cNvPr>
          <p:cNvSpPr>
            <a:spLocks noGrp="1"/>
          </p:cNvSpPr>
          <p:nvPr>
            <p:ph idx="1"/>
          </p:nvPr>
        </p:nvSpPr>
        <p:spPr>
          <a:xfrm>
            <a:off x="650387" y="2857500"/>
            <a:ext cx="8206626" cy="3513116"/>
          </a:xfrm>
        </p:spPr>
        <p:txBody>
          <a:bodyPr>
            <a:normAutofit fontScale="85000" lnSpcReduction="20000"/>
          </a:bodyPr>
          <a:lstStyle/>
          <a:p>
            <a:r>
              <a:rPr lang="en-US" b="1" i="1" u="sng" dirty="0"/>
              <a:t>Data collection</a:t>
            </a:r>
            <a:r>
              <a:rPr lang="en-US" b="1" i="1" dirty="0"/>
              <a:t>: Gather historical traffic data, including features such as date, time, weather conditions, road type, location, and any other relevant variables.
</a:t>
            </a:r>
            <a:r>
              <a:rPr lang="en-US" b="1" i="1" u="sng" dirty="0"/>
              <a:t>Data preprocessing</a:t>
            </a:r>
            <a:r>
              <a:rPr lang="en-US" b="1" i="1" dirty="0"/>
              <a:t>: Clean the collected data by removing any outliers, missing values, or inconsistencies. 
</a:t>
            </a:r>
            <a:r>
              <a:rPr lang="en-US" b="1" i="1" u="sng" dirty="0"/>
              <a:t>Model selection</a:t>
            </a:r>
            <a:r>
              <a:rPr lang="en-US" b="1" i="1" dirty="0"/>
              <a:t>: Choose an appropriate machine learning algorithm for your prediction task. Common algorithms for traffic volume prediction include regression models (e.g., linear regression, random forest regression, gradient boosting).
</a:t>
            </a:r>
            <a:r>
              <a:rPr lang="en-US" b="1" i="1" u="sng" dirty="0"/>
              <a:t>Model training</a:t>
            </a:r>
            <a:r>
              <a:rPr lang="en-US" b="1" i="1" dirty="0"/>
              <a:t>: Train the selected model using the training dataset. The model learns the patterns and relationships in the data to make accurate predictions. 
</a:t>
            </a:r>
            <a:r>
              <a:rPr lang="en-US" b="1" i="1" u="sng" dirty="0"/>
              <a:t>Model evaluation</a:t>
            </a:r>
            <a:r>
              <a:rPr lang="en-US" b="1" i="1" dirty="0"/>
              <a:t>: Evaluate the trained model using the testing dataset. Measure its performance using metrics such as mean absolute error (MAE), mean squared error (MSE), or root mean squared error (RMSE). 
</a:t>
            </a:r>
            <a:r>
              <a:rPr lang="en-US" b="1" i="1" u="sng" dirty="0"/>
              <a:t>Deployment and prediction</a:t>
            </a:r>
            <a:r>
              <a:rPr lang="en-US" b="1" i="1" dirty="0"/>
              <a:t>: Once satisfied with the model’s performance, deploy it to predict traffic volume in real-time. </a:t>
            </a:r>
          </a:p>
        </p:txBody>
      </p:sp>
    </p:spTree>
    <p:extLst>
      <p:ext uri="{BB962C8B-B14F-4D97-AF65-F5344CB8AC3E}">
        <p14:creationId xmlns:p14="http://schemas.microsoft.com/office/powerpoint/2010/main" val="4143465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FCE0-886E-A57F-75EB-B0E1D8CEB4EA}"/>
              </a:ext>
            </a:extLst>
          </p:cNvPr>
          <p:cNvSpPr>
            <a:spLocks noGrp="1"/>
          </p:cNvSpPr>
          <p:nvPr>
            <p:ph type="title"/>
          </p:nvPr>
        </p:nvSpPr>
        <p:spPr/>
        <p:txBody>
          <a:bodyPr/>
          <a:lstStyle/>
          <a:p>
            <a:r>
              <a:rPr lang="en-US" b="1" i="1" dirty="0"/>
              <a:t>DATA FLOW DIAGRAM </a:t>
            </a:r>
          </a:p>
        </p:txBody>
      </p:sp>
      <p:pic>
        <p:nvPicPr>
          <p:cNvPr id="4" name="Picture 4">
            <a:extLst>
              <a:ext uri="{FF2B5EF4-FFF2-40B4-BE49-F238E27FC236}">
                <a16:creationId xmlns:a16="http://schemas.microsoft.com/office/drawing/2014/main" id="{35DF21D6-6507-A8D2-7B11-93A21855ACEA}"/>
              </a:ext>
            </a:extLst>
          </p:cNvPr>
          <p:cNvPicPr>
            <a:picLocks noGrp="1" noChangeAspect="1"/>
          </p:cNvPicPr>
          <p:nvPr>
            <p:ph idx="1"/>
          </p:nvPr>
        </p:nvPicPr>
        <p:blipFill>
          <a:blip r:embed="rId2"/>
          <a:stretch>
            <a:fillRect/>
          </a:stretch>
        </p:blipFill>
        <p:spPr>
          <a:xfrm>
            <a:off x="932656" y="2476500"/>
            <a:ext cx="7326880" cy="3918857"/>
          </a:xfrm>
        </p:spPr>
      </p:pic>
    </p:spTree>
    <p:extLst>
      <p:ext uri="{BB962C8B-B14F-4D97-AF65-F5344CB8AC3E}">
        <p14:creationId xmlns:p14="http://schemas.microsoft.com/office/powerpoint/2010/main" val="813662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B2A6-42A3-EBBF-EF98-BF4223AE31CC}"/>
              </a:ext>
            </a:extLst>
          </p:cNvPr>
          <p:cNvSpPr>
            <a:spLocks noGrp="1"/>
          </p:cNvSpPr>
          <p:nvPr>
            <p:ph type="title"/>
          </p:nvPr>
        </p:nvSpPr>
        <p:spPr/>
        <p:txBody>
          <a:bodyPr/>
          <a:lstStyle/>
          <a:p>
            <a:r>
              <a:rPr lang="en-US" b="1" i="1" dirty="0"/>
              <a:t>PREDICTION </a:t>
            </a:r>
          </a:p>
        </p:txBody>
      </p:sp>
      <p:pic>
        <p:nvPicPr>
          <p:cNvPr id="4" name="Picture 4">
            <a:extLst>
              <a:ext uri="{FF2B5EF4-FFF2-40B4-BE49-F238E27FC236}">
                <a16:creationId xmlns:a16="http://schemas.microsoft.com/office/drawing/2014/main" id="{5024B376-2C83-F0EA-CFCC-C165AEB93912}"/>
              </a:ext>
            </a:extLst>
          </p:cNvPr>
          <p:cNvPicPr>
            <a:picLocks noGrp="1" noChangeAspect="1"/>
          </p:cNvPicPr>
          <p:nvPr>
            <p:ph idx="1"/>
          </p:nvPr>
        </p:nvPicPr>
        <p:blipFill>
          <a:blip r:embed="rId2"/>
          <a:stretch>
            <a:fillRect/>
          </a:stretch>
        </p:blipFill>
        <p:spPr>
          <a:xfrm>
            <a:off x="963786" y="2528798"/>
            <a:ext cx="7216427" cy="2408464"/>
          </a:xfrm>
        </p:spPr>
      </p:pic>
      <p:pic>
        <p:nvPicPr>
          <p:cNvPr id="5" name="Picture 5">
            <a:extLst>
              <a:ext uri="{FF2B5EF4-FFF2-40B4-BE49-F238E27FC236}">
                <a16:creationId xmlns:a16="http://schemas.microsoft.com/office/drawing/2014/main" id="{B4BB39DE-97C9-9A88-D2B7-8C76B54D55A5}"/>
              </a:ext>
            </a:extLst>
          </p:cNvPr>
          <p:cNvPicPr>
            <a:picLocks noChangeAspect="1"/>
          </p:cNvPicPr>
          <p:nvPr/>
        </p:nvPicPr>
        <p:blipFill>
          <a:blip r:embed="rId3"/>
          <a:stretch>
            <a:fillRect/>
          </a:stretch>
        </p:blipFill>
        <p:spPr>
          <a:xfrm>
            <a:off x="866216" y="4937262"/>
            <a:ext cx="7583819" cy="1894139"/>
          </a:xfrm>
          <a:prstGeom prst="rect">
            <a:avLst/>
          </a:prstGeom>
        </p:spPr>
      </p:pic>
    </p:spTree>
    <p:extLst>
      <p:ext uri="{BB962C8B-B14F-4D97-AF65-F5344CB8AC3E}">
        <p14:creationId xmlns:p14="http://schemas.microsoft.com/office/powerpoint/2010/main" val="2289639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8017-C460-4229-1637-23D44404C4B0}"/>
              </a:ext>
            </a:extLst>
          </p:cNvPr>
          <p:cNvSpPr>
            <a:spLocks noGrp="1"/>
          </p:cNvSpPr>
          <p:nvPr>
            <p:ph type="title"/>
          </p:nvPr>
        </p:nvSpPr>
        <p:spPr/>
        <p:txBody>
          <a:bodyPr/>
          <a:lstStyle/>
          <a:p>
            <a:r>
              <a:rPr lang="en-US" b="1" i="1" dirty="0"/>
              <a:t>RESULT </a:t>
            </a:r>
          </a:p>
        </p:txBody>
      </p:sp>
      <p:pic>
        <p:nvPicPr>
          <p:cNvPr id="7" name="Picture 7">
            <a:extLst>
              <a:ext uri="{FF2B5EF4-FFF2-40B4-BE49-F238E27FC236}">
                <a16:creationId xmlns:a16="http://schemas.microsoft.com/office/drawing/2014/main" id="{53EC3FDB-304C-F8ED-1119-CC03AEE992AC}"/>
              </a:ext>
            </a:extLst>
          </p:cNvPr>
          <p:cNvPicPr>
            <a:picLocks noGrp="1" noChangeAspect="1"/>
          </p:cNvPicPr>
          <p:nvPr>
            <p:ph idx="1"/>
          </p:nvPr>
        </p:nvPicPr>
        <p:blipFill>
          <a:blip r:embed="rId2"/>
          <a:stretch>
            <a:fillRect/>
          </a:stretch>
        </p:blipFill>
        <p:spPr>
          <a:xfrm>
            <a:off x="136070" y="2299607"/>
            <a:ext cx="8844643" cy="4286250"/>
          </a:xfrm>
        </p:spPr>
      </p:pic>
    </p:spTree>
    <p:extLst>
      <p:ext uri="{BB962C8B-B14F-4D97-AF65-F5344CB8AC3E}">
        <p14:creationId xmlns:p14="http://schemas.microsoft.com/office/powerpoint/2010/main" val="724555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8EAB1-7560-EC35-B80E-A13ACFFC2C01}"/>
              </a:ext>
            </a:extLst>
          </p:cNvPr>
          <p:cNvSpPr>
            <a:spLocks noGrp="1"/>
          </p:cNvSpPr>
          <p:nvPr>
            <p:ph type="title"/>
          </p:nvPr>
        </p:nvSpPr>
        <p:spPr/>
        <p:txBody>
          <a:bodyPr/>
          <a:lstStyle/>
          <a:p>
            <a:r>
              <a:rPr lang="en-US" b="1" i="1" dirty="0"/>
              <a:t>ADVANTAGES </a:t>
            </a:r>
          </a:p>
        </p:txBody>
      </p:sp>
      <p:sp>
        <p:nvSpPr>
          <p:cNvPr id="3" name="Content Placeholder 2">
            <a:extLst>
              <a:ext uri="{FF2B5EF4-FFF2-40B4-BE49-F238E27FC236}">
                <a16:creationId xmlns:a16="http://schemas.microsoft.com/office/drawing/2014/main" id="{ED7A532B-2E2F-2878-7786-BE230C7EE273}"/>
              </a:ext>
            </a:extLst>
          </p:cNvPr>
          <p:cNvSpPr>
            <a:spLocks noGrp="1"/>
          </p:cNvSpPr>
          <p:nvPr>
            <p:ph idx="1"/>
          </p:nvPr>
        </p:nvSpPr>
        <p:spPr/>
        <p:txBody>
          <a:bodyPr>
            <a:normAutofit/>
          </a:bodyPr>
          <a:lstStyle/>
          <a:p>
            <a:pPr marL="0" indent="0">
              <a:buNone/>
            </a:pPr>
            <a:endParaRPr lang="en-US" b="1" i="1" dirty="0"/>
          </a:p>
          <a:p>
            <a:r>
              <a:rPr lang="en-US" b="1" i="1" dirty="0"/>
              <a:t>Accurate Traffic Volume Estimation
Real-Time and Future Predictions</a:t>
            </a:r>
          </a:p>
          <a:p>
            <a:r>
              <a:rPr lang="en-US" b="1" i="1" dirty="0"/>
              <a:t>Efficient Decision-Making
Improved Traffic Planning and Infrastructure Design
Integration with Existing Systems
Scalability and Adaptability</a:t>
            </a:r>
          </a:p>
        </p:txBody>
      </p:sp>
    </p:spTree>
    <p:extLst>
      <p:ext uri="{BB962C8B-B14F-4D97-AF65-F5344CB8AC3E}">
        <p14:creationId xmlns:p14="http://schemas.microsoft.com/office/powerpoint/2010/main" val="938778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34BF5-9479-2CD1-B51D-AB5B6DED2BFF}"/>
              </a:ext>
            </a:extLst>
          </p:cNvPr>
          <p:cNvSpPr>
            <a:spLocks noGrp="1"/>
          </p:cNvSpPr>
          <p:nvPr>
            <p:ph type="title"/>
          </p:nvPr>
        </p:nvSpPr>
        <p:spPr/>
        <p:txBody>
          <a:bodyPr/>
          <a:lstStyle/>
          <a:p>
            <a:r>
              <a:rPr lang="en-US" b="1" i="1" dirty="0"/>
              <a:t>DISADVANTAGES</a:t>
            </a:r>
          </a:p>
        </p:txBody>
      </p:sp>
      <p:sp>
        <p:nvSpPr>
          <p:cNvPr id="3" name="Content Placeholder 2">
            <a:extLst>
              <a:ext uri="{FF2B5EF4-FFF2-40B4-BE49-F238E27FC236}">
                <a16:creationId xmlns:a16="http://schemas.microsoft.com/office/drawing/2014/main" id="{4093266E-3219-2E34-CB7B-C4E380D76D57}"/>
              </a:ext>
            </a:extLst>
          </p:cNvPr>
          <p:cNvSpPr>
            <a:spLocks noGrp="1"/>
          </p:cNvSpPr>
          <p:nvPr>
            <p:ph idx="1"/>
          </p:nvPr>
        </p:nvSpPr>
        <p:spPr>
          <a:xfrm>
            <a:off x="1451324" y="3181803"/>
            <a:ext cx="6619244" cy="3416300"/>
          </a:xfrm>
        </p:spPr>
        <p:txBody>
          <a:bodyPr/>
          <a:lstStyle/>
          <a:p>
            <a:r>
              <a:rPr lang="en-US" b="1" i="1" dirty="0"/>
              <a:t>Data dependency
Model complexity and interpretability</a:t>
            </a:r>
          </a:p>
          <a:p>
            <a:r>
              <a:rPr lang="en-US" b="1" i="1" dirty="0"/>
              <a:t>Computational resource requirements
Privacy and security concerns
Cost-Effective</a:t>
            </a:r>
          </a:p>
        </p:txBody>
      </p:sp>
    </p:spTree>
    <p:extLst>
      <p:ext uri="{BB962C8B-B14F-4D97-AF65-F5344CB8AC3E}">
        <p14:creationId xmlns:p14="http://schemas.microsoft.com/office/powerpoint/2010/main" val="3112943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F8D70-B9CB-4E8E-802C-73F1A96FEB8C}"/>
              </a:ext>
            </a:extLst>
          </p:cNvPr>
          <p:cNvSpPr>
            <a:spLocks noGrp="1"/>
          </p:cNvSpPr>
          <p:nvPr>
            <p:ph type="title"/>
          </p:nvPr>
        </p:nvSpPr>
        <p:spPr/>
        <p:txBody>
          <a:bodyPr/>
          <a:lstStyle/>
          <a:p>
            <a:r>
              <a:rPr lang="en-US" b="1" i="1" dirty="0"/>
              <a:t>FUTURE SCOPE </a:t>
            </a:r>
          </a:p>
        </p:txBody>
      </p:sp>
      <p:sp>
        <p:nvSpPr>
          <p:cNvPr id="3" name="Content Placeholder 2">
            <a:extLst>
              <a:ext uri="{FF2B5EF4-FFF2-40B4-BE49-F238E27FC236}">
                <a16:creationId xmlns:a16="http://schemas.microsoft.com/office/drawing/2014/main" id="{5B14A055-A719-08FD-0108-6A00605A8DC4}"/>
              </a:ext>
            </a:extLst>
          </p:cNvPr>
          <p:cNvSpPr>
            <a:spLocks noGrp="1"/>
          </p:cNvSpPr>
          <p:nvPr>
            <p:ph idx="1"/>
          </p:nvPr>
        </p:nvSpPr>
        <p:spPr>
          <a:xfrm>
            <a:off x="725661" y="2701167"/>
            <a:ext cx="7692677" cy="3416300"/>
          </a:xfrm>
        </p:spPr>
        <p:txBody>
          <a:bodyPr>
            <a:normAutofit/>
          </a:bodyPr>
          <a:lstStyle/>
          <a:p>
            <a:r>
              <a:rPr lang="en-US" b="1" i="1" dirty="0"/>
              <a:t>Advancements in data collection systems will provide high-quality and real-time traffic data, enhancing the accuracy of volume estimation model.</a:t>
            </a:r>
          </a:p>
          <a:p>
            <a:r>
              <a:rPr lang="en-US" b="1" i="1" dirty="0"/>
              <a:t>Machine learning can play a crucial role in intelligent urban traffic management, optimizing traffic signal timings and dynamically adjusting lane configurations. </a:t>
            </a:r>
          </a:p>
          <a:p>
            <a:r>
              <a:rPr lang="en-US" b="1" i="1" dirty="0"/>
              <a:t>Machine learning can contribute to smart city initiatives by optimizing resource allocation and enhancing urban mobility.</a:t>
            </a:r>
          </a:p>
          <a:p>
            <a:endParaRPr lang="en-US" b="1" i="1" dirty="0"/>
          </a:p>
        </p:txBody>
      </p:sp>
    </p:spTree>
    <p:extLst>
      <p:ext uri="{BB962C8B-B14F-4D97-AF65-F5344CB8AC3E}">
        <p14:creationId xmlns:p14="http://schemas.microsoft.com/office/powerpoint/2010/main" val="2625100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A0A4-A610-DED8-2E8E-CC96EFBB65CD}"/>
              </a:ext>
            </a:extLst>
          </p:cNvPr>
          <p:cNvSpPr>
            <a:spLocks noGrp="1"/>
          </p:cNvSpPr>
          <p:nvPr>
            <p:ph type="title"/>
          </p:nvPr>
        </p:nvSpPr>
        <p:spPr/>
        <p:txBody>
          <a:bodyPr/>
          <a:lstStyle/>
          <a:p>
            <a:r>
              <a:rPr lang="en-US" b="1" i="1" dirty="0"/>
              <a:t>CONCLUSION </a:t>
            </a:r>
          </a:p>
        </p:txBody>
      </p:sp>
      <p:sp>
        <p:nvSpPr>
          <p:cNvPr id="3" name="Content Placeholder 2">
            <a:extLst>
              <a:ext uri="{FF2B5EF4-FFF2-40B4-BE49-F238E27FC236}">
                <a16:creationId xmlns:a16="http://schemas.microsoft.com/office/drawing/2014/main" id="{14574BFF-8ABA-3844-FC16-B6C26620D538}"/>
              </a:ext>
            </a:extLst>
          </p:cNvPr>
          <p:cNvSpPr>
            <a:spLocks noGrp="1"/>
          </p:cNvSpPr>
          <p:nvPr>
            <p:ph idx="1"/>
          </p:nvPr>
        </p:nvSpPr>
        <p:spPr>
          <a:xfrm>
            <a:off x="866216" y="2603500"/>
            <a:ext cx="7515784" cy="3416300"/>
          </a:xfrm>
        </p:spPr>
        <p:txBody>
          <a:bodyPr/>
          <a:lstStyle/>
          <a:p>
            <a:r>
              <a:rPr lang="en-US" b="1" i="1" dirty="0"/>
              <a:t>Advanced traffic volume estimation using machine learning is a promising approach to accurately predict traffic volume on roads. </a:t>
            </a:r>
          </a:p>
          <a:p>
            <a:r>
              <a:rPr lang="en-US" b="1" i="1" dirty="0"/>
              <a:t>By utilizing various data sources such as traffic cameras, sensors, and mobile devices, machine learning models can learn from historical data and provide accurate predictions for future traffic volume.</a:t>
            </a:r>
          </a:p>
          <a:p>
            <a:r>
              <a:rPr lang="en-US" b="1" i="1" dirty="0"/>
              <a:t>Overall, the use of machine learning in traffic volume estimation has the potential to significantly improve traffic management systems and ultimately lead to a more efficient and safer transportation network.</a:t>
            </a:r>
          </a:p>
        </p:txBody>
      </p:sp>
    </p:spTree>
    <p:extLst>
      <p:ext uri="{BB962C8B-B14F-4D97-AF65-F5344CB8AC3E}">
        <p14:creationId xmlns:p14="http://schemas.microsoft.com/office/powerpoint/2010/main" val="374179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871FB-26DF-A8F0-1951-E4B31F034F49}"/>
              </a:ext>
            </a:extLst>
          </p:cNvPr>
          <p:cNvSpPr>
            <a:spLocks noGrp="1"/>
          </p:cNvSpPr>
          <p:nvPr>
            <p:ph type="title"/>
          </p:nvPr>
        </p:nvSpPr>
        <p:spPr/>
        <p:txBody>
          <a:bodyPr/>
          <a:lstStyle/>
          <a:p>
            <a:r>
              <a:rPr lang="en-US" b="1" i="1" dirty="0"/>
              <a:t>REFERENCES</a:t>
            </a:r>
          </a:p>
        </p:txBody>
      </p:sp>
      <p:sp>
        <p:nvSpPr>
          <p:cNvPr id="3" name="Content Placeholder 2">
            <a:extLst>
              <a:ext uri="{FF2B5EF4-FFF2-40B4-BE49-F238E27FC236}">
                <a16:creationId xmlns:a16="http://schemas.microsoft.com/office/drawing/2014/main" id="{AFBA1AEE-7000-786B-AE02-AE7763341797}"/>
              </a:ext>
            </a:extLst>
          </p:cNvPr>
          <p:cNvSpPr>
            <a:spLocks noGrp="1"/>
          </p:cNvSpPr>
          <p:nvPr>
            <p:ph idx="1"/>
          </p:nvPr>
        </p:nvSpPr>
        <p:spPr>
          <a:xfrm>
            <a:off x="866215" y="2603500"/>
            <a:ext cx="7937605" cy="3416300"/>
          </a:xfrm>
        </p:spPr>
        <p:txBody>
          <a:bodyPr>
            <a:normAutofit fontScale="70000" lnSpcReduction="20000"/>
          </a:bodyPr>
          <a:lstStyle/>
          <a:p>
            <a:endParaRPr lang="en-US" dirty="0"/>
          </a:p>
          <a:p>
            <a:r>
              <a:rPr lang="en-US" b="1" i="1" dirty="0"/>
              <a:t>Li, X., Ouyang, Y., &amp; Li, Z. (2019). Traffic volume estimation from video using deep learning: A review. IEEE Transactions on Intelligent Transportation Systems, 21(12), 5228-5247.
Wang, C., Wang, Y., &amp; Zhang, L. (2019). Traffic volume prediction with spatial-temporal dependencies and weather impacts using deep learning. Transportation Research Part C: Emerging Technologies, 99, 1-17.
Wu, X., Zhu, Q., &amp; </a:t>
            </a:r>
            <a:r>
              <a:rPr lang="en-US" b="1" i="1" dirty="0" err="1"/>
              <a:t>Xie</a:t>
            </a:r>
            <a:r>
              <a:rPr lang="en-US" b="1" i="1" dirty="0"/>
              <a:t>, X. (2020). A deep learning model for traffic volume prediction using </a:t>
            </a:r>
            <a:r>
              <a:rPr lang="en-US" b="1" i="1" dirty="0" err="1"/>
              <a:t>spatio</a:t>
            </a:r>
            <a:r>
              <a:rPr lang="en-US" b="1" i="1" dirty="0"/>
              <a:t>-temporal features. Transportation Research Part C: Emerging Technologies, 120, 102780.
Wang, Y., Zhang, X., Liu, Y., &amp; Wu, J. (2020). Traffic volume prediction with deep learning: A review. IEEE Transactions on Intelligent Transportation Systems, 21(9), 3779-3795.
Zhang, Y., Wang, L., &amp; Wang, H. (2021). A hybrid deep learning model for traffic volume prediction with historical and real-time data. Transportation Research Part C: Emerging Technologies, 126, 103150.</a:t>
            </a:r>
          </a:p>
        </p:txBody>
      </p:sp>
    </p:spTree>
    <p:extLst>
      <p:ext uri="{BB962C8B-B14F-4D97-AF65-F5344CB8AC3E}">
        <p14:creationId xmlns:p14="http://schemas.microsoft.com/office/powerpoint/2010/main" val="258456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9B64-6480-184F-53C1-D911E5D62367}"/>
              </a:ext>
            </a:extLst>
          </p:cNvPr>
          <p:cNvSpPr>
            <a:spLocks noGrp="1"/>
          </p:cNvSpPr>
          <p:nvPr>
            <p:ph type="title"/>
          </p:nvPr>
        </p:nvSpPr>
        <p:spPr/>
        <p:txBody>
          <a:bodyPr/>
          <a:lstStyle/>
          <a:p>
            <a:r>
              <a:rPr lang="en-US" b="1" i="1" dirty="0"/>
              <a:t>PRESENTATION</a:t>
            </a:r>
            <a:r>
              <a:rPr lang="en-US" dirty="0"/>
              <a:t> </a:t>
            </a:r>
            <a:r>
              <a:rPr lang="en-US" b="1" i="1" dirty="0"/>
              <a:t>OUTLINE</a:t>
            </a:r>
            <a:r>
              <a:rPr lang="en-US" dirty="0"/>
              <a:t>:</a:t>
            </a:r>
          </a:p>
        </p:txBody>
      </p:sp>
      <p:sp>
        <p:nvSpPr>
          <p:cNvPr id="3" name="Content Placeholder 2">
            <a:extLst>
              <a:ext uri="{FF2B5EF4-FFF2-40B4-BE49-F238E27FC236}">
                <a16:creationId xmlns:a16="http://schemas.microsoft.com/office/drawing/2014/main" id="{C22D5E38-891B-CA49-46F8-6ADC3D92D0D7}"/>
              </a:ext>
            </a:extLst>
          </p:cNvPr>
          <p:cNvSpPr>
            <a:spLocks noGrp="1"/>
          </p:cNvSpPr>
          <p:nvPr>
            <p:ph idx="1"/>
          </p:nvPr>
        </p:nvSpPr>
        <p:spPr>
          <a:xfrm>
            <a:off x="1029501" y="2735339"/>
            <a:ext cx="6619244" cy="3416300"/>
          </a:xfrm>
        </p:spPr>
        <p:txBody>
          <a:bodyPr>
            <a:normAutofit fontScale="62500" lnSpcReduction="20000"/>
          </a:bodyPr>
          <a:lstStyle/>
          <a:p>
            <a:pPr marL="0" indent="0">
              <a:buNone/>
            </a:pPr>
            <a:endParaRPr lang="en-US" b="1" i="1" dirty="0"/>
          </a:p>
          <a:p>
            <a:r>
              <a:rPr lang="en-US" b="1" i="1" dirty="0"/>
              <a:t>INTRODUCTION</a:t>
            </a:r>
          </a:p>
          <a:p>
            <a:r>
              <a:rPr lang="en-US" b="1" i="1" dirty="0"/>
              <a:t>ABSTRACT</a:t>
            </a:r>
          </a:p>
          <a:p>
            <a:r>
              <a:rPr lang="en-US" b="1" i="1" dirty="0"/>
              <a:t>OBJECTIVE</a:t>
            </a:r>
          </a:p>
          <a:p>
            <a:r>
              <a:rPr lang="en-US" b="1" i="1" dirty="0"/>
              <a:t>SOLUTION ARCHITECTURE</a:t>
            </a:r>
          </a:p>
          <a:p>
            <a:r>
              <a:rPr lang="en-US" b="1" i="1" dirty="0"/>
              <a:t>BLOCK DIAGRAM </a:t>
            </a:r>
          </a:p>
          <a:p>
            <a:r>
              <a:rPr lang="en-US" b="1" i="1" dirty="0"/>
              <a:t>ALGORITHMS</a:t>
            </a:r>
          </a:p>
          <a:p>
            <a:r>
              <a:rPr lang="en-US" b="1" i="1" dirty="0"/>
              <a:t>PREDICTION</a:t>
            </a:r>
          </a:p>
          <a:p>
            <a:r>
              <a:rPr lang="en-US" b="1" i="1" dirty="0"/>
              <a:t>ADVANTAGES</a:t>
            </a:r>
          </a:p>
          <a:p>
            <a:r>
              <a:rPr lang="en-US" b="1" i="1" dirty="0"/>
              <a:t>DISADVANTAGES</a:t>
            </a:r>
          </a:p>
          <a:p>
            <a:r>
              <a:rPr lang="en-US" b="1" i="1" dirty="0"/>
              <a:t>FUTURE SCOPE</a:t>
            </a:r>
          </a:p>
          <a:p>
            <a:r>
              <a:rPr lang="en-US" b="1" i="1" dirty="0"/>
              <a:t>CONCLUSION</a:t>
            </a:r>
          </a:p>
          <a:p>
            <a:r>
              <a:rPr lang="en-US" b="1" i="1" dirty="0"/>
              <a:t>REFERENCES</a:t>
            </a:r>
          </a:p>
          <a:p>
            <a:pPr marL="0" indent="0">
              <a:buNone/>
            </a:pPr>
            <a:endParaRPr lang="en-US" b="1" i="1" dirty="0"/>
          </a:p>
          <a:p>
            <a:endParaRPr lang="en-US" b="1" i="1" dirty="0"/>
          </a:p>
        </p:txBody>
      </p:sp>
    </p:spTree>
    <p:extLst>
      <p:ext uri="{BB962C8B-B14F-4D97-AF65-F5344CB8AC3E}">
        <p14:creationId xmlns:p14="http://schemas.microsoft.com/office/powerpoint/2010/main" val="350393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AEE0-2DD4-DA45-9BC7-9F4177208650}"/>
              </a:ext>
            </a:extLst>
          </p:cNvPr>
          <p:cNvSpPr>
            <a:spLocks noGrp="1"/>
          </p:cNvSpPr>
          <p:nvPr>
            <p:ph type="title"/>
          </p:nvPr>
        </p:nvSpPr>
        <p:spPr/>
        <p:txBody>
          <a:bodyPr/>
          <a:lstStyle/>
          <a:p>
            <a:r>
              <a:rPr lang="en-US" b="1" i="1" dirty="0"/>
              <a:t>INTRODUCTION</a:t>
            </a:r>
            <a:r>
              <a:rPr lang="en-US" dirty="0"/>
              <a:t> </a:t>
            </a:r>
          </a:p>
        </p:txBody>
      </p:sp>
      <p:sp>
        <p:nvSpPr>
          <p:cNvPr id="3" name="Content Placeholder 2">
            <a:extLst>
              <a:ext uri="{FF2B5EF4-FFF2-40B4-BE49-F238E27FC236}">
                <a16:creationId xmlns:a16="http://schemas.microsoft.com/office/drawing/2014/main" id="{A7289CCB-B43E-84BA-ADB0-F94207DEABAB}"/>
              </a:ext>
            </a:extLst>
          </p:cNvPr>
          <p:cNvSpPr>
            <a:spLocks noGrp="1"/>
          </p:cNvSpPr>
          <p:nvPr>
            <p:ph idx="1"/>
          </p:nvPr>
        </p:nvSpPr>
        <p:spPr>
          <a:xfrm>
            <a:off x="866215" y="2678907"/>
            <a:ext cx="7123808" cy="3656707"/>
          </a:xfrm>
        </p:spPr>
        <p:txBody>
          <a:bodyPr>
            <a:normAutofit/>
          </a:bodyPr>
          <a:lstStyle/>
          <a:p>
            <a:endParaRPr lang="en-US" b="1" i="1" dirty="0"/>
          </a:p>
          <a:p>
            <a:r>
              <a:rPr lang="en-US" b="1" i="1" dirty="0"/>
              <a:t>Traffic problem is one of the major problem now a days, In the increase in no of vehicles and non –usage of public transport leading to traffic related issues.</a:t>
            </a:r>
          </a:p>
          <a:p>
            <a:r>
              <a:rPr lang="en-US" b="1" i="1" dirty="0"/>
              <a:t>To address such problems to tracking the vehicle count in each and every place  AI-ML has given a solution to such kind of traffic related issues, which are able to measure the volume of traffic, identify the violations of traffic rules etc.</a:t>
            </a:r>
          </a:p>
          <a:p>
            <a:r>
              <a:rPr lang="en-US" b="1" i="1" dirty="0"/>
              <a:t>Advanced traffic volume estimation with machine learning is to predict traffic volumes with high accuracy, efficiency, and reliability. </a:t>
            </a:r>
          </a:p>
          <a:p>
            <a:pPr marL="0" indent="0">
              <a:buNone/>
            </a:pPr>
            <a:endParaRPr lang="en-US" b="1" i="1" dirty="0"/>
          </a:p>
        </p:txBody>
      </p:sp>
    </p:spTree>
    <p:extLst>
      <p:ext uri="{BB962C8B-B14F-4D97-AF65-F5344CB8AC3E}">
        <p14:creationId xmlns:p14="http://schemas.microsoft.com/office/powerpoint/2010/main" val="3026009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5558F8-7C2D-4DE0-14D1-44F4A9777941}"/>
              </a:ext>
            </a:extLst>
          </p:cNvPr>
          <p:cNvSpPr>
            <a:spLocks noGrp="1"/>
          </p:cNvSpPr>
          <p:nvPr>
            <p:ph type="title"/>
          </p:nvPr>
        </p:nvSpPr>
        <p:spPr>
          <a:xfrm>
            <a:off x="1286470" y="1530251"/>
            <a:ext cx="6571060" cy="530223"/>
          </a:xfrm>
        </p:spPr>
        <p:txBody>
          <a:bodyPr/>
          <a:lstStyle/>
          <a:p>
            <a:r>
              <a:rPr lang="en-US" b="1" i="1" dirty="0"/>
              <a:t>ABSTRACT</a:t>
            </a:r>
            <a:r>
              <a:rPr lang="en-US" dirty="0"/>
              <a:t> </a:t>
            </a:r>
          </a:p>
        </p:txBody>
      </p:sp>
      <p:sp>
        <p:nvSpPr>
          <p:cNvPr id="7" name="Content Placeholder 6">
            <a:extLst>
              <a:ext uri="{FF2B5EF4-FFF2-40B4-BE49-F238E27FC236}">
                <a16:creationId xmlns:a16="http://schemas.microsoft.com/office/drawing/2014/main" id="{C54E51EE-50B2-092B-3C1C-5C7677F958B5}"/>
              </a:ext>
            </a:extLst>
          </p:cNvPr>
          <p:cNvSpPr>
            <a:spLocks noGrp="1"/>
          </p:cNvSpPr>
          <p:nvPr>
            <p:ph idx="1"/>
          </p:nvPr>
        </p:nvSpPr>
        <p:spPr>
          <a:xfrm>
            <a:off x="401836" y="2986981"/>
            <a:ext cx="8425160" cy="2678906"/>
          </a:xfrm>
        </p:spPr>
        <p:txBody>
          <a:bodyPr>
            <a:noAutofit/>
          </a:bodyPr>
          <a:lstStyle/>
          <a:p>
            <a:r>
              <a:rPr lang="en-US" sz="1500" b="1" i="1" dirty="0"/>
              <a:t>Traffic </a:t>
            </a:r>
            <a:r>
              <a:rPr lang="en-US" sz="1500" b="1" i="1" dirty="0" err="1"/>
              <a:t>Telligence</a:t>
            </a:r>
            <a:r>
              <a:rPr lang="en-US" sz="1500" b="1" i="1" dirty="0"/>
              <a:t> is an advanced traffic volume estimation project that utilizes machine learning techniques to predict traffic volumes in different areas. </a:t>
            </a:r>
          </a:p>
          <a:p>
            <a:r>
              <a:rPr lang="en-US" sz="1500" b="1" i="1" dirty="0"/>
              <a:t>The project aims to provide accurate traffic volume estimates, which can be used to improve traffic management and reduce congestion on roads.
The Traffic </a:t>
            </a:r>
            <a:r>
              <a:rPr lang="en-US" sz="1500" b="1" i="1" dirty="0" err="1"/>
              <a:t>Telligence</a:t>
            </a:r>
            <a:r>
              <a:rPr lang="en-US" sz="1500" b="1" i="1" dirty="0"/>
              <a:t> project involves collecting traffic data from various sources, such as traffic cameras, sensors, and mobile devices.</a:t>
            </a:r>
          </a:p>
          <a:p>
            <a:r>
              <a:rPr lang="en-US" sz="1500" b="1" i="1" dirty="0"/>
              <a:t> This data is then preprocessed to extract relevant features, such as traffic volume, speed, and vehicle type. </a:t>
            </a:r>
          </a:p>
          <a:p>
            <a:pPr marL="0" indent="0">
              <a:buNone/>
            </a:pPr>
            <a:endParaRPr lang="en-US" sz="1500" b="1" i="1" dirty="0"/>
          </a:p>
        </p:txBody>
      </p:sp>
    </p:spTree>
    <p:extLst>
      <p:ext uri="{BB962C8B-B14F-4D97-AF65-F5344CB8AC3E}">
        <p14:creationId xmlns:p14="http://schemas.microsoft.com/office/powerpoint/2010/main" val="396119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7ECD9-7611-D5EB-B478-A74C728253BA}"/>
              </a:ext>
            </a:extLst>
          </p:cNvPr>
          <p:cNvSpPr>
            <a:spLocks noGrp="1"/>
          </p:cNvSpPr>
          <p:nvPr>
            <p:ph type="title"/>
          </p:nvPr>
        </p:nvSpPr>
        <p:spPr/>
        <p:txBody>
          <a:bodyPr/>
          <a:lstStyle/>
          <a:p>
            <a:r>
              <a:rPr lang="en-US" b="1" i="1" dirty="0"/>
              <a:t>OBJECTIVE</a:t>
            </a:r>
            <a:r>
              <a:rPr lang="en-US" dirty="0"/>
              <a:t> </a:t>
            </a:r>
          </a:p>
        </p:txBody>
      </p:sp>
      <p:sp>
        <p:nvSpPr>
          <p:cNvPr id="5" name="Content Placeholder 4">
            <a:extLst>
              <a:ext uri="{FF2B5EF4-FFF2-40B4-BE49-F238E27FC236}">
                <a16:creationId xmlns:a16="http://schemas.microsoft.com/office/drawing/2014/main" id="{2C41D20B-6D0E-3A16-0DD7-F690D78A7D00}"/>
              </a:ext>
            </a:extLst>
          </p:cNvPr>
          <p:cNvSpPr>
            <a:spLocks noGrp="1"/>
          </p:cNvSpPr>
          <p:nvPr>
            <p:ph idx="1"/>
          </p:nvPr>
        </p:nvSpPr>
        <p:spPr>
          <a:xfrm>
            <a:off x="866216" y="2693604"/>
            <a:ext cx="8008965" cy="2984402"/>
          </a:xfrm>
        </p:spPr>
        <p:txBody>
          <a:bodyPr>
            <a:noAutofit/>
          </a:bodyPr>
          <a:lstStyle/>
          <a:p>
            <a:r>
              <a:rPr lang="en-US" b="1" i="1" dirty="0"/>
              <a:t>Developing machine learning algorithms that can accurately predict traffic volume in real-time, using data from various sources.
Incorporating real-time data, such as weather conditions or special events, to improve the accuracy of TVE.
Improving the efficiency of TVE, by reducing the need for manual traffic counts or other traditional methods.</a:t>
            </a:r>
          </a:p>
        </p:txBody>
      </p:sp>
    </p:spTree>
    <p:extLst>
      <p:ext uri="{BB962C8B-B14F-4D97-AF65-F5344CB8AC3E}">
        <p14:creationId xmlns:p14="http://schemas.microsoft.com/office/powerpoint/2010/main" val="240552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7449-7F57-8A6D-0C44-2FC28E9F9C98}"/>
              </a:ext>
            </a:extLst>
          </p:cNvPr>
          <p:cNvSpPr>
            <a:spLocks noGrp="1"/>
          </p:cNvSpPr>
          <p:nvPr>
            <p:ph type="title"/>
          </p:nvPr>
        </p:nvSpPr>
        <p:spPr/>
        <p:txBody>
          <a:bodyPr/>
          <a:lstStyle/>
          <a:p>
            <a:r>
              <a:rPr lang="en-US" b="1" i="1" dirty="0"/>
              <a:t>MACHINE LEARNING </a:t>
            </a:r>
          </a:p>
        </p:txBody>
      </p:sp>
      <p:sp>
        <p:nvSpPr>
          <p:cNvPr id="3" name="Content Placeholder 2">
            <a:extLst>
              <a:ext uri="{FF2B5EF4-FFF2-40B4-BE49-F238E27FC236}">
                <a16:creationId xmlns:a16="http://schemas.microsoft.com/office/drawing/2014/main" id="{4E5A5397-8CD9-68BB-DF72-2BE24244DF1A}"/>
              </a:ext>
            </a:extLst>
          </p:cNvPr>
          <p:cNvSpPr>
            <a:spLocks noGrp="1"/>
          </p:cNvSpPr>
          <p:nvPr>
            <p:ph idx="1"/>
          </p:nvPr>
        </p:nvSpPr>
        <p:spPr>
          <a:xfrm>
            <a:off x="489857" y="2603500"/>
            <a:ext cx="8368393" cy="3416300"/>
          </a:xfrm>
        </p:spPr>
        <p:txBody>
          <a:bodyPr>
            <a:normAutofit fontScale="92500" lnSpcReduction="10000"/>
          </a:bodyPr>
          <a:lstStyle/>
          <a:p>
            <a:r>
              <a:rPr lang="en-US" b="1" i="1" dirty="0"/>
              <a:t>Machine learning techniques can be broadly categorized into three types: </a:t>
            </a:r>
          </a:p>
          <a:p>
            <a:pPr>
              <a:buFont typeface="+mj-lt"/>
              <a:buAutoNum type="arabicPeriod"/>
            </a:pPr>
            <a:r>
              <a:rPr lang="en-US" b="1" i="1" dirty="0"/>
              <a:t>Supervised learning</a:t>
            </a:r>
          </a:p>
          <a:p>
            <a:pPr>
              <a:buFont typeface="+mj-lt"/>
              <a:buAutoNum type="arabicPeriod"/>
            </a:pPr>
            <a:r>
              <a:rPr lang="en-US" b="1" i="1" dirty="0"/>
              <a:t> Unsupervised learning</a:t>
            </a:r>
          </a:p>
          <a:p>
            <a:pPr>
              <a:buFont typeface="+mj-lt"/>
              <a:buAutoNum type="arabicPeriod"/>
            </a:pPr>
            <a:r>
              <a:rPr lang="en-US" b="1" i="1" dirty="0"/>
              <a:t> Reinforcement learning</a:t>
            </a:r>
            <a:r>
              <a:rPr lang="en-US" dirty="0"/>
              <a:t>. </a:t>
            </a:r>
          </a:p>
          <a:p>
            <a:r>
              <a:rPr lang="en-US" b="1" i="1" dirty="0"/>
              <a:t>Supervised learning is the most commonly used approach for traffic volume estimation. </a:t>
            </a:r>
          </a:p>
          <a:p>
            <a:r>
              <a:rPr lang="en-US" b="1" i="1" dirty="0"/>
              <a:t>It involves training models on labeled data, where the input features are associated with known traffic volume outputs. </a:t>
            </a:r>
          </a:p>
          <a:p>
            <a:r>
              <a:rPr lang="en-US" b="1" i="1" dirty="0"/>
              <a:t>The trained models can then make predictions on new data to estimate traffic volume.</a:t>
            </a:r>
          </a:p>
        </p:txBody>
      </p:sp>
    </p:spTree>
    <p:extLst>
      <p:ext uri="{BB962C8B-B14F-4D97-AF65-F5344CB8AC3E}">
        <p14:creationId xmlns:p14="http://schemas.microsoft.com/office/powerpoint/2010/main" val="107593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44B5-7E7A-1F41-2685-A9CB84911460}"/>
              </a:ext>
            </a:extLst>
          </p:cNvPr>
          <p:cNvSpPr>
            <a:spLocks noGrp="1"/>
          </p:cNvSpPr>
          <p:nvPr>
            <p:ph type="title"/>
          </p:nvPr>
        </p:nvSpPr>
        <p:spPr>
          <a:xfrm>
            <a:off x="1286470" y="980237"/>
            <a:ext cx="6571060" cy="706964"/>
          </a:xfrm>
        </p:spPr>
        <p:txBody>
          <a:bodyPr/>
          <a:lstStyle/>
          <a:p>
            <a:r>
              <a:rPr lang="en-US" b="1" i="1" dirty="0"/>
              <a:t>BLOCK</a:t>
            </a:r>
            <a:r>
              <a:rPr lang="en-US" dirty="0"/>
              <a:t> </a:t>
            </a:r>
            <a:r>
              <a:rPr lang="en-US" b="1" i="1" dirty="0"/>
              <a:t>DIAGRAM</a:t>
            </a:r>
            <a:r>
              <a:rPr lang="en-US" dirty="0"/>
              <a:t> </a:t>
            </a:r>
          </a:p>
        </p:txBody>
      </p:sp>
      <p:sp>
        <p:nvSpPr>
          <p:cNvPr id="3" name="Content Placeholder 2">
            <a:extLst>
              <a:ext uri="{FF2B5EF4-FFF2-40B4-BE49-F238E27FC236}">
                <a16:creationId xmlns:a16="http://schemas.microsoft.com/office/drawing/2014/main" id="{103B84CA-FE4E-04CB-F134-F411D3E6D70A}"/>
              </a:ext>
            </a:extLst>
          </p:cNvPr>
          <p:cNvSpPr>
            <a:spLocks noGrp="1"/>
          </p:cNvSpPr>
          <p:nvPr>
            <p:ph idx="1"/>
          </p:nvPr>
        </p:nvSpPr>
        <p:spPr>
          <a:xfrm>
            <a:off x="-1817710" y="298924"/>
            <a:ext cx="8900228" cy="5551714"/>
          </a:xfrm>
        </p:spPr>
        <p:txBody>
          <a:bodyPr/>
          <a:lstStyle/>
          <a:p>
            <a:endParaRPr lang="en-US" u="sng" dirty="0"/>
          </a:p>
          <a:p>
            <a:endParaRPr lang="en-US" u="sng" dirty="0">
              <a:solidFill>
                <a:srgbClr val="374151"/>
              </a:solidFill>
              <a:latin typeface="Söhne"/>
            </a:endParaRPr>
          </a:p>
        </p:txBody>
      </p:sp>
      <p:sp>
        <p:nvSpPr>
          <p:cNvPr id="50" name="TextBox 49">
            <a:extLst>
              <a:ext uri="{FF2B5EF4-FFF2-40B4-BE49-F238E27FC236}">
                <a16:creationId xmlns:a16="http://schemas.microsoft.com/office/drawing/2014/main" id="{770CC6E8-7680-A0FF-CE3C-1F5C0F620B07}"/>
              </a:ext>
            </a:extLst>
          </p:cNvPr>
          <p:cNvSpPr txBox="1"/>
          <p:nvPr/>
        </p:nvSpPr>
        <p:spPr>
          <a:xfrm>
            <a:off x="6781205" y="2397381"/>
            <a:ext cx="2152650" cy="1828800"/>
          </a:xfrm>
          <a:prstGeom prst="rect">
            <a:avLst/>
          </a:prstGeom>
          <a:noFill/>
        </p:spPr>
        <p:txBody>
          <a:bodyPr wrap="square" rtlCol="0">
            <a:spAutoFit/>
          </a:bodyPr>
          <a:lstStyle/>
          <a:p>
            <a:pPr algn="l"/>
            <a:endParaRPr lang="en-US" dirty="0"/>
          </a:p>
        </p:txBody>
      </p:sp>
      <p:pic>
        <p:nvPicPr>
          <p:cNvPr id="4" name="Picture 4">
            <a:extLst>
              <a:ext uri="{FF2B5EF4-FFF2-40B4-BE49-F238E27FC236}">
                <a16:creationId xmlns:a16="http://schemas.microsoft.com/office/drawing/2014/main" id="{1B41EE3F-4320-73A2-824E-C594DFBFF33D}"/>
              </a:ext>
            </a:extLst>
          </p:cNvPr>
          <p:cNvPicPr>
            <a:picLocks noChangeAspect="1"/>
          </p:cNvPicPr>
          <p:nvPr/>
        </p:nvPicPr>
        <p:blipFill>
          <a:blip r:embed="rId2"/>
          <a:stretch>
            <a:fillRect/>
          </a:stretch>
        </p:blipFill>
        <p:spPr>
          <a:xfrm>
            <a:off x="925286" y="2467951"/>
            <a:ext cx="7170963" cy="4064000"/>
          </a:xfrm>
          <a:prstGeom prst="rect">
            <a:avLst/>
          </a:prstGeom>
        </p:spPr>
      </p:pic>
    </p:spTree>
    <p:extLst>
      <p:ext uri="{BB962C8B-B14F-4D97-AF65-F5344CB8AC3E}">
        <p14:creationId xmlns:p14="http://schemas.microsoft.com/office/powerpoint/2010/main" val="4091116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BE83-C5FB-269C-93E8-B9CAF2AC82E9}"/>
              </a:ext>
            </a:extLst>
          </p:cNvPr>
          <p:cNvSpPr>
            <a:spLocks noGrp="1"/>
          </p:cNvSpPr>
          <p:nvPr>
            <p:ph type="title"/>
          </p:nvPr>
        </p:nvSpPr>
        <p:spPr/>
        <p:txBody>
          <a:bodyPr/>
          <a:lstStyle/>
          <a:p>
            <a:r>
              <a:rPr lang="en-US" b="1" i="1" dirty="0"/>
              <a:t>ALGORITHM</a:t>
            </a:r>
            <a:r>
              <a:rPr lang="en-US" dirty="0"/>
              <a:t> </a:t>
            </a:r>
          </a:p>
        </p:txBody>
      </p:sp>
      <p:sp>
        <p:nvSpPr>
          <p:cNvPr id="5" name="Content Placeholder 4">
            <a:extLst>
              <a:ext uri="{FF2B5EF4-FFF2-40B4-BE49-F238E27FC236}">
                <a16:creationId xmlns:a16="http://schemas.microsoft.com/office/drawing/2014/main" id="{9C987FA4-6262-9983-3901-5141A8714FDC}"/>
              </a:ext>
            </a:extLst>
          </p:cNvPr>
          <p:cNvSpPr>
            <a:spLocks noGrp="1"/>
          </p:cNvSpPr>
          <p:nvPr>
            <p:ph idx="1"/>
          </p:nvPr>
        </p:nvSpPr>
        <p:spPr>
          <a:xfrm>
            <a:off x="866216" y="2623910"/>
            <a:ext cx="7781123" cy="3416300"/>
          </a:xfrm>
        </p:spPr>
        <p:txBody>
          <a:bodyPr>
            <a:normAutofit fontScale="92500"/>
          </a:bodyPr>
          <a:lstStyle/>
          <a:p>
            <a:r>
              <a:rPr lang="en-US" b="1" i="1" u="sng" dirty="0"/>
              <a:t>Linear Regression:</a:t>
            </a:r>
            <a:r>
              <a:rPr lang="en-US" b="1" i="1" dirty="0"/>
              <a:t> Linear regression is a simple and interpretable algorithm that models the relationship between input features and the traffic volume using a linear equation. 
</a:t>
            </a:r>
            <a:r>
              <a:rPr lang="en-US" b="1" i="1" u="sng" dirty="0"/>
              <a:t>Random Forest Regression</a:t>
            </a:r>
            <a:r>
              <a:rPr lang="en-US" b="1" i="1" dirty="0"/>
              <a:t>: Random Forest is an ensemble algorithm that combines multiple decision trees. 
</a:t>
            </a:r>
            <a:r>
              <a:rPr lang="en-US" b="1" i="1" u="sng" dirty="0"/>
              <a:t>Gradient Boosting Regression:</a:t>
            </a:r>
            <a:r>
              <a:rPr lang="en-US" b="1" i="1" dirty="0"/>
              <a:t> Gradient Boosting is another ensemble method that combines multiple weak predictive models (typically decision trees) to create a strong predictive model. 
</a:t>
            </a:r>
            <a:r>
              <a:rPr lang="en-US" b="1" i="1" u="sng" dirty="0"/>
              <a:t>Support Vector Regression:</a:t>
            </a:r>
            <a:r>
              <a:rPr lang="en-US" b="1" i="1" dirty="0"/>
              <a:t> Support Vector Regression (SVR) is a variant of Support Vector Machines (SVM) adapted for regression tasks. </a:t>
            </a:r>
          </a:p>
        </p:txBody>
      </p:sp>
    </p:spTree>
    <p:extLst>
      <p:ext uri="{BB962C8B-B14F-4D97-AF65-F5344CB8AC3E}">
        <p14:creationId xmlns:p14="http://schemas.microsoft.com/office/powerpoint/2010/main" val="3695742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035F-9D3C-8A9A-9AEC-119EEF60346C}"/>
              </a:ext>
            </a:extLst>
          </p:cNvPr>
          <p:cNvSpPr>
            <a:spLocks noGrp="1"/>
          </p:cNvSpPr>
          <p:nvPr>
            <p:ph type="title"/>
          </p:nvPr>
        </p:nvSpPr>
        <p:spPr/>
        <p:txBody>
          <a:bodyPr/>
          <a:lstStyle/>
          <a:p>
            <a:r>
              <a:rPr lang="en-US" b="1" i="1" dirty="0"/>
              <a:t>SOLUTION</a:t>
            </a:r>
            <a:r>
              <a:rPr lang="en-US" dirty="0"/>
              <a:t> </a:t>
            </a:r>
            <a:r>
              <a:rPr lang="en-US" b="1" i="1" dirty="0"/>
              <a:t>ARCHITECTURE</a:t>
            </a:r>
            <a:r>
              <a:rPr lang="en-US" dirty="0"/>
              <a:t> </a:t>
            </a:r>
          </a:p>
        </p:txBody>
      </p:sp>
      <p:pic>
        <p:nvPicPr>
          <p:cNvPr id="4" name="Picture 4">
            <a:extLst>
              <a:ext uri="{FF2B5EF4-FFF2-40B4-BE49-F238E27FC236}">
                <a16:creationId xmlns:a16="http://schemas.microsoft.com/office/drawing/2014/main" id="{BF4AA69E-B76E-88C2-1952-B864066212B9}"/>
              </a:ext>
            </a:extLst>
          </p:cNvPr>
          <p:cNvPicPr>
            <a:picLocks noGrp="1" noChangeAspect="1"/>
          </p:cNvPicPr>
          <p:nvPr>
            <p:ph idx="1"/>
          </p:nvPr>
        </p:nvPicPr>
        <p:blipFill>
          <a:blip r:embed="rId2"/>
          <a:stretch>
            <a:fillRect/>
          </a:stretch>
        </p:blipFill>
        <p:spPr>
          <a:xfrm>
            <a:off x="585107" y="2603499"/>
            <a:ext cx="7728857" cy="3791857"/>
          </a:xfrm>
        </p:spPr>
      </p:pic>
    </p:spTree>
    <p:extLst>
      <p:ext uri="{BB962C8B-B14F-4D97-AF65-F5344CB8AC3E}">
        <p14:creationId xmlns:p14="http://schemas.microsoft.com/office/powerpoint/2010/main" val="406427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TRAFFIC TELLIGENCE: ADVANCED TRAFFIC VOLUME ESTIMATION WITH MACHINE LEARNING </vt:lpstr>
      <vt:lpstr>PRESENTATION OUTLINE:</vt:lpstr>
      <vt:lpstr>INTRODUCTION </vt:lpstr>
      <vt:lpstr>ABSTRACT </vt:lpstr>
      <vt:lpstr>OBJECTIVE </vt:lpstr>
      <vt:lpstr>MACHINE LEARNING </vt:lpstr>
      <vt:lpstr>BLOCK DIAGRAM </vt:lpstr>
      <vt:lpstr>ALGORITHM </vt:lpstr>
      <vt:lpstr>SOLUTION ARCHITECTURE </vt:lpstr>
      <vt:lpstr>PROPOSED SOLUTION </vt:lpstr>
      <vt:lpstr>DATA FLOW DIAGRAM </vt:lpstr>
      <vt:lpstr>PREDICTION </vt:lpstr>
      <vt:lpstr>RESULT </vt:lpstr>
      <vt:lpstr>ADVANTAGES </vt:lpstr>
      <vt:lpstr>DISADVANTAGES</vt:lpstr>
      <vt:lpstr>FUTURE SCOPE </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TELLIGENCE: ADVANCED TRAFFIC VOLUME ESTIMATION USING MACHINE LEARNING </dc:title>
  <dc:creator>Jayasri Baskaran</dc:creator>
  <cp:lastModifiedBy>Jayasri Baskaran</cp:lastModifiedBy>
  <cp:revision>13</cp:revision>
  <dcterms:created xsi:type="dcterms:W3CDTF">2023-04-04T03:08:07Z</dcterms:created>
  <dcterms:modified xsi:type="dcterms:W3CDTF">2023-05-24T08:51:47Z</dcterms:modified>
</cp:coreProperties>
</file>