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34280-EFF2-4948-80EF-F4A399083266}" type="datetimeFigureOut">
              <a:rPr lang="en-US" smtClean="0"/>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6FED5-6509-402E-B88C-03DAD5338221}" type="slidenum">
              <a:rPr lang="en-US" smtClean="0"/>
              <a:t>‹#›</a:t>
            </a:fld>
            <a:endParaRPr lang="en-US"/>
          </a:p>
        </p:txBody>
      </p:sp>
    </p:spTree>
    <p:extLst>
      <p:ext uri="{BB962C8B-B14F-4D97-AF65-F5344CB8AC3E}">
        <p14:creationId xmlns:p14="http://schemas.microsoft.com/office/powerpoint/2010/main" val="14993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New_York_Stock_Exchan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efault_(fina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BACKGROUND:</a:t>
            </a:r>
          </a:p>
          <a:p>
            <a:endParaRPr lang="en-US" b="1" u="sng" dirty="0" smtClean="0"/>
          </a:p>
          <a:p>
            <a:pPr marL="228600" indent="-228600">
              <a:buAutoNum type="arabicPeriod"/>
            </a:pPr>
            <a:r>
              <a:rPr lang="en-US" b="1" u="none" baseline="0" dirty="0" smtClean="0"/>
              <a:t>Establishment:</a:t>
            </a:r>
          </a:p>
          <a:p>
            <a:pPr marL="0" indent="0">
              <a:buNone/>
            </a:pPr>
            <a:endParaRPr lang="en-US" b="0" u="none" baseline="0" dirty="0" smtClean="0"/>
          </a:p>
          <a:p>
            <a:pPr marL="0" indent="0">
              <a:buNone/>
            </a:pPr>
            <a:r>
              <a:rPr lang="en-US" b="0" u="none" baseline="0" dirty="0" smtClean="0"/>
              <a:t> </a:t>
            </a:r>
            <a:r>
              <a:rPr lang="en-US" sz="1200" kern="1200" dirty="0" smtClean="0">
                <a:solidFill>
                  <a:schemeClr val="tx1"/>
                </a:solidFill>
                <a:effectLst/>
                <a:latin typeface="+mn-lt"/>
                <a:ea typeface="+mn-ea"/>
                <a:cs typeface="+mn-cs"/>
              </a:rPr>
              <a:t>In 1919, American Asiatic Underwriters Federal, Inc. was founded at Shanghai by Cornelius Vander Star. The company moved its headquarters to New York in 1939 to operate its businesses from United States and in 1967 the company was renamed to American International Group – also popularly known as </a:t>
            </a:r>
            <a:r>
              <a:rPr lang="en-US" sz="1200" b="1" kern="1200" dirty="0" smtClean="0">
                <a:solidFill>
                  <a:schemeClr val="tx1"/>
                </a:solidFill>
                <a:effectLst/>
                <a:latin typeface="+mn-lt"/>
                <a:ea typeface="+mn-ea"/>
                <a:cs typeface="+mn-cs"/>
              </a:rPr>
              <a:t>AIG</a:t>
            </a:r>
          </a:p>
          <a:p>
            <a:pPr marL="0" indent="0">
              <a:buNone/>
            </a:pPr>
            <a:endParaRPr lang="en-US" sz="1200" b="1" u="none" kern="1200" dirty="0" smtClean="0">
              <a:solidFill>
                <a:schemeClr val="tx1"/>
              </a:solidFill>
              <a:effectLst/>
              <a:latin typeface="+mn-lt"/>
              <a:ea typeface="+mn-ea"/>
              <a:cs typeface="+mn-cs"/>
            </a:endParaRPr>
          </a:p>
          <a:p>
            <a:pPr marL="0" indent="0">
              <a:buNone/>
            </a:pPr>
            <a:r>
              <a:rPr lang="en-US" b="0" u="none" dirty="0" smtClean="0"/>
              <a:t>Citigroup Inc. is an American multinational investment banking and financial services corporation which was formed on October 9, 1998, following the $140 billion merger of Citicorp and Travelers groups to create the world's largest financial services organization</a:t>
            </a:r>
          </a:p>
          <a:p>
            <a:pPr marL="0" indent="0">
              <a:buNone/>
            </a:pPr>
            <a:endParaRPr lang="en-US" b="0" u="none" dirty="0" smtClean="0"/>
          </a:p>
          <a:p>
            <a:pPr marL="228600" indent="-228600">
              <a:buAutoNum type="arabicPeriod" startAt="2"/>
            </a:pPr>
            <a:r>
              <a:rPr lang="en-US" b="1" u="none" dirty="0" smtClean="0"/>
              <a:t>Business</a:t>
            </a:r>
            <a:r>
              <a:rPr lang="en-US" b="1" u="none" baseline="0" dirty="0" smtClean="0"/>
              <a:t> Areas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rPr>
              <a:t> For</a:t>
            </a:r>
            <a:r>
              <a:rPr lang="en-US" baseline="0" dirty="0" smtClean="0">
                <a:latin typeface="Calibri" panose="020F0502020204030204" pitchFamily="34" charset="0"/>
              </a:rPr>
              <a:t> AIG </a:t>
            </a:r>
            <a:r>
              <a:rPr lang="en-US" dirty="0" smtClean="0">
                <a:latin typeface="Calibri" panose="020F0502020204030204" pitchFamily="34" charset="0"/>
              </a:rPr>
              <a:t>Business Areas:  Insurance, Global Financial Services, Real Estate, Sun America Mutual Funds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Calibri" panose="020F0502020204030204" pitchFamily="34" charset="0"/>
              </a:rPr>
              <a:t>For Citi group</a:t>
            </a:r>
            <a:r>
              <a:rPr lang="en-US" baseline="0" dirty="0" smtClean="0">
                <a:effectLst/>
                <a:latin typeface="Calibri" panose="020F0502020204030204" pitchFamily="34" charset="0"/>
              </a:rPr>
              <a:t> </a:t>
            </a:r>
            <a:r>
              <a:rPr lang="en-US" dirty="0" smtClean="0">
                <a:effectLst/>
                <a:latin typeface="Calibri" panose="020F0502020204030204" pitchFamily="34" charset="0"/>
              </a:rPr>
              <a:t>Business Areas : Global Consumer, Global Wealth Management and Citi Institutional Client Group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latin typeface="Calibri" panose="020F0502020204030204" pitchFamily="34" charset="0"/>
              </a:rPr>
              <a:t>3. </a:t>
            </a:r>
            <a:r>
              <a:rPr lang="en-US" b="1" dirty="0" smtClean="0">
                <a:effectLst/>
                <a:latin typeface="Calibri" panose="020F0502020204030204" pitchFamily="34" charset="0"/>
              </a:rPr>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latin typeface="Calibri" panose="020F0502020204030204" pitchFamily="34" charset="0"/>
              </a:rPr>
              <a:t>AIG</a:t>
            </a:r>
            <a:r>
              <a:rPr lang="en-US" b="0" baseline="0" dirty="0" smtClean="0">
                <a:effectLst/>
                <a:latin typeface="Calibri" panose="020F0502020204030204" pitchFamily="34" charset="0"/>
              </a:rPr>
              <a:t> is one of the biggest players in insurance market while, Citibank provides Banking and financial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4. </a:t>
            </a:r>
            <a:r>
              <a:rPr lang="en-US" b="1" baseline="0" dirty="0" smtClean="0">
                <a:effectLst/>
                <a:latin typeface="Calibri" panose="020F0502020204030204" pitchFamily="34" charset="0"/>
              </a:rPr>
              <a:t>Influencers: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latin typeface="Calibri" panose="020F0502020204030204" pitchFamily="34" charset="0"/>
              </a:rPr>
              <a:t> </a:t>
            </a:r>
            <a:r>
              <a:rPr lang="en-US" b="0" dirty="0" smtClean="0">
                <a:effectLst/>
                <a:latin typeface="Calibri" panose="020F0502020204030204" pitchFamily="34" charset="0"/>
              </a:rPr>
              <a:t>Hank</a:t>
            </a:r>
            <a:r>
              <a:rPr lang="en-US" b="0" baseline="0" dirty="0" smtClean="0">
                <a:effectLst/>
                <a:latin typeface="Calibri" panose="020F0502020204030204" pitchFamily="34" charset="0"/>
              </a:rPr>
              <a:t> Greenberg was CEO of the institution since 1967, under his supervision AIG had expanded its business to Mortgage lines and was listed on New York Stock Exchange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In 2005, Hank was removed from </a:t>
            </a:r>
            <a:r>
              <a:rPr lang="en-US" b="0" baseline="0" dirty="0" err="1" smtClean="0">
                <a:effectLst/>
                <a:latin typeface="Calibri" panose="020F0502020204030204" pitchFamily="34" charset="0"/>
              </a:rPr>
              <a:t>postion</a:t>
            </a:r>
            <a:r>
              <a:rPr lang="en-US" b="0" baseline="0" dirty="0" smtClean="0">
                <a:effectLst/>
                <a:latin typeface="Calibri" panose="020F0502020204030204" pitchFamily="34" charset="0"/>
              </a:rPr>
              <a:t> of CEO after an accounting fraud which costed AIG  $`1.6 Billion.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effectLst/>
                <a:latin typeface="Calibri" panose="020F0502020204030204" pitchFamily="34" charset="0"/>
              </a:rPr>
              <a:t>Vikram</a:t>
            </a:r>
            <a:r>
              <a:rPr lang="en-US" b="0" baseline="0" dirty="0" smtClean="0">
                <a:effectLst/>
                <a:latin typeface="Calibri" panose="020F0502020204030204" pitchFamily="34" charset="0"/>
              </a:rPr>
              <a:t> </a:t>
            </a:r>
            <a:r>
              <a:rPr lang="en-US" b="0" baseline="0" dirty="0" err="1" smtClean="0">
                <a:effectLst/>
                <a:latin typeface="Calibri" panose="020F0502020204030204" pitchFamily="34" charset="0"/>
              </a:rPr>
              <a:t>Pandit</a:t>
            </a:r>
            <a:r>
              <a:rPr lang="en-US" b="0" baseline="0" dirty="0" smtClean="0">
                <a:effectLst/>
                <a:latin typeface="Calibri" panose="020F0502020204030204" pitchFamily="34" charset="0"/>
              </a:rPr>
              <a:t>, CEO of </a:t>
            </a:r>
            <a:r>
              <a:rPr lang="en-US" b="0" baseline="0" dirty="0" err="1" smtClean="0">
                <a:effectLst/>
                <a:latin typeface="Calibri" panose="020F0502020204030204" pitchFamily="34" charset="0"/>
              </a:rPr>
              <a:t>citi</a:t>
            </a:r>
            <a:r>
              <a:rPr lang="en-US" b="0" baseline="0" dirty="0" smtClean="0">
                <a:effectLst/>
                <a:latin typeface="Calibri" panose="020F0502020204030204" pitchFamily="34" charset="0"/>
              </a:rPr>
              <a:t> from 2007-2012, brought back Citi to its current status after global meltdown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5. </a:t>
            </a:r>
            <a:r>
              <a:rPr lang="en-US" b="1" baseline="0" dirty="0" smtClean="0">
                <a:effectLst/>
                <a:latin typeface="Calibri" panose="020F0502020204030204" pitchFamily="34" charset="0"/>
              </a:rPr>
              <a:t>Impact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Loss of capital and trust of investors, organizations on the verge of bankruptcy </a:t>
            </a:r>
          </a:p>
        </p:txBody>
      </p:sp>
      <p:sp>
        <p:nvSpPr>
          <p:cNvPr id="4" name="Slide Number Placeholder 3"/>
          <p:cNvSpPr>
            <a:spLocks noGrp="1"/>
          </p:cNvSpPr>
          <p:nvPr>
            <p:ph type="sldNum" sz="quarter" idx="10"/>
          </p:nvPr>
        </p:nvSpPr>
        <p:spPr/>
        <p:txBody>
          <a:bodyPr/>
          <a:lstStyle/>
          <a:p>
            <a:fld id="{E556FED5-6509-402E-B88C-03DAD5338221}" type="slidenum">
              <a:rPr lang="en-US" smtClean="0"/>
              <a:t>2</a:t>
            </a:fld>
            <a:endParaRPr lang="en-US"/>
          </a:p>
        </p:txBody>
      </p:sp>
    </p:spTree>
    <p:extLst>
      <p:ext uri="{BB962C8B-B14F-4D97-AF65-F5344CB8AC3E}">
        <p14:creationId xmlns:p14="http://schemas.microsoft.com/office/powerpoint/2010/main" val="368329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Stock Prices:</a:t>
            </a:r>
            <a:r>
              <a:rPr lang="en-US" baseline="0" dirty="0" smtClean="0"/>
              <a:t>  For Citibank, </a:t>
            </a:r>
            <a:r>
              <a:rPr lang="en-US" sz="1200" kern="1200" dirty="0" smtClean="0">
                <a:solidFill>
                  <a:schemeClr val="tx1"/>
                </a:solidFill>
                <a:effectLst/>
                <a:latin typeface="+mn-lt"/>
                <a:ea typeface="+mn-ea"/>
                <a:cs typeface="+mn-cs"/>
              </a:rPr>
              <a:t>Its stock market value dropped to $20.5 billion, down from $244 billion two years earlier. Shares of Citigroup common stock traded well below $1.00 on the </a:t>
            </a:r>
            <a:r>
              <a:rPr lang="en-US" sz="1200" u="none" strike="noStrike" kern="1200" dirty="0" smtClean="0">
                <a:solidFill>
                  <a:schemeClr val="tx1"/>
                </a:solidFill>
                <a:effectLst/>
                <a:latin typeface="+mn-lt"/>
                <a:ea typeface="+mn-ea"/>
                <a:cs typeface="+mn-cs"/>
                <a:hlinkClick r:id="rId3" tooltip="New York Stock Exchange"/>
              </a:rPr>
              <a:t>New York Stock Exchange</a:t>
            </a:r>
            <a:endParaRPr lang="en-US" sz="1200" u="none" strike="noStrike" kern="1200" dirty="0" smtClean="0">
              <a:solidFill>
                <a:schemeClr val="tx1"/>
              </a:solidFill>
              <a:effectLst/>
              <a:latin typeface="+mn-lt"/>
              <a:ea typeface="+mn-ea"/>
              <a:cs typeface="+mn-cs"/>
            </a:endParaRPr>
          </a:p>
          <a:p>
            <a:endParaRPr lang="en-US"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smtClean="0">
                <a:solidFill>
                  <a:schemeClr val="tx1"/>
                </a:solidFill>
                <a:effectLst/>
                <a:latin typeface="+mn-lt"/>
                <a:ea typeface="+mn-ea"/>
                <a:cs typeface="+mn-cs"/>
              </a:rPr>
              <a:t>Layoffs:</a:t>
            </a:r>
            <a:r>
              <a:rPr lang="en-US" sz="1200" u="none" strike="noStrik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Citigroup eliminated 5% of their global workforce which was around 17,000 jobs (Spencer, 2007). In 2008, Citigroup retrenched 52,000 employees which was another 14% of their workforce (Dash, 2008). </a:t>
            </a:r>
          </a:p>
          <a:p>
            <a:endParaRPr lang="en-US" dirty="0" smtClean="0"/>
          </a:p>
          <a:p>
            <a:r>
              <a:rPr lang="en-US" b="1" dirty="0" smtClean="0"/>
              <a:t>How did they overcome the impact ?</a:t>
            </a:r>
          </a:p>
          <a:p>
            <a:r>
              <a:rPr lang="en-US" b="0" dirty="0" smtClean="0"/>
              <a:t>They got bailout packages from the US government</a:t>
            </a:r>
            <a:r>
              <a:rPr lang="en-US" b="0" baseline="0" dirty="0" smtClean="0"/>
              <a:t> for exchange on an equity </a:t>
            </a:r>
            <a:endParaRPr lang="en-US" b="0" dirty="0"/>
          </a:p>
        </p:txBody>
      </p:sp>
      <p:sp>
        <p:nvSpPr>
          <p:cNvPr id="4" name="Slide Number Placeholder 3"/>
          <p:cNvSpPr>
            <a:spLocks noGrp="1"/>
          </p:cNvSpPr>
          <p:nvPr>
            <p:ph type="sldNum" sz="quarter" idx="10"/>
          </p:nvPr>
        </p:nvSpPr>
        <p:spPr/>
        <p:txBody>
          <a:bodyPr/>
          <a:lstStyle/>
          <a:p>
            <a:fld id="{E556FED5-6509-402E-B88C-03DAD5338221}" type="slidenum">
              <a:rPr lang="en-US" smtClean="0"/>
              <a:t>3</a:t>
            </a:fld>
            <a:endParaRPr lang="en-US"/>
          </a:p>
        </p:txBody>
      </p:sp>
    </p:spTree>
    <p:extLst>
      <p:ext uri="{BB962C8B-B14F-4D97-AF65-F5344CB8AC3E}">
        <p14:creationId xmlns:p14="http://schemas.microsoft.com/office/powerpoint/2010/main" val="7420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AIG’s market exposures can be categorized as follows:</a:t>
            </a:r>
          </a:p>
          <a:p>
            <a:endParaRPr lang="en-US" dirty="0" smtClean="0"/>
          </a:p>
          <a:p>
            <a:r>
              <a:rPr lang="en-US" dirty="0" smtClean="0"/>
              <a:t> • </a:t>
            </a:r>
            <a:r>
              <a:rPr lang="en-US" i="1" dirty="0" smtClean="0"/>
              <a:t>Benchmark interest rates.</a:t>
            </a:r>
            <a:r>
              <a:rPr lang="en-US" dirty="0" smtClean="0"/>
              <a:t>  </a:t>
            </a:r>
          </a:p>
          <a:p>
            <a:r>
              <a:rPr lang="en-US" dirty="0" smtClean="0"/>
              <a:t>  • </a:t>
            </a:r>
            <a:r>
              <a:rPr lang="en-US" i="1" dirty="0" smtClean="0"/>
              <a:t>Credit spread or risk premium.</a:t>
            </a:r>
            <a:r>
              <a:rPr lang="en-US" dirty="0" smtClean="0"/>
              <a:t>  Credit spread risk is the potential for loss due to a change in an instrument’s risk premium or yield relative to that of a comparable-duration, default-free instrument. </a:t>
            </a:r>
          </a:p>
          <a:p>
            <a:r>
              <a:rPr lang="en-US" dirty="0" smtClean="0"/>
              <a:t>• </a:t>
            </a:r>
            <a:r>
              <a:rPr lang="en-US" i="1" dirty="0" smtClean="0"/>
              <a:t>Equity and alternative investment prices.</a:t>
            </a:r>
            <a:r>
              <a:rPr lang="en-US" dirty="0" smtClean="0"/>
              <a:t>   </a:t>
            </a:r>
          </a:p>
          <a:p>
            <a:r>
              <a:rPr lang="en-US" dirty="0" smtClean="0"/>
              <a:t> • </a:t>
            </a:r>
            <a:r>
              <a:rPr lang="en-US" i="1" dirty="0" smtClean="0"/>
              <a:t>Foreign currency exchange rates.</a:t>
            </a:r>
            <a:r>
              <a:rPr lang="en-US" dirty="0" smtClean="0"/>
              <a:t>  AIG is a globally diversified enterprise with significant income, assets, liabilities and capital denominated in a variety of currencies.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AIG uses a number of measures and approaches to measure and quantify its market risk exposure, including:</a:t>
            </a:r>
          </a:p>
          <a:p>
            <a:r>
              <a:rPr lang="en-US" sz="1200" b="0" i="0" kern="1200" dirty="0" smtClean="0">
                <a:solidFill>
                  <a:schemeClr val="tx1"/>
                </a:solidFill>
                <a:effectLst/>
                <a:latin typeface="+mn-lt"/>
                <a:ea typeface="+mn-ea"/>
                <a:cs typeface="+mn-cs"/>
              </a:rPr>
              <a:t> </a:t>
            </a:r>
            <a:r>
              <a:rPr lang="en-US" dirty="0" smtClean="0"/>
              <a:t> • </a:t>
            </a:r>
            <a:r>
              <a:rPr lang="en-US" i="1" dirty="0" smtClean="0">
                <a:effectLst/>
              </a:rPr>
              <a:t>Duration/key</a:t>
            </a:r>
            <a:r>
              <a:rPr lang="en-US" i="1" dirty="0" smtClean="0"/>
              <a:t> rate duration.</a:t>
            </a:r>
            <a:r>
              <a:rPr lang="en-US" dirty="0" smtClean="0"/>
              <a:t>  Duration is the measure of the sensitivities of a fixed-income instrument to the parallel shift in the benchmark yield curve. Key rate duration measures sensitivities to the movement at a given term point on the yield curve. </a:t>
            </a:r>
          </a:p>
          <a:p>
            <a:r>
              <a:rPr lang="en-US" dirty="0" smtClean="0"/>
              <a:t> • </a:t>
            </a:r>
            <a:r>
              <a:rPr lang="en-US" i="1" dirty="0" smtClean="0"/>
              <a:t>Scenario analysis.</a:t>
            </a:r>
            <a:r>
              <a:rPr lang="en-US" dirty="0" smtClean="0"/>
              <a:t>  Scenario analysis uses historical, hypothetical, or forward-looking macro-economic scenarios to assess and report exposures.</a:t>
            </a:r>
          </a:p>
          <a:p>
            <a:r>
              <a:rPr lang="en-US" dirty="0" smtClean="0"/>
              <a:t> • </a:t>
            </a:r>
            <a:r>
              <a:rPr lang="en-US" i="1" dirty="0" smtClean="0">
                <a:effectLst/>
              </a:rPr>
              <a:t>Value-at-Risk</a:t>
            </a:r>
            <a:r>
              <a:rPr lang="en-US" i="1" dirty="0" smtClean="0"/>
              <a:t> (VAR).</a:t>
            </a:r>
            <a:r>
              <a:rPr lang="en-US" dirty="0" smtClean="0"/>
              <a:t> </a:t>
            </a:r>
          </a:p>
          <a:p>
            <a:r>
              <a:rPr lang="en-US" dirty="0" smtClean="0"/>
              <a:t> • </a:t>
            </a:r>
            <a:r>
              <a:rPr lang="en-US" i="1" dirty="0" smtClean="0"/>
              <a:t>Stress testing.</a:t>
            </a:r>
            <a:endParaRPr lang="en-US" dirty="0"/>
          </a:p>
        </p:txBody>
      </p:sp>
      <p:sp>
        <p:nvSpPr>
          <p:cNvPr id="4" name="Slide Number Placeholder 3"/>
          <p:cNvSpPr>
            <a:spLocks noGrp="1"/>
          </p:cNvSpPr>
          <p:nvPr>
            <p:ph type="sldNum" sz="quarter" idx="10"/>
          </p:nvPr>
        </p:nvSpPr>
        <p:spPr/>
        <p:txBody>
          <a:bodyPr/>
          <a:lstStyle/>
          <a:p>
            <a:fld id="{E556FED5-6509-402E-B88C-03DAD5338221}" type="slidenum">
              <a:rPr lang="en-US" smtClean="0"/>
              <a:t>4</a:t>
            </a:fld>
            <a:endParaRPr lang="en-US"/>
          </a:p>
        </p:txBody>
      </p:sp>
    </p:spTree>
    <p:extLst>
      <p:ext uri="{BB962C8B-B14F-4D97-AF65-F5344CB8AC3E}">
        <p14:creationId xmlns:p14="http://schemas.microsoft.com/office/powerpoint/2010/main" val="311728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Current Risk Measurement</a:t>
            </a:r>
            <a:r>
              <a:rPr lang="en-US" sz="1200" b="0" i="0" kern="1200" baseline="0" dirty="0" smtClean="0">
                <a:solidFill>
                  <a:schemeClr val="tx1"/>
                </a:solidFill>
                <a:effectLst/>
                <a:latin typeface="+mn-lt"/>
                <a:ea typeface="+mn-ea"/>
                <a:cs typeface="+mn-cs"/>
              </a:rPr>
              <a:t> Practices: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Credit Risk </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Probability of default</a:t>
            </a:r>
            <a:r>
              <a:rPr lang="en-US" sz="1200" b="0" i="0" kern="1200" dirty="0" smtClean="0">
                <a:solidFill>
                  <a:schemeClr val="tx1"/>
                </a:solidFill>
                <a:effectLst/>
                <a:latin typeface="+mn-lt"/>
                <a:ea typeface="+mn-ea"/>
                <a:cs typeface="+mn-cs"/>
              </a:rPr>
              <a:t> (PD) is a financial term describing the likelihood of a </a:t>
            </a:r>
            <a:r>
              <a:rPr lang="en-US" sz="1200" b="0" i="0" u="none" strike="noStrike" kern="1200" dirty="0" smtClean="0">
                <a:solidFill>
                  <a:schemeClr val="tx1"/>
                </a:solidFill>
                <a:effectLst/>
                <a:latin typeface="+mn-lt"/>
                <a:ea typeface="+mn-ea"/>
                <a:cs typeface="+mn-cs"/>
                <a:hlinkClick r:id="rId3" tooltip="Default (finance)"/>
              </a:rPr>
              <a:t>default</a:t>
            </a:r>
            <a:r>
              <a:rPr lang="en-US" sz="1200" b="0" i="0" kern="1200" dirty="0" smtClean="0">
                <a:solidFill>
                  <a:schemeClr val="tx1"/>
                </a:solidFill>
                <a:effectLst/>
                <a:latin typeface="+mn-lt"/>
                <a:ea typeface="+mn-ea"/>
                <a:cs typeface="+mn-cs"/>
              </a:rPr>
              <a:t> over a particular time horizon. It provides an estimate of the likelihood that a borrower will be unable to meet its debt obligations.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ORR </a:t>
            </a:r>
            <a:r>
              <a:rPr lang="en-US" sz="1200" b="0" i="0" kern="1200" dirty="0" smtClean="0">
                <a:solidFill>
                  <a:schemeClr val="tx1"/>
                </a:solidFill>
                <a:effectLst/>
                <a:latin typeface="+mn-lt"/>
                <a:ea typeface="+mn-ea"/>
                <a:cs typeface="+mn-cs"/>
              </a:rPr>
              <a:t>stands</a:t>
            </a:r>
            <a:r>
              <a:rPr lang="en-US" sz="1200" b="0" i="0" kern="1200" baseline="0" dirty="0" smtClean="0">
                <a:solidFill>
                  <a:schemeClr val="tx1"/>
                </a:solidFill>
                <a:effectLst/>
                <a:latin typeface="+mn-lt"/>
                <a:ea typeface="+mn-ea"/>
                <a:cs typeface="+mn-cs"/>
              </a:rPr>
              <a:t> for Obligatory Risk Rating</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The LGD </a:t>
            </a:r>
            <a:r>
              <a:rPr lang="en-US" sz="1200" b="0" i="0" kern="1200" dirty="0" smtClean="0">
                <a:solidFill>
                  <a:schemeClr val="tx1"/>
                </a:solidFill>
                <a:effectLst/>
                <a:latin typeface="+mn-lt"/>
                <a:ea typeface="+mn-ea"/>
                <a:cs typeface="+mn-cs"/>
              </a:rPr>
              <a:t>calculation is easily understood with the help of an example: If the client defaults with an outstanding debt of $200,000 and the bank or insurance is able to sell the security (e.g. a condo) for a net price of $160,000 (including costs related to the repurchase), then the LGD is 20% (= $40,000 / $200,000).</a:t>
            </a:r>
          </a:p>
          <a:p>
            <a:r>
              <a:rPr lang="en-US" sz="1200" b="1" i="0" kern="1200" dirty="0" smtClean="0">
                <a:solidFill>
                  <a:schemeClr val="tx1"/>
                </a:solidFill>
                <a:effectLst/>
                <a:latin typeface="+mn-lt"/>
                <a:ea typeface="+mn-ea"/>
                <a:cs typeface="+mn-cs"/>
              </a:rPr>
              <a:t>FRR </a:t>
            </a:r>
            <a:r>
              <a:rPr lang="en-US" sz="1200" b="0" i="0" kern="1200" dirty="0" smtClean="0">
                <a:solidFill>
                  <a:schemeClr val="tx1"/>
                </a:solidFill>
                <a:effectLst/>
                <a:latin typeface="+mn-lt"/>
                <a:ea typeface="+mn-ea"/>
                <a:cs typeface="+mn-cs"/>
              </a:rPr>
              <a:t>stands for Facility Risk Rating</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MARKET RISK</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Factor Sensitivity : Sensitivity is the magnitude of a financial instrument's reaction to changes in underlying factors. Financial instruments, such as stocks and bonds, are constantly impacted by many factors. Sensitivity accounts for all factors that impact a given instrument in a negative or positive way in an attempt to learn how much a certain factor will impact the value of a particular instrument.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VAR Based</a:t>
            </a:r>
            <a:r>
              <a:rPr lang="en-US" sz="1200" b="0" i="0" kern="1200" baseline="0" dirty="0" smtClean="0">
                <a:solidFill>
                  <a:schemeClr val="tx1"/>
                </a:solidFill>
                <a:effectLst/>
                <a:latin typeface="+mn-lt"/>
                <a:ea typeface="+mn-ea"/>
                <a:cs typeface="+mn-cs"/>
              </a:rPr>
              <a:t> on </a:t>
            </a:r>
            <a:r>
              <a:rPr lang="en-US" sz="1200" b="0" i="0" kern="1200" dirty="0" smtClean="0">
                <a:solidFill>
                  <a:schemeClr val="tx1"/>
                </a:solidFill>
                <a:effectLst/>
                <a:latin typeface="+mn-lt"/>
                <a:ea typeface="+mn-ea"/>
                <a:cs typeface="+mn-cs"/>
              </a:rPr>
              <a:t>Potential</a:t>
            </a:r>
            <a:r>
              <a:rPr lang="en-US" sz="1200" b="0" i="0" kern="1200" baseline="0" dirty="0" smtClean="0">
                <a:solidFill>
                  <a:schemeClr val="tx1"/>
                </a:solidFill>
                <a:effectLst/>
                <a:latin typeface="+mn-lt"/>
                <a:ea typeface="+mn-ea"/>
                <a:cs typeface="+mn-cs"/>
              </a:rPr>
              <a:t> Losses.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Back Testing: </a:t>
            </a:r>
            <a:r>
              <a:rPr lang="en-US" sz="1200" b="1" i="0" kern="1200" dirty="0" smtClean="0">
                <a:solidFill>
                  <a:schemeClr val="tx1"/>
                </a:solidFill>
                <a:effectLst/>
                <a:latin typeface="+mn-lt"/>
                <a:ea typeface="+mn-ea"/>
                <a:cs typeface="+mn-cs"/>
              </a:rPr>
              <a:t>Back testing</a:t>
            </a:r>
            <a:r>
              <a:rPr lang="en-US" sz="1200" b="0" i="0" kern="1200" dirty="0" smtClean="0">
                <a:solidFill>
                  <a:schemeClr val="tx1"/>
                </a:solidFill>
                <a:effectLst/>
                <a:latin typeface="+mn-lt"/>
                <a:ea typeface="+mn-ea"/>
                <a:cs typeface="+mn-cs"/>
              </a:rPr>
              <a:t> is the process of applying a trading strategy or analytical method to historical data to see how accurately the strategy or method would have predicted actual results.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OPERATIONAL RISK:</a:t>
            </a:r>
          </a:p>
          <a:p>
            <a:r>
              <a:rPr lang="en-US" sz="1200" b="0" i="0" kern="1200" dirty="0" smtClean="0">
                <a:solidFill>
                  <a:schemeClr val="tx1"/>
                </a:solidFill>
                <a:effectLst/>
                <a:latin typeface="+mn-lt"/>
                <a:ea typeface="+mn-ea"/>
                <a:cs typeface="+mn-cs"/>
              </a:rPr>
              <a:t>Scenario</a:t>
            </a:r>
            <a:r>
              <a:rPr lang="en-US" sz="1200" b="0" i="0" kern="1200" baseline="0" dirty="0" smtClean="0">
                <a:solidFill>
                  <a:schemeClr val="tx1"/>
                </a:solidFill>
                <a:effectLst/>
                <a:latin typeface="+mn-lt"/>
                <a:ea typeface="+mn-ea"/>
                <a:cs typeface="+mn-cs"/>
              </a:rPr>
              <a:t> Analysis: Analyzing a particular scenario. </a:t>
            </a:r>
          </a:p>
          <a:p>
            <a:r>
              <a:rPr lang="en-US" sz="1200" b="0" i="0" kern="1200" baseline="0" dirty="0" smtClean="0">
                <a:solidFill>
                  <a:schemeClr val="tx1"/>
                </a:solidFill>
                <a:effectLst/>
                <a:latin typeface="+mn-lt"/>
                <a:ea typeface="+mn-ea"/>
                <a:cs typeface="+mn-cs"/>
              </a:rPr>
              <a:t>They also use VAR based on Loss Sensitivity and Loss Frequency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KRI stands for Key Resource</a:t>
            </a:r>
            <a:r>
              <a:rPr lang="en-US" sz="1200" b="0" i="0" kern="1200" baseline="0" dirty="0" smtClean="0">
                <a:solidFill>
                  <a:schemeClr val="tx1"/>
                </a:solidFill>
                <a:effectLst/>
                <a:latin typeface="+mn-lt"/>
                <a:ea typeface="+mn-ea"/>
                <a:cs typeface="+mn-cs"/>
              </a:rPr>
              <a:t> Indicators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56FED5-6509-402E-B88C-03DAD5338221}" type="slidenum">
              <a:rPr lang="en-US" smtClean="0"/>
              <a:t>5</a:t>
            </a:fld>
            <a:endParaRPr lang="en-US"/>
          </a:p>
        </p:txBody>
      </p:sp>
    </p:spTree>
    <p:extLst>
      <p:ext uri="{BB962C8B-B14F-4D97-AF65-F5344CB8AC3E}">
        <p14:creationId xmlns:p14="http://schemas.microsoft.com/office/powerpoint/2010/main" val="3358576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This slide shows  </a:t>
            </a:r>
            <a:r>
              <a:rPr lang="en-US" sz="1200" b="0" i="0" kern="1200" dirty="0" smtClean="0">
                <a:solidFill>
                  <a:schemeClr val="tx1"/>
                </a:solidFill>
                <a:effectLst/>
                <a:latin typeface="+mn-lt"/>
                <a:ea typeface="+mn-ea"/>
                <a:cs typeface="+mn-cs"/>
              </a:rPr>
              <a:t>Current Risk Management</a:t>
            </a:r>
            <a:r>
              <a:rPr lang="en-US" sz="1200" b="0" i="0" kern="1200" baseline="0" dirty="0" smtClean="0">
                <a:solidFill>
                  <a:schemeClr val="tx1"/>
                </a:solidFill>
                <a:effectLst/>
                <a:latin typeface="+mn-lt"/>
                <a:ea typeface="+mn-ea"/>
                <a:cs typeface="+mn-cs"/>
              </a:rPr>
              <a:t> Practices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effectLst/>
              <a:latin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effectLst/>
                <a:latin typeface="Calibri" panose="020F0502020204030204" pitchFamily="34" charset="0"/>
              </a:rPr>
              <a:t>Risk Management Structure was established for Risk reporting and Management</a:t>
            </a:r>
          </a:p>
          <a:p>
            <a:pPr eaLnBrk="1" hangingPunct="1"/>
            <a:r>
              <a:rPr lang="en-US" b="0" baseline="0" dirty="0" smtClean="0">
                <a:effectLst/>
                <a:latin typeface="Calibri" panose="020F0502020204030204" pitchFamily="34" charset="0"/>
              </a:rPr>
              <a:t>For Citi Bank:   </a:t>
            </a:r>
          </a:p>
          <a:p>
            <a:pPr eaLnBrk="1" hangingPunct="1"/>
            <a:r>
              <a:rPr lang="en-CA" sz="1200" dirty="0" smtClean="0"/>
              <a:t>Business Chief Risk Officer:</a:t>
            </a:r>
            <a:r>
              <a:rPr lang="en-CA" sz="1200" baseline="0" dirty="0" smtClean="0"/>
              <a:t> F</a:t>
            </a:r>
            <a:r>
              <a:rPr lang="en-CA" sz="1200" dirty="0" smtClean="0"/>
              <a:t>ocal point for risk decisions in company’s major business groups</a:t>
            </a:r>
          </a:p>
          <a:p>
            <a:pPr eaLnBrk="1" hangingPunct="1"/>
            <a:r>
              <a:rPr lang="en-CA" sz="1200" dirty="0" smtClean="0"/>
              <a:t>Regional Chief Risk Officer: They reported to Business Chief</a:t>
            </a:r>
            <a:r>
              <a:rPr lang="en-CA" sz="1200" baseline="0" dirty="0" smtClean="0"/>
              <a:t> Risk Officer and were a</a:t>
            </a:r>
            <a:r>
              <a:rPr lang="en-CA" sz="1200" dirty="0" smtClean="0"/>
              <a:t>ccountable for risks in their geographic areas</a:t>
            </a:r>
          </a:p>
          <a:p>
            <a:pPr eaLnBrk="1" hangingPunct="1"/>
            <a:r>
              <a:rPr lang="en-CA" sz="1200" dirty="0" smtClean="0"/>
              <a:t>Product Chief Risk Officers:</a:t>
            </a:r>
            <a:r>
              <a:rPr lang="en-CA" sz="1200" baseline="0" dirty="0" smtClean="0"/>
              <a:t> </a:t>
            </a:r>
            <a:r>
              <a:rPr lang="en-CA" sz="1200" dirty="0" smtClean="0"/>
              <a:t>They reported to Regional Chief</a:t>
            </a:r>
            <a:r>
              <a:rPr lang="en-CA" sz="1200" baseline="0" dirty="0" smtClean="0"/>
              <a:t> Risk Officer and were </a:t>
            </a:r>
            <a:r>
              <a:rPr lang="en-CA" sz="1200" dirty="0" smtClean="0"/>
              <a:t>Accountable for risks within their speciality (real estate, structured products, </a:t>
            </a:r>
            <a:r>
              <a:rPr lang="en-CA" sz="1200" dirty="0" err="1" smtClean="0"/>
              <a:t>etc</a:t>
            </a:r>
            <a:r>
              <a:rPr lang="en-CA" sz="1200" dirty="0" smtClean="0"/>
              <a:t>)</a:t>
            </a:r>
          </a:p>
          <a:p>
            <a:endParaRPr lang="en-US" dirty="0" smtClean="0"/>
          </a:p>
          <a:p>
            <a:r>
              <a:rPr lang="en-US" dirty="0" smtClean="0"/>
              <a:t>For</a:t>
            </a:r>
            <a:r>
              <a:rPr lang="en-US" baseline="0" dirty="0" smtClean="0"/>
              <a:t> AIG : </a:t>
            </a:r>
          </a:p>
          <a:p>
            <a:r>
              <a:rPr lang="en-US" baseline="0" dirty="0" smtClean="0"/>
              <a:t>Each Division of businesses have Risk Officers which reports Risks to Chief Risk Officer</a:t>
            </a:r>
            <a:r>
              <a:rPr lang="en-US" baseline="0" dirty="0" smtClean="0"/>
              <a:t>.</a:t>
            </a:r>
          </a:p>
          <a:p>
            <a:endParaRPr lang="en-US" baseline="0" dirty="0" smtClean="0"/>
          </a:p>
          <a:p>
            <a:r>
              <a:rPr lang="en-US" baseline="0" dirty="0" smtClean="0"/>
              <a:t>Both Citi and AIG have categorized their risks into credit, market and operational risks.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556FED5-6509-402E-B88C-03DAD5338221}" type="slidenum">
              <a:rPr lang="en-US" smtClean="0"/>
              <a:t>6</a:t>
            </a:fld>
            <a:endParaRPr lang="en-US"/>
          </a:p>
        </p:txBody>
      </p:sp>
    </p:spTree>
    <p:extLst>
      <p:ext uri="{BB962C8B-B14F-4D97-AF65-F5344CB8AC3E}">
        <p14:creationId xmlns:p14="http://schemas.microsoft.com/office/powerpoint/2010/main" val="333223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ct val="30000"/>
              </a:spcAft>
              <a:buFont typeface="Wingdings" charset="2"/>
              <a:buChar char="§"/>
            </a:pPr>
            <a:r>
              <a:rPr lang="en-US" altLang="en-US" sz="1200" dirty="0" smtClean="0"/>
              <a:t>Citigroup took major step by incorporating laws to restrict and control shadow banking.</a:t>
            </a:r>
          </a:p>
          <a:p>
            <a:pPr marL="171450" indent="-171450">
              <a:spcAft>
                <a:spcPct val="30000"/>
              </a:spcAft>
              <a:buFont typeface="Wingdings" charset="2"/>
              <a:buChar char="§"/>
            </a:pPr>
            <a:r>
              <a:rPr lang="en-US" altLang="en-US" dirty="0" smtClean="0"/>
              <a:t>Citigroup enforced laws to comply with Sarbanes-Oxley Act which meant changes in ownership and disclosure requirement.</a:t>
            </a:r>
          </a:p>
          <a:p>
            <a:pPr marL="171450" marR="0" indent="-171450" algn="l" defTabSz="914400" rtl="0" eaLnBrk="1" fontAlgn="auto" latinLnBrk="0" hangingPunct="1">
              <a:lnSpc>
                <a:spcPct val="100000"/>
              </a:lnSpc>
              <a:spcBef>
                <a:spcPts val="0"/>
              </a:spcBef>
              <a:spcAft>
                <a:spcPct val="30000"/>
              </a:spcAft>
              <a:buClrTx/>
              <a:buSzTx/>
              <a:buFont typeface="Wingdings" charset="2"/>
              <a:buChar char="§"/>
              <a:tabLst/>
              <a:defRPr/>
            </a:pPr>
            <a:r>
              <a:rPr lang="en-US" dirty="0" smtClean="0"/>
              <a:t>Citigroup reduced in illiquid</a:t>
            </a:r>
            <a:r>
              <a:rPr lang="en-US" baseline="0" dirty="0" smtClean="0"/>
              <a:t> assets primary from Citi holding, which resulted in increased core deposits and higher equity levels.</a:t>
            </a:r>
          </a:p>
          <a:p>
            <a:pPr marL="171450" marR="0" indent="-171450" algn="l" defTabSz="914400" rtl="0" eaLnBrk="1" fontAlgn="auto" latinLnBrk="0" hangingPunct="1">
              <a:lnSpc>
                <a:spcPct val="100000"/>
              </a:lnSpc>
              <a:spcBef>
                <a:spcPts val="0"/>
              </a:spcBef>
              <a:spcAft>
                <a:spcPct val="30000"/>
              </a:spcAft>
              <a:buClrTx/>
              <a:buSzTx/>
              <a:buFont typeface="Wingdings" charset="2"/>
              <a:buChar char="§"/>
              <a:tabLst/>
              <a:defRPr/>
            </a:pPr>
            <a:r>
              <a:rPr lang="en-US" dirty="0" smtClean="0"/>
              <a:t>Then CEO of Citigroup</a:t>
            </a:r>
            <a:r>
              <a:rPr lang="en-US" baseline="0" dirty="0" smtClean="0"/>
              <a:t> brought about u</a:t>
            </a:r>
            <a:r>
              <a:rPr lang="en-US" dirty="0" smtClean="0"/>
              <a:t>niformity in financial information regarding assets,</a:t>
            </a:r>
            <a:r>
              <a:rPr lang="en-US" baseline="0" dirty="0" smtClean="0"/>
              <a:t> liabilities, capital and major funding sources.</a:t>
            </a:r>
            <a:endParaRPr lang="en-US" altLang="en-US" dirty="0" smtClean="0"/>
          </a:p>
          <a:p>
            <a:pPr marL="171450" indent="-171450">
              <a:spcAft>
                <a:spcPct val="30000"/>
              </a:spcAft>
              <a:buFont typeface="Wingdings" charset="2"/>
              <a:buChar char="§"/>
            </a:pPr>
            <a:r>
              <a:rPr lang="en-US" altLang="en-US" dirty="0" smtClean="0"/>
              <a:t>AIG renamed its international operation from AIU holding to </a:t>
            </a:r>
            <a:r>
              <a:rPr lang="en-US" altLang="en-US" dirty="0" err="1" smtClean="0"/>
              <a:t>Chartis</a:t>
            </a:r>
            <a:r>
              <a:rPr lang="en-US" altLang="en-US" dirty="0" smtClean="0"/>
              <a:t> operation in bid to gain trust of investors.</a:t>
            </a:r>
          </a:p>
          <a:p>
            <a:pPr marL="171450" indent="-171450">
              <a:spcAft>
                <a:spcPct val="30000"/>
              </a:spcAft>
              <a:buFont typeface="Wingdings" charset="2"/>
              <a:buChar char="§"/>
            </a:pPr>
            <a:r>
              <a:rPr lang="en-US" altLang="en-US" dirty="0" smtClean="0"/>
              <a:t>In pursuit of rebranding, AIG sold subsidiary of insurance business to MetLife.</a:t>
            </a:r>
          </a:p>
          <a:p>
            <a:pPr marL="171450" marR="0" indent="-171450" algn="l" defTabSz="914400" rtl="0" eaLnBrk="1" fontAlgn="auto" latinLnBrk="0" hangingPunct="1">
              <a:lnSpc>
                <a:spcPct val="100000"/>
              </a:lnSpc>
              <a:spcBef>
                <a:spcPts val="0"/>
              </a:spcBef>
              <a:spcAft>
                <a:spcPct val="30000"/>
              </a:spcAft>
              <a:buClrTx/>
              <a:buSzTx/>
              <a:buFont typeface="Wingdings" charset="2"/>
              <a:buChar char="§"/>
              <a:tabLst/>
              <a:defRPr/>
            </a:pPr>
            <a:r>
              <a:rPr lang="en-US" dirty="0" smtClean="0"/>
              <a:t>AIG reduced illiquid</a:t>
            </a:r>
            <a:r>
              <a:rPr lang="en-US" baseline="0" dirty="0" smtClean="0"/>
              <a:t> assets primary from AIG life and retirement business stream</a:t>
            </a:r>
          </a:p>
          <a:p>
            <a:pPr marL="171450" marR="0" indent="-171450" algn="l" defTabSz="914400" rtl="0" eaLnBrk="1" fontAlgn="auto" latinLnBrk="0" hangingPunct="1">
              <a:lnSpc>
                <a:spcPct val="100000"/>
              </a:lnSpc>
              <a:spcBef>
                <a:spcPts val="0"/>
              </a:spcBef>
              <a:spcAft>
                <a:spcPct val="30000"/>
              </a:spcAft>
              <a:buClrTx/>
              <a:buSzTx/>
              <a:buFont typeface="Wingdings" charset="2"/>
              <a:buChar char="§"/>
              <a:tabLst/>
              <a:defRPr/>
            </a:pPr>
            <a:r>
              <a:rPr lang="en-US" dirty="0" smtClean="0"/>
              <a:t>AIG reduced</a:t>
            </a:r>
            <a:r>
              <a:rPr lang="en-US" baseline="0" dirty="0" smtClean="0"/>
              <a:t> asymmetrical embedded in the pay structure.</a:t>
            </a:r>
            <a:endParaRPr lang="en-US" dirty="0" smtClean="0"/>
          </a:p>
          <a:p>
            <a:pPr marL="0" indent="0">
              <a:spcAft>
                <a:spcPct val="30000"/>
              </a:spcAft>
              <a:buFont typeface="Wingdings" charset="2"/>
              <a:buNone/>
            </a:pPr>
            <a:endParaRPr lang="en-US" altLang="en-US" dirty="0" smtClean="0"/>
          </a:p>
        </p:txBody>
      </p:sp>
      <p:sp>
        <p:nvSpPr>
          <p:cNvPr id="4" name="Slide Number Placeholder 3"/>
          <p:cNvSpPr>
            <a:spLocks noGrp="1"/>
          </p:cNvSpPr>
          <p:nvPr>
            <p:ph type="sldNum" sz="quarter" idx="10"/>
          </p:nvPr>
        </p:nvSpPr>
        <p:spPr/>
        <p:txBody>
          <a:bodyPr/>
          <a:lstStyle/>
          <a:p>
            <a:fld id="{E556FED5-6509-402E-B88C-03DAD5338221}" type="slidenum">
              <a:rPr lang="en-US" smtClean="0"/>
              <a:t>7</a:t>
            </a:fld>
            <a:endParaRPr lang="en-US"/>
          </a:p>
        </p:txBody>
      </p:sp>
    </p:spTree>
    <p:extLst>
      <p:ext uri="{BB962C8B-B14F-4D97-AF65-F5344CB8AC3E}">
        <p14:creationId xmlns:p14="http://schemas.microsoft.com/office/powerpoint/2010/main" val="3365913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charset="2"/>
              <a:buChar char="§"/>
            </a:pPr>
            <a:r>
              <a:rPr lang="en-US" sz="1200" dirty="0" smtClean="0"/>
              <a:t>As the path to recovery, both companies preferred giving bonuses in millions to the higher executives which were highly condemned by the investors and were subjected to public outrage</a:t>
            </a:r>
            <a:r>
              <a:rPr lang="en-US" sz="1400" dirty="0" smtClean="0"/>
              <a:t>.</a:t>
            </a:r>
          </a:p>
          <a:p>
            <a:pPr marL="171450" indent="-171450">
              <a:buFont typeface="Wingdings" charset="2"/>
              <a:buChar char="§"/>
            </a:pPr>
            <a:r>
              <a:rPr lang="en-US" dirty="0" smtClean="0"/>
              <a:t>Both companies had to continue their business operations and stay abreast with</a:t>
            </a:r>
            <a:r>
              <a:rPr lang="en-US" baseline="0" dirty="0" smtClean="0"/>
              <a:t> </a:t>
            </a:r>
            <a:r>
              <a:rPr lang="en-US" dirty="0" smtClean="0"/>
              <a:t>latest technologies which required a huge capital investment.</a:t>
            </a:r>
          </a:p>
          <a:p>
            <a:pPr marL="171450" indent="-171450">
              <a:buFont typeface="Wingdings" charset="2"/>
              <a:buChar char="§"/>
            </a:pPr>
            <a:r>
              <a:rPr lang="en-US" dirty="0" smtClean="0"/>
              <a:t>Both companies had to enforce strict regulations like Sarbanes-Oxley Act and Dodd– Frank Act which brought about lot of changes in disclosure and ownership financial requirements. </a:t>
            </a:r>
          </a:p>
          <a:p>
            <a:pPr marL="171450" indent="-171450">
              <a:buFont typeface="Wingdings" charset="2"/>
              <a:buChar char="§"/>
            </a:pPr>
            <a:r>
              <a:rPr lang="en-US" dirty="0" smtClean="0"/>
              <a:t>Both companies aimed at reducing illiquid </a:t>
            </a:r>
            <a:r>
              <a:rPr lang="en-US" dirty="0" smtClean="0"/>
              <a:t>assets</a:t>
            </a:r>
          </a:p>
          <a:p>
            <a:pPr marL="171450" indent="-171450">
              <a:buFont typeface="Wingdings" charset="2"/>
              <a:buChar char="§"/>
            </a:pPr>
            <a:r>
              <a:rPr lang="en-US" dirty="0" smtClean="0"/>
              <a:t>AIG had majority of business</a:t>
            </a:r>
            <a:r>
              <a:rPr lang="en-US" baseline="0" dirty="0" smtClean="0"/>
              <a:t> in insurance sector and people were backing out to renew their policies , therefore AIG concentrated on rebranding themselves and selling non performing assets.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556FED5-6509-402E-B88C-03DAD5338221}" type="slidenum">
              <a:rPr lang="en-US" smtClean="0"/>
              <a:t>8</a:t>
            </a:fld>
            <a:endParaRPr lang="en-US"/>
          </a:p>
        </p:txBody>
      </p:sp>
    </p:spTree>
    <p:extLst>
      <p:ext uri="{BB962C8B-B14F-4D97-AF65-F5344CB8AC3E}">
        <p14:creationId xmlns:p14="http://schemas.microsoft.com/office/powerpoint/2010/main" val="203396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charset="2"/>
              <a:buChar char="§"/>
            </a:pPr>
            <a:r>
              <a:rPr lang="en-US" altLang="en-US" sz="1200" dirty="0" smtClean="0"/>
              <a:t>In my opinion Citigroup and AIG should have revamped their ERM organization structure to focus on developing comprehensive and integrated approach to risk.</a:t>
            </a:r>
          </a:p>
          <a:p>
            <a:pPr marL="171450" marR="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sz="1200" dirty="0" smtClean="0"/>
              <a:t>Firstly,</a:t>
            </a:r>
            <a:r>
              <a:rPr lang="en-US" sz="1200" baseline="0" dirty="0" smtClean="0"/>
              <a:t> With the advent of computational power and use of statistics. Organizations must leverage on Big data technologies and use statistical and predictive modelling to make strategic decisions for Risk Management.</a:t>
            </a:r>
            <a:endParaRPr lang="en-US" altLang="en-US" sz="1200" dirty="0" smtClean="0"/>
          </a:p>
          <a:p>
            <a:pPr marL="171450" indent="-171450">
              <a:buFont typeface="Wingdings" charset="2"/>
              <a:buChar char="§"/>
            </a:pPr>
            <a:r>
              <a:rPr lang="en-US" altLang="en-US" sz="1200" dirty="0" smtClean="0"/>
              <a:t>Secondly both the companies should have in place separate scenario analysis department which uses measurement strategies like Value At Risk, Monte Carlo Modelling and Stress Testing. This analysis will help to analyze how the companies were affected in past, what was the effect on stocks and what was the reaction of business community. </a:t>
            </a:r>
          </a:p>
          <a:p>
            <a:pPr marL="171450" marR="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sz="900" dirty="0" smtClean="0"/>
              <a:t>Thirdly all the risks should be quantitative and statistically measureable for business to form risk map and risk registers on the basis of impact and probability of occurrence of risk.</a:t>
            </a:r>
            <a:r>
              <a:rPr lang="en-US" altLang="en-US" sz="900" dirty="0" smtClean="0"/>
              <a:t> Moreover both companies should incorporate strict guidelines as laid out by</a:t>
            </a:r>
            <a:r>
              <a:rPr lang="en-US" altLang="en-US" sz="900" baseline="0" dirty="0" smtClean="0"/>
              <a:t> Basel committee.</a:t>
            </a:r>
            <a:r>
              <a:rPr lang="en-US" altLang="en-US" sz="900" dirty="0" smtClean="0"/>
              <a:t> </a:t>
            </a:r>
            <a:endParaRPr lang="en-US" sz="900" dirty="0" smtClean="0"/>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sz="900" dirty="0" smtClean="0"/>
              <a:t>Fourthly </a:t>
            </a:r>
            <a:r>
              <a:rPr lang="en-US" sz="1200" kern="1200" dirty="0" smtClean="0">
                <a:solidFill>
                  <a:schemeClr val="tx1"/>
                </a:solidFill>
                <a:effectLst/>
                <a:latin typeface="+mn-lt"/>
                <a:ea typeface="+mn-ea"/>
                <a:cs typeface="+mn-cs"/>
              </a:rPr>
              <a:t>Risk management strategies already in place should have been embraced, the top management to pay attention towards the downside of the risk exposure. Companies should ensure strict abidance to the regulation compliances such that there is no discrepancies in financial and auditing reports. Both companies should also aim at setting up a framework/models approved by federal reserve board and office</a:t>
            </a:r>
            <a:r>
              <a:rPr lang="en-US" sz="1200" kern="1200" baseline="0" dirty="0" smtClean="0">
                <a:solidFill>
                  <a:schemeClr val="tx1"/>
                </a:solidFill>
                <a:effectLst/>
                <a:latin typeface="+mn-lt"/>
                <a:ea typeface="+mn-ea"/>
                <a:cs typeface="+mn-cs"/>
              </a:rPr>
              <a:t> of the controller of the currency (OCC) to calculate Regulatory VAR, Regulatory SVAR, Incremental Risk Charge (IRC) and Comprehensive Risk Measure (CRM)</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charset="2"/>
              <a:buChar char="§"/>
              <a:tabLst/>
              <a:defRPr/>
            </a:pPr>
            <a:r>
              <a:rPr lang="en-US" sz="1200" kern="1200" dirty="0" smtClean="0">
                <a:solidFill>
                  <a:schemeClr val="tx1"/>
                </a:solidFill>
                <a:effectLst/>
                <a:latin typeface="+mn-lt"/>
                <a:ea typeface="+mn-ea"/>
                <a:cs typeface="+mn-cs"/>
              </a:rPr>
              <a:t>Lastly, both</a:t>
            </a:r>
            <a:r>
              <a:rPr lang="en-US" sz="1200" kern="1200" baseline="0" dirty="0" smtClean="0">
                <a:solidFill>
                  <a:schemeClr val="tx1"/>
                </a:solidFill>
                <a:effectLst/>
                <a:latin typeface="+mn-lt"/>
                <a:ea typeface="+mn-ea"/>
                <a:cs typeface="+mn-cs"/>
              </a:rPr>
              <a:t> the companies should have aimed project and activities aimed at enhancing its operational capabilities and resolvability in CFCP ( contingency Funding and Capital Plan) , Management Information System (MIS) and Capital Maintenance Agreement (CMA). </a:t>
            </a:r>
          </a:p>
          <a:p>
            <a:pPr marL="0" marR="0" lvl="0" indent="0" algn="l" defTabSz="914400" rtl="0" eaLnBrk="1" fontAlgn="auto" latinLnBrk="0" hangingPunct="1">
              <a:lnSpc>
                <a:spcPct val="100000"/>
              </a:lnSpc>
              <a:spcBef>
                <a:spcPts val="0"/>
              </a:spcBef>
              <a:spcAft>
                <a:spcPts val="0"/>
              </a:spcAft>
              <a:buClrTx/>
              <a:buSzTx/>
              <a:buFont typeface="Wingdings" charset="2"/>
              <a:buNone/>
              <a:tabLst/>
              <a:defRPr/>
            </a:pPr>
            <a:r>
              <a:rPr lang="en-US" sz="1200" kern="1200" baseline="0" dirty="0" smtClean="0">
                <a:solidFill>
                  <a:schemeClr val="tx1"/>
                </a:solidFill>
                <a:effectLst/>
                <a:latin typeface="+mn-lt"/>
                <a:ea typeface="+mn-ea"/>
                <a:cs typeface="+mn-cs"/>
              </a:rPr>
              <a:t>     They must deploy and implement latest technologies which may place them with competitive advantage.</a:t>
            </a:r>
            <a:endParaRPr lang="en-US" sz="1200" kern="1200" dirty="0" smtClean="0">
              <a:solidFill>
                <a:schemeClr val="tx1"/>
              </a:solidFill>
              <a:effectLst/>
              <a:latin typeface="+mn-lt"/>
              <a:ea typeface="+mn-ea"/>
              <a:cs typeface="+mn-cs"/>
            </a:endParaRPr>
          </a:p>
          <a:p>
            <a:pPr marL="171450" indent="-171450">
              <a:buFont typeface="Wingdings" charset="2"/>
              <a:buChar char="§"/>
            </a:pPr>
            <a:endParaRPr lang="en-US" sz="900" dirty="0" smtClean="0"/>
          </a:p>
        </p:txBody>
      </p:sp>
      <p:sp>
        <p:nvSpPr>
          <p:cNvPr id="4" name="Slide Number Placeholder 3"/>
          <p:cNvSpPr>
            <a:spLocks noGrp="1"/>
          </p:cNvSpPr>
          <p:nvPr>
            <p:ph type="sldNum" sz="quarter" idx="10"/>
          </p:nvPr>
        </p:nvSpPr>
        <p:spPr/>
        <p:txBody>
          <a:bodyPr/>
          <a:lstStyle/>
          <a:p>
            <a:fld id="{E556FED5-6509-402E-B88C-03DAD5338221}" type="slidenum">
              <a:rPr lang="en-US" smtClean="0"/>
              <a:t>9</a:t>
            </a:fld>
            <a:endParaRPr lang="en-US"/>
          </a:p>
        </p:txBody>
      </p:sp>
    </p:spTree>
    <p:extLst>
      <p:ext uri="{BB962C8B-B14F-4D97-AF65-F5344CB8AC3E}">
        <p14:creationId xmlns:p14="http://schemas.microsoft.com/office/powerpoint/2010/main" val="412350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3/22/2016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as.org/sgp/crs/misc/R42953.pdf" TargetMode="External"/><Relationship Id="rId3" Type="http://schemas.openxmlformats.org/officeDocument/2006/relationships/hyperlink" Target="http://www.citigroup.com/citi/news/2012/120621a.htm" TargetMode="External"/><Relationship Id="rId7" Type="http://schemas.openxmlformats.org/officeDocument/2006/relationships/hyperlink" Target="http://baselinescenario.com/2008/11/07/financial-crisis-risk-management/" TargetMode="External"/><Relationship Id="rId2" Type="http://schemas.openxmlformats.org/officeDocument/2006/relationships/hyperlink" Target="http://www.citigroup.com/citi/press/2011/110921a.htm" TargetMode="External"/><Relationship Id="rId1" Type="http://schemas.openxmlformats.org/officeDocument/2006/relationships/slideLayout" Target="../slideLayouts/slideLayout2.xml"/><Relationship Id="rId6" Type="http://schemas.openxmlformats.org/officeDocument/2006/relationships/hyperlink" Target="http://www.wikinvest.com/stock/American_International_Group_(AIG)/Risk_Management" TargetMode="External"/><Relationship Id="rId5" Type="http://schemas.openxmlformats.org/officeDocument/2006/relationships/hyperlink" Target="https://prezi.com/wrfior4zetwi/aig-case-study/" TargetMode="External"/><Relationship Id="rId4" Type="http://schemas.openxmlformats.org/officeDocument/2006/relationships/hyperlink" Target="http://articles.marketwatch.com/2009-02-06/news/30917075_1_idr-individual-rating-long-ter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rPr>
              <a:t>WHEN I AM LEADER</a:t>
            </a:r>
            <a:endParaRPr lang="en-US" dirty="0">
              <a:latin typeface="Calibri" panose="020F0502020204030204" pitchFamily="34" charset="0"/>
            </a:endParaRPr>
          </a:p>
        </p:txBody>
      </p:sp>
      <p:sp>
        <p:nvSpPr>
          <p:cNvPr id="3" name="Subtitle 2"/>
          <p:cNvSpPr>
            <a:spLocks noGrp="1"/>
          </p:cNvSpPr>
          <p:nvPr>
            <p:ph type="subTitle" idx="1"/>
          </p:nvPr>
        </p:nvSpPr>
        <p:spPr/>
        <p:txBody>
          <a:bodyPr/>
          <a:lstStyle/>
          <a:p>
            <a:r>
              <a:rPr lang="en-US" dirty="0" smtClean="0">
                <a:latin typeface="Calibri" panose="020F0502020204030204" pitchFamily="34" charset="0"/>
              </a:rPr>
              <a:t>IST 625 :  Enterprise Risk Management</a:t>
            </a:r>
          </a:p>
          <a:p>
            <a:r>
              <a:rPr lang="en-US" dirty="0" smtClean="0">
                <a:latin typeface="Calibri" panose="020F0502020204030204" pitchFamily="34" charset="0"/>
              </a:rPr>
              <a:t>PRATYUSH KULWAL</a:t>
            </a:r>
            <a:endParaRPr lang="en-US" dirty="0">
              <a:latin typeface="Calibri" panose="020F0502020204030204" pitchFamily="34" charset="0"/>
            </a:endParaRPr>
          </a:p>
        </p:txBody>
      </p:sp>
      <p:pic>
        <p:nvPicPr>
          <p:cNvPr id="4" name="Picture 3" descr="https://upload.wikimedia.org/wikipedia/en/thumb/a/ad/Syracuse_University_Seal.svg/1024px-Syracuse_University_Seal.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72136" y="5115188"/>
            <a:ext cx="1215780" cy="1095831"/>
          </a:xfrm>
          <a:prstGeom prst="rect">
            <a:avLst/>
          </a:prstGeom>
          <a:noFill/>
          <a:ln>
            <a:noFill/>
          </a:ln>
        </p:spPr>
      </p:pic>
    </p:spTree>
    <p:extLst>
      <p:ext uri="{BB962C8B-B14F-4D97-AF65-F5344CB8AC3E}">
        <p14:creationId xmlns:p14="http://schemas.microsoft.com/office/powerpoint/2010/main" val="3702759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libri" panose="020F0502020204030204" pitchFamily="34" charset="0"/>
              </a:rPr>
              <a:t>REFRENCES</a:t>
            </a:r>
            <a:endParaRPr lang="en-US" sz="4800" dirty="0">
              <a:latin typeface="Calibri" panose="020F0502020204030204" pitchFamily="34" charset="0"/>
            </a:endParaRPr>
          </a:p>
        </p:txBody>
      </p:sp>
      <p:sp>
        <p:nvSpPr>
          <p:cNvPr id="3" name="Content Placeholder 2"/>
          <p:cNvSpPr>
            <a:spLocks noGrp="1"/>
          </p:cNvSpPr>
          <p:nvPr>
            <p:ph idx="1"/>
          </p:nvPr>
        </p:nvSpPr>
        <p:spPr>
          <a:xfrm>
            <a:off x="0" y="1673525"/>
            <a:ext cx="12387532" cy="5037826"/>
          </a:xfrm>
        </p:spPr>
        <p:txBody>
          <a:bodyPr>
            <a:normAutofit fontScale="70000" lnSpcReduction="20000"/>
          </a:bodyPr>
          <a:lstStyle/>
          <a:p>
            <a:r>
              <a:rPr lang="en-US" dirty="0">
                <a:effectLst/>
              </a:rPr>
              <a:t>Citi. (21 September, 2011). Retrieved 18 March, </a:t>
            </a:r>
            <a:r>
              <a:rPr lang="en-US" dirty="0" smtClean="0">
                <a:effectLst/>
              </a:rPr>
              <a:t>2016, </a:t>
            </a:r>
            <a:r>
              <a:rPr lang="en-US" dirty="0">
                <a:effectLst/>
              </a:rPr>
              <a:t>from Citi Statement on Moody's Announcement: </a:t>
            </a:r>
            <a:r>
              <a:rPr lang="en-US" dirty="0">
                <a:effectLst/>
                <a:hlinkClick r:id="rId2"/>
              </a:rPr>
              <a:t>http://www.citigroup.com/citi/press/2011/110921a.htm</a:t>
            </a:r>
            <a:endParaRPr lang="en-US" dirty="0">
              <a:effectLst/>
            </a:endParaRPr>
          </a:p>
          <a:p>
            <a:r>
              <a:rPr lang="en-US" dirty="0">
                <a:effectLst/>
              </a:rPr>
              <a:t>Citi. (21 June, 2012). Retrieved 18 March , </a:t>
            </a:r>
            <a:r>
              <a:rPr lang="en-US" dirty="0" smtClean="0">
                <a:effectLst/>
              </a:rPr>
              <a:t>2016, </a:t>
            </a:r>
            <a:r>
              <a:rPr lang="en-US" dirty="0">
                <a:effectLst/>
              </a:rPr>
              <a:t>from Citi Statement on </a:t>
            </a:r>
            <a:r>
              <a:rPr lang="en-US" dirty="0" err="1">
                <a:effectLst/>
              </a:rPr>
              <a:t>Moody's:</a:t>
            </a:r>
            <a:r>
              <a:rPr lang="en-US" dirty="0" err="1">
                <a:effectLst/>
                <a:hlinkClick r:id="rId3"/>
              </a:rPr>
              <a:t>http</a:t>
            </a:r>
            <a:r>
              <a:rPr lang="en-US" dirty="0">
                <a:effectLst/>
                <a:hlinkClick r:id="rId3"/>
              </a:rPr>
              <a:t>://www.citigroup.com/citi/news/2012/120621a.htm</a:t>
            </a:r>
            <a:endParaRPr lang="en-US" dirty="0">
              <a:effectLst/>
            </a:endParaRPr>
          </a:p>
          <a:p>
            <a:r>
              <a:rPr lang="en-US" dirty="0">
                <a:effectLst/>
              </a:rPr>
              <a:t>Citi. (June, 2013). Retrieved 18 March , </a:t>
            </a:r>
            <a:r>
              <a:rPr lang="en-US" dirty="0" smtClean="0">
                <a:effectLst/>
              </a:rPr>
              <a:t>2016, </a:t>
            </a:r>
            <a:r>
              <a:rPr lang="en-US" dirty="0">
                <a:effectLst/>
              </a:rPr>
              <a:t>from Citi Statement on http://www.citigroup.com/citi/investor/data/b25d130630.pdf?ieNocache=32</a:t>
            </a:r>
          </a:p>
          <a:p>
            <a:r>
              <a:rPr lang="en-US" dirty="0" err="1">
                <a:effectLst/>
              </a:rPr>
              <a:t>Witkowski</a:t>
            </a:r>
            <a:r>
              <a:rPr lang="en-US" dirty="0">
                <a:effectLst/>
              </a:rPr>
              <a:t>, W. (6 February, 2009). Fitch downgrades Citi individual, preferred ratings. Retrieved from</a:t>
            </a:r>
            <a:r>
              <a:rPr lang="en-US" dirty="0">
                <a:effectLst/>
                <a:hlinkClick r:id="rId4"/>
              </a:rPr>
              <a:t> http://articles.marketwatch.com/2009-02-06/news/30917075_1_idr-individual-rating-long-term-</a:t>
            </a:r>
            <a:r>
              <a:rPr lang="en-US" dirty="0">
                <a:effectLst/>
              </a:rPr>
              <a:t>issuer </a:t>
            </a:r>
            <a:r>
              <a:rPr lang="en-US" dirty="0" smtClean="0">
                <a:effectLst/>
              </a:rPr>
              <a:t>default-rating Hopkins</a:t>
            </a:r>
            <a:r>
              <a:rPr lang="en-US" dirty="0">
                <a:effectLst/>
              </a:rPr>
              <a:t>, C. (6 April, 2013). Senators Draft Higher Capital Requirement for Biggest U.S. Banks. Bloomberg.</a:t>
            </a:r>
          </a:p>
          <a:p>
            <a:r>
              <a:rPr lang="en-US" dirty="0" err="1">
                <a:effectLst/>
              </a:rPr>
              <a:t>Crouhy</a:t>
            </a:r>
            <a:r>
              <a:rPr lang="en-US" dirty="0">
                <a:effectLst/>
              </a:rPr>
              <a:t>, M. G., </a:t>
            </a:r>
            <a:r>
              <a:rPr lang="en-US" dirty="0" err="1">
                <a:effectLst/>
              </a:rPr>
              <a:t>Jarrow</a:t>
            </a:r>
            <a:r>
              <a:rPr lang="en-US" dirty="0">
                <a:effectLst/>
              </a:rPr>
              <a:t>, R., &amp; Turnbull, S. (2007). The Subprime Credit Crisis of 07. The Journal of Derivatives, Fall 2007.</a:t>
            </a:r>
          </a:p>
          <a:p>
            <a:r>
              <a:rPr lang="en-US" dirty="0">
                <a:effectLst/>
              </a:rPr>
              <a:t>Cho, D., &amp; </a:t>
            </a:r>
            <a:r>
              <a:rPr lang="en-US" dirty="0" err="1">
                <a:effectLst/>
              </a:rPr>
              <a:t>Appelbaum</a:t>
            </a:r>
            <a:r>
              <a:rPr lang="en-US" dirty="0">
                <a:effectLst/>
              </a:rPr>
              <a:t>, B. (13 January, 2010). Obama's 'Volcker Rule' shifts power away from Geithner. Washington Post.</a:t>
            </a:r>
          </a:p>
          <a:p>
            <a:r>
              <a:rPr lang="en-IN" dirty="0">
                <a:effectLst/>
              </a:rPr>
              <a:t>AIG Case Study. (</a:t>
            </a:r>
            <a:r>
              <a:rPr lang="en-IN" dirty="0" err="1">
                <a:effectLst/>
              </a:rPr>
              <a:t>n.d.</a:t>
            </a:r>
            <a:r>
              <a:rPr lang="en-IN" dirty="0">
                <a:effectLst/>
              </a:rPr>
              <a:t>). Retrieved </a:t>
            </a:r>
            <a:r>
              <a:rPr lang="en-US" dirty="0">
                <a:effectLst/>
              </a:rPr>
              <a:t>18 March , </a:t>
            </a:r>
            <a:r>
              <a:rPr lang="en-US" dirty="0" smtClean="0">
                <a:effectLst/>
              </a:rPr>
              <a:t>2016</a:t>
            </a:r>
            <a:r>
              <a:rPr lang="en-IN" dirty="0" smtClean="0">
                <a:effectLst/>
              </a:rPr>
              <a:t>, </a:t>
            </a:r>
            <a:r>
              <a:rPr lang="en-IN" dirty="0">
                <a:effectLst/>
              </a:rPr>
              <a:t>from </a:t>
            </a:r>
            <a:r>
              <a:rPr lang="en-IN" u="sng" dirty="0">
                <a:effectLst/>
                <a:hlinkClick r:id="rId5"/>
              </a:rPr>
              <a:t>https://prezi.com/wrfior4zetwi/aig-case-study/</a:t>
            </a:r>
            <a:r>
              <a:rPr lang="en-IN" dirty="0">
                <a:effectLst/>
              </a:rPr>
              <a:t> </a:t>
            </a:r>
            <a:endParaRPr lang="en-US" dirty="0">
              <a:effectLst/>
            </a:endParaRPr>
          </a:p>
          <a:p>
            <a:r>
              <a:rPr lang="en-IN" dirty="0">
                <a:effectLst/>
              </a:rPr>
              <a:t>American International Group (AIG). (</a:t>
            </a:r>
            <a:r>
              <a:rPr lang="en-IN" dirty="0" err="1">
                <a:effectLst/>
              </a:rPr>
              <a:t>n.d.</a:t>
            </a:r>
            <a:r>
              <a:rPr lang="en-IN" dirty="0">
                <a:effectLst/>
              </a:rPr>
              <a:t>). Retrieved </a:t>
            </a:r>
            <a:r>
              <a:rPr lang="en-US" dirty="0">
                <a:effectLst/>
              </a:rPr>
              <a:t>18 March , </a:t>
            </a:r>
            <a:r>
              <a:rPr lang="en-US" dirty="0" smtClean="0">
                <a:effectLst/>
              </a:rPr>
              <a:t>2016</a:t>
            </a:r>
            <a:r>
              <a:rPr lang="en-IN" dirty="0" smtClean="0">
                <a:effectLst/>
              </a:rPr>
              <a:t>, </a:t>
            </a:r>
            <a:r>
              <a:rPr lang="en-IN" dirty="0">
                <a:effectLst/>
              </a:rPr>
              <a:t>from </a:t>
            </a:r>
            <a:r>
              <a:rPr lang="en-IN" u="sng" dirty="0">
                <a:effectLst/>
                <a:hlinkClick r:id="rId6"/>
              </a:rPr>
              <a:t>http://www.wikinvest.com/stock/American_International_Group_(AIG)/Risk_Management</a:t>
            </a:r>
            <a:endParaRPr lang="en-US" dirty="0">
              <a:effectLst/>
            </a:endParaRPr>
          </a:p>
          <a:p>
            <a:r>
              <a:rPr lang="en-IN" dirty="0">
                <a:effectLst/>
              </a:rPr>
              <a:t>AIG, Credit Default Swaps, and "Risk Management" (2008). Retrieved </a:t>
            </a:r>
            <a:r>
              <a:rPr lang="en-US" dirty="0">
                <a:effectLst/>
              </a:rPr>
              <a:t>18 March , </a:t>
            </a:r>
            <a:r>
              <a:rPr lang="en-US" dirty="0" smtClean="0">
                <a:effectLst/>
              </a:rPr>
              <a:t>2016</a:t>
            </a:r>
            <a:r>
              <a:rPr lang="en-IN" dirty="0" smtClean="0">
                <a:effectLst/>
              </a:rPr>
              <a:t>, </a:t>
            </a:r>
            <a:r>
              <a:rPr lang="en-IN" dirty="0">
                <a:effectLst/>
              </a:rPr>
              <a:t>from </a:t>
            </a:r>
            <a:r>
              <a:rPr lang="en-IN" u="sng" dirty="0">
                <a:effectLst/>
                <a:hlinkClick r:id="rId7"/>
              </a:rPr>
              <a:t>http://baselinescenario.com/2008/11/07/financial-crisis-risk-management/</a:t>
            </a:r>
            <a:endParaRPr lang="en-US" dirty="0">
              <a:effectLst/>
            </a:endParaRPr>
          </a:p>
          <a:p>
            <a:pPr marL="0" indent="0">
              <a:lnSpc>
                <a:spcPct val="100000"/>
              </a:lnSpc>
              <a:spcBef>
                <a:spcPts val="0"/>
              </a:spcBef>
              <a:buNone/>
              <a:defRPr/>
            </a:pPr>
            <a:r>
              <a:rPr lang="en-US" u="sng" dirty="0">
                <a:effectLst/>
                <a:hlinkClick r:id="rId8"/>
              </a:rPr>
              <a:t>https://www.fas.org/sgp/crs/misc/R42953.pdf</a:t>
            </a:r>
            <a:endParaRPr lang="en-US" dirty="0">
              <a:effectLst/>
            </a:endParaRPr>
          </a:p>
          <a:p>
            <a:endParaRPr lang="en-US" dirty="0">
              <a:effectLst/>
            </a:endParaRPr>
          </a:p>
          <a:p>
            <a:endParaRPr lang="en-US" dirty="0">
              <a:effectLst/>
            </a:endParaRPr>
          </a:p>
          <a:p>
            <a:endParaRPr lang="en-US" dirty="0"/>
          </a:p>
        </p:txBody>
      </p:sp>
    </p:spTree>
    <p:extLst>
      <p:ext uri="{BB962C8B-B14F-4D97-AF65-F5344CB8AC3E}">
        <p14:creationId xmlns:p14="http://schemas.microsoft.com/office/powerpoint/2010/main" val="116779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1" cy="1935921"/>
          </a:xfrm>
        </p:spPr>
        <p:txBody>
          <a:bodyPr>
            <a:normAutofit/>
          </a:bodyPr>
          <a:lstStyle/>
          <a:p>
            <a:r>
              <a:rPr lang="en-US" sz="4000" dirty="0" smtClean="0">
                <a:latin typeface="Calibri" panose="020F0502020204030204" pitchFamily="34" charset="0"/>
              </a:rPr>
              <a:t>BACKGROUND </a:t>
            </a:r>
            <a:endParaRPr lang="en-US" sz="4000" dirty="0">
              <a:latin typeface="Calibri" panose="020F0502020204030204" pitchFamily="34" charset="0"/>
            </a:endParaRPr>
          </a:p>
        </p:txBody>
      </p:sp>
      <p:sp>
        <p:nvSpPr>
          <p:cNvPr id="5" name="Content Placeholder 4"/>
          <p:cNvSpPr>
            <a:spLocks noGrp="1"/>
          </p:cNvSpPr>
          <p:nvPr>
            <p:ph sz="half" idx="1"/>
          </p:nvPr>
        </p:nvSpPr>
        <p:spPr>
          <a:xfrm>
            <a:off x="207034" y="2088319"/>
            <a:ext cx="5812765" cy="3702881"/>
          </a:xfrm>
        </p:spPr>
        <p:txBody>
          <a:bodyPr>
            <a:normAutofit fontScale="92500" lnSpcReduction="20000"/>
          </a:bodyPr>
          <a:lstStyle/>
          <a:p>
            <a:endParaRPr lang="en-US" dirty="0" smtClean="0"/>
          </a:p>
          <a:p>
            <a:endParaRPr lang="en-US" dirty="0">
              <a:latin typeface="Calibri" panose="020F0502020204030204" pitchFamily="34" charset="0"/>
            </a:endParaRPr>
          </a:p>
          <a:p>
            <a:r>
              <a:rPr lang="en-US" dirty="0" smtClean="0">
                <a:latin typeface="Calibri" panose="020F0502020204030204" pitchFamily="34" charset="0"/>
              </a:rPr>
              <a:t>Established in 1919 at Shanghai</a:t>
            </a:r>
          </a:p>
          <a:p>
            <a:r>
              <a:rPr lang="en-US" dirty="0" smtClean="0">
                <a:latin typeface="Calibri" panose="020F0502020204030204" pitchFamily="34" charset="0"/>
              </a:rPr>
              <a:t>Business Areas:  AIG Life and Retirement, AIG Property Casualty, United Guarantee Cooperation</a:t>
            </a:r>
          </a:p>
          <a:p>
            <a:r>
              <a:rPr lang="en-US" dirty="0" smtClean="0">
                <a:latin typeface="Calibri" panose="020F0502020204030204" pitchFamily="34" charset="0"/>
              </a:rPr>
              <a:t>Industry: Insurance and  Financial  Services </a:t>
            </a:r>
          </a:p>
          <a:p>
            <a:r>
              <a:rPr lang="en-US" dirty="0" smtClean="0">
                <a:latin typeface="Calibri" panose="020F0502020204030204" pitchFamily="34" charset="0"/>
              </a:rPr>
              <a:t>Influencers:</a:t>
            </a:r>
            <a:r>
              <a:rPr lang="en-US" dirty="0">
                <a:latin typeface="Calibri" panose="020F0502020204030204" pitchFamily="34" charset="0"/>
              </a:rPr>
              <a:t> </a:t>
            </a:r>
            <a:r>
              <a:rPr lang="en-US" dirty="0" smtClean="0">
                <a:latin typeface="Calibri" panose="020F0502020204030204" pitchFamily="34" charset="0"/>
              </a:rPr>
              <a:t>1967- 2005: Hank Greenberg</a:t>
            </a:r>
          </a:p>
          <a:p>
            <a:pPr marL="0" indent="0">
              <a:buNone/>
            </a:pPr>
            <a:r>
              <a:rPr lang="en-US" dirty="0">
                <a:latin typeface="Calibri" panose="020F0502020204030204" pitchFamily="34" charset="0"/>
              </a:rPr>
              <a:t>Low Frequency High Impact Event: During 2008 financial disruption </a:t>
            </a:r>
            <a:r>
              <a:rPr lang="en-US" dirty="0" smtClean="0">
                <a:latin typeface="Calibri" panose="020F0502020204030204" pitchFamily="34" charset="0"/>
              </a:rPr>
              <a:t>US </a:t>
            </a:r>
            <a:r>
              <a:rPr lang="en-US" dirty="0">
                <a:latin typeface="Calibri" panose="020F0502020204030204" pitchFamily="34" charset="0"/>
              </a:rPr>
              <a:t>government took 79.9% </a:t>
            </a:r>
            <a:r>
              <a:rPr lang="en-US" dirty="0" smtClean="0">
                <a:latin typeface="Calibri" panose="020F0502020204030204" pitchFamily="34" charset="0"/>
              </a:rPr>
              <a:t>equity </a:t>
            </a:r>
            <a:r>
              <a:rPr lang="en-US" dirty="0">
                <a:latin typeface="Calibri" panose="020F0502020204030204" pitchFamily="34" charset="0"/>
              </a:rPr>
              <a:t>stake </a:t>
            </a:r>
          </a:p>
          <a:p>
            <a:pPr marL="0" indent="0">
              <a:buNone/>
            </a:pPr>
            <a:endParaRPr lang="en-US" dirty="0">
              <a:effectLst/>
              <a:latin typeface="Calibri" panose="020F0502020204030204" pitchFamily="34" charset="0"/>
            </a:endParaRPr>
          </a:p>
          <a:p>
            <a:endParaRPr lang="en-US" dirty="0" smtClean="0">
              <a:latin typeface="Calibri" panose="020F0502020204030204" pitchFamily="34" charset="0"/>
            </a:endParaRPr>
          </a:p>
          <a:p>
            <a:pPr marL="0" indent="0">
              <a:buNone/>
            </a:pPr>
            <a:endParaRPr lang="en-US" dirty="0" smtClean="0">
              <a:latin typeface="Calibri" panose="020F0502020204030204" pitchFamily="34" charset="0"/>
            </a:endParaRPr>
          </a:p>
        </p:txBody>
      </p:sp>
      <p:sp>
        <p:nvSpPr>
          <p:cNvPr id="6" name="Content Placeholder 5"/>
          <p:cNvSpPr>
            <a:spLocks noGrp="1"/>
          </p:cNvSpPr>
          <p:nvPr>
            <p:ph sz="half" idx="2"/>
          </p:nvPr>
        </p:nvSpPr>
        <p:spPr>
          <a:xfrm>
            <a:off x="6019799" y="2088319"/>
            <a:ext cx="6172200" cy="3702881"/>
          </a:xfrm>
        </p:spPr>
        <p:txBody>
          <a:bodyPr>
            <a:normAutofit fontScale="92500" lnSpcReduction="20000"/>
          </a:bodyPr>
          <a:lstStyle/>
          <a:p>
            <a:endParaRPr lang="en-US" dirty="0" smtClean="0"/>
          </a:p>
          <a:p>
            <a:endParaRPr lang="en-US" dirty="0" smtClean="0"/>
          </a:p>
          <a:p>
            <a:r>
              <a:rPr lang="en-US" dirty="0" smtClean="0">
                <a:latin typeface="Calibri" panose="020F0502020204030204" pitchFamily="34" charset="0"/>
              </a:rPr>
              <a:t>Established in 1998 by merger of Citicorp and Travelers</a:t>
            </a:r>
          </a:p>
          <a:p>
            <a:r>
              <a:rPr lang="en-US" dirty="0" smtClean="0">
                <a:effectLst/>
                <a:latin typeface="Calibri" panose="020F0502020204030204" pitchFamily="34" charset="0"/>
              </a:rPr>
              <a:t>Business Areas : Global </a:t>
            </a:r>
            <a:r>
              <a:rPr lang="en-US" dirty="0">
                <a:effectLst/>
                <a:latin typeface="Calibri" panose="020F0502020204030204" pitchFamily="34" charset="0"/>
              </a:rPr>
              <a:t>Consumer, Global Wealth </a:t>
            </a:r>
            <a:r>
              <a:rPr lang="en-US" dirty="0" smtClean="0">
                <a:effectLst/>
                <a:latin typeface="Calibri" panose="020F0502020204030204" pitchFamily="34" charset="0"/>
              </a:rPr>
              <a:t>Management </a:t>
            </a:r>
            <a:r>
              <a:rPr lang="en-US" dirty="0">
                <a:effectLst/>
                <a:latin typeface="Calibri" panose="020F0502020204030204" pitchFamily="34" charset="0"/>
              </a:rPr>
              <a:t>and Citi Institutional Client </a:t>
            </a:r>
            <a:r>
              <a:rPr lang="en-US" dirty="0" smtClean="0">
                <a:effectLst/>
                <a:latin typeface="Calibri" panose="020F0502020204030204" pitchFamily="34" charset="0"/>
              </a:rPr>
              <a:t>Group</a:t>
            </a:r>
          </a:p>
          <a:p>
            <a:r>
              <a:rPr lang="en-US" dirty="0" smtClean="0">
                <a:effectLst/>
                <a:latin typeface="Calibri" panose="020F0502020204030204" pitchFamily="34" charset="0"/>
              </a:rPr>
              <a:t>Industry: Banking and Financial Services</a:t>
            </a:r>
          </a:p>
          <a:p>
            <a:r>
              <a:rPr lang="en-US" dirty="0" smtClean="0">
                <a:latin typeface="Calibri" panose="020F0502020204030204" pitchFamily="34" charset="0"/>
              </a:rPr>
              <a:t>Influencers:  2007- 2012: </a:t>
            </a:r>
            <a:r>
              <a:rPr lang="en-US" dirty="0" err="1" smtClean="0">
                <a:latin typeface="Calibri" panose="020F0502020204030204" pitchFamily="34" charset="0"/>
              </a:rPr>
              <a:t>Vikram</a:t>
            </a:r>
            <a:r>
              <a:rPr lang="en-US" dirty="0" smtClean="0">
                <a:latin typeface="Calibri" panose="020F0502020204030204" pitchFamily="34" charset="0"/>
              </a:rPr>
              <a:t> </a:t>
            </a:r>
            <a:r>
              <a:rPr lang="en-US" dirty="0" err="1" smtClean="0">
                <a:latin typeface="Calibri" panose="020F0502020204030204" pitchFamily="34" charset="0"/>
              </a:rPr>
              <a:t>Pandit</a:t>
            </a:r>
            <a:endParaRPr lang="en-US" dirty="0" smtClean="0">
              <a:latin typeface="Calibri" panose="020F0502020204030204" pitchFamily="34" charset="0"/>
            </a:endParaRPr>
          </a:p>
          <a:p>
            <a:r>
              <a:rPr lang="en-US" dirty="0" smtClean="0">
                <a:latin typeface="Calibri" panose="020F0502020204030204" pitchFamily="34" charset="0"/>
              </a:rPr>
              <a:t>Low Frequency High Impact Event: </a:t>
            </a:r>
            <a:r>
              <a:rPr lang="en-US" dirty="0">
                <a:latin typeface="Calibri" panose="020F0502020204030204" pitchFamily="34" charset="0"/>
              </a:rPr>
              <a:t>During 2008 financial disruption US government took </a:t>
            </a:r>
            <a:r>
              <a:rPr lang="en-US" dirty="0" smtClean="0">
                <a:latin typeface="Calibri" panose="020F0502020204030204" pitchFamily="34" charset="0"/>
              </a:rPr>
              <a:t>36% </a:t>
            </a:r>
            <a:r>
              <a:rPr lang="en-US" dirty="0">
                <a:latin typeface="Calibri" panose="020F0502020204030204" pitchFamily="34" charset="0"/>
              </a:rPr>
              <a:t>equity stake </a:t>
            </a:r>
          </a:p>
        </p:txBody>
      </p:sp>
      <p:pic>
        <p:nvPicPr>
          <p:cNvPr id="7" name="Picture 6"/>
          <p:cNvPicPr>
            <a:picLocks noChangeAspect="1"/>
          </p:cNvPicPr>
          <p:nvPr/>
        </p:nvPicPr>
        <p:blipFill>
          <a:blip r:embed="rId3"/>
          <a:stretch>
            <a:fillRect/>
          </a:stretch>
        </p:blipFill>
        <p:spPr>
          <a:xfrm>
            <a:off x="688486" y="1294875"/>
            <a:ext cx="2778311" cy="1282091"/>
          </a:xfrm>
          <a:prstGeom prst="rect">
            <a:avLst/>
          </a:prstGeom>
        </p:spPr>
      </p:pic>
      <p:pic>
        <p:nvPicPr>
          <p:cNvPr id="10" name="Picture 9"/>
          <p:cNvPicPr>
            <a:picLocks noChangeAspect="1"/>
          </p:cNvPicPr>
          <p:nvPr/>
        </p:nvPicPr>
        <p:blipFill>
          <a:blip r:embed="rId4"/>
          <a:stretch>
            <a:fillRect/>
          </a:stretch>
        </p:blipFill>
        <p:spPr>
          <a:xfrm>
            <a:off x="6245108" y="1294874"/>
            <a:ext cx="2677299" cy="1137775"/>
          </a:xfrm>
          <a:prstGeom prst="rect">
            <a:avLst/>
          </a:prstGeom>
        </p:spPr>
      </p:pic>
    </p:spTree>
    <p:extLst>
      <p:ext uri="{BB962C8B-B14F-4D97-AF65-F5344CB8AC3E}">
        <p14:creationId xmlns:p14="http://schemas.microsoft.com/office/powerpoint/2010/main" val="4154164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200" dirty="0" smtClean="0">
                <a:latin typeface="Calibri" panose="020F0502020204030204" pitchFamily="34" charset="0"/>
              </a:rPr>
              <a:t>HIGH IMPACT EVENT: FINANCIAL CRISIS of 2008</a:t>
            </a:r>
            <a:endParaRPr lang="en-US" sz="4200" dirty="0">
              <a:latin typeface="Calibri" panose="020F0502020204030204" pitchFamily="34" charset="0"/>
            </a:endParaRPr>
          </a:p>
        </p:txBody>
      </p:sp>
      <p:sp>
        <p:nvSpPr>
          <p:cNvPr id="7" name="Content Placeholder 6"/>
          <p:cNvSpPr>
            <a:spLocks noGrp="1"/>
          </p:cNvSpPr>
          <p:nvPr>
            <p:ph sz="half" idx="1"/>
          </p:nvPr>
        </p:nvSpPr>
        <p:spPr/>
        <p:txBody>
          <a:bodyPr/>
          <a:lstStyle/>
          <a:p>
            <a:endParaRPr lang="en-US" dirty="0" smtClean="0"/>
          </a:p>
          <a:p>
            <a:endParaRPr lang="en-US" dirty="0"/>
          </a:p>
          <a:p>
            <a:r>
              <a:rPr lang="en-US" dirty="0" smtClean="0">
                <a:latin typeface="Calibri" panose="020F0502020204030204" pitchFamily="34" charset="0"/>
              </a:rPr>
              <a:t>Financial and Equity losses :  They had to take a bailout of $80 billion for 79.9% stake</a:t>
            </a:r>
          </a:p>
          <a:p>
            <a:r>
              <a:rPr lang="en-US" dirty="0" smtClean="0">
                <a:latin typeface="Calibri" panose="020F0502020204030204" pitchFamily="34" charset="0"/>
              </a:rPr>
              <a:t>Stock Prices:  Dropped about 90%</a:t>
            </a:r>
          </a:p>
          <a:p>
            <a:r>
              <a:rPr lang="en-US" dirty="0" smtClean="0">
                <a:latin typeface="Calibri" panose="020F0502020204030204" pitchFamily="34" charset="0"/>
              </a:rPr>
              <a:t>Layoffs: 15,000</a:t>
            </a:r>
          </a:p>
          <a:p>
            <a:r>
              <a:rPr lang="en-US" dirty="0" smtClean="0">
                <a:latin typeface="Calibri" panose="020F0502020204030204" pitchFamily="34" charset="0"/>
              </a:rPr>
              <a:t>Loss of Investor Trust</a:t>
            </a:r>
            <a:endParaRPr lang="en-US" dirty="0">
              <a:latin typeface="Calibri" panose="020F0502020204030204" pitchFamily="34" charset="0"/>
            </a:endParaRPr>
          </a:p>
        </p:txBody>
      </p:sp>
      <p:sp>
        <p:nvSpPr>
          <p:cNvPr id="8" name="Content Placeholder 7"/>
          <p:cNvSpPr>
            <a:spLocks noGrp="1"/>
          </p:cNvSpPr>
          <p:nvPr>
            <p:ph sz="half" idx="2"/>
          </p:nvPr>
        </p:nvSpPr>
        <p:spPr/>
        <p:txBody>
          <a:bodyPr/>
          <a:lstStyle/>
          <a:p>
            <a:endParaRPr lang="en-US" dirty="0" smtClean="0"/>
          </a:p>
          <a:p>
            <a:endParaRPr lang="en-US" dirty="0"/>
          </a:p>
          <a:p>
            <a:r>
              <a:rPr lang="en-US" dirty="0">
                <a:latin typeface="Calibri" panose="020F0502020204030204" pitchFamily="34" charset="0"/>
              </a:rPr>
              <a:t>Financial and Equity losses :  They had to take a bailout of </a:t>
            </a:r>
            <a:r>
              <a:rPr lang="en-US" dirty="0" smtClean="0">
                <a:latin typeface="Calibri" panose="020F0502020204030204" pitchFamily="34" charset="0"/>
              </a:rPr>
              <a:t>$25 </a:t>
            </a:r>
            <a:r>
              <a:rPr lang="en-US" dirty="0">
                <a:latin typeface="Calibri" panose="020F0502020204030204" pitchFamily="34" charset="0"/>
              </a:rPr>
              <a:t>billion for </a:t>
            </a:r>
            <a:r>
              <a:rPr lang="en-US" dirty="0" smtClean="0">
                <a:latin typeface="Calibri" panose="020F0502020204030204" pitchFamily="34" charset="0"/>
              </a:rPr>
              <a:t>36% stake</a:t>
            </a:r>
          </a:p>
          <a:p>
            <a:r>
              <a:rPr lang="en-US" dirty="0" smtClean="0">
                <a:latin typeface="Calibri" panose="020F0502020204030204" pitchFamily="34" charset="0"/>
              </a:rPr>
              <a:t>Stock </a:t>
            </a:r>
            <a:r>
              <a:rPr lang="en-US" dirty="0">
                <a:latin typeface="Calibri" panose="020F0502020204030204" pitchFamily="34" charset="0"/>
              </a:rPr>
              <a:t>Prices:  Dropped about </a:t>
            </a:r>
            <a:r>
              <a:rPr lang="en-US" dirty="0" smtClean="0">
                <a:latin typeface="Calibri" panose="020F0502020204030204" pitchFamily="34" charset="0"/>
              </a:rPr>
              <a:t>98%</a:t>
            </a:r>
          </a:p>
          <a:p>
            <a:r>
              <a:rPr lang="en-US" dirty="0" smtClean="0">
                <a:latin typeface="Calibri" panose="020F0502020204030204" pitchFamily="34" charset="0"/>
              </a:rPr>
              <a:t>Layoffs : 75,000</a:t>
            </a:r>
          </a:p>
          <a:p>
            <a:r>
              <a:rPr lang="en-US" dirty="0" smtClean="0">
                <a:latin typeface="Calibri" panose="020F0502020204030204" pitchFamily="34" charset="0"/>
              </a:rPr>
              <a:t>Loss of Investor Trust</a:t>
            </a:r>
          </a:p>
          <a:p>
            <a:endParaRPr lang="en-US" dirty="0"/>
          </a:p>
        </p:txBody>
      </p:sp>
      <p:pic>
        <p:nvPicPr>
          <p:cNvPr id="11" name="Picture 10"/>
          <p:cNvPicPr>
            <a:picLocks noChangeAspect="1"/>
          </p:cNvPicPr>
          <p:nvPr/>
        </p:nvPicPr>
        <p:blipFill>
          <a:blip r:embed="rId3"/>
          <a:stretch>
            <a:fillRect/>
          </a:stretch>
        </p:blipFill>
        <p:spPr>
          <a:xfrm>
            <a:off x="1223324" y="1447273"/>
            <a:ext cx="2778311" cy="1282091"/>
          </a:xfrm>
          <a:prstGeom prst="rect">
            <a:avLst/>
          </a:prstGeom>
        </p:spPr>
      </p:pic>
      <p:pic>
        <p:nvPicPr>
          <p:cNvPr id="12" name="Picture 11"/>
          <p:cNvPicPr>
            <a:picLocks noChangeAspect="1"/>
          </p:cNvPicPr>
          <p:nvPr/>
        </p:nvPicPr>
        <p:blipFill>
          <a:blip r:embed="rId4"/>
          <a:stretch>
            <a:fillRect/>
          </a:stretch>
        </p:blipFill>
        <p:spPr>
          <a:xfrm>
            <a:off x="6779946" y="1447272"/>
            <a:ext cx="2677299" cy="1137775"/>
          </a:xfrm>
          <a:prstGeom prst="rect">
            <a:avLst/>
          </a:prstGeom>
        </p:spPr>
      </p:pic>
    </p:spTree>
    <p:extLst>
      <p:ext uri="{BB962C8B-B14F-4D97-AF65-F5344CB8AC3E}">
        <p14:creationId xmlns:p14="http://schemas.microsoft.com/office/powerpoint/2010/main" val="2914968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522" y="82315"/>
            <a:ext cx="10353761" cy="1326321"/>
          </a:xfrm>
        </p:spPr>
        <p:txBody>
          <a:bodyPr/>
          <a:lstStyle/>
          <a:p>
            <a:r>
              <a:rPr lang="en-US" dirty="0" smtClean="0">
                <a:latin typeface="Calibri" panose="020F0502020204030204" pitchFamily="34" charset="0"/>
              </a:rPr>
              <a:t>DEFINING AND MEASUREMENT of RISK</a:t>
            </a:r>
            <a:endParaRPr lang="en-US" dirty="0">
              <a:latin typeface="Calibri" panose="020F0502020204030204" pitchFamily="34" charset="0"/>
            </a:endParaRPr>
          </a:p>
        </p:txBody>
      </p:sp>
      <p:sp>
        <p:nvSpPr>
          <p:cNvPr id="3" name="Content Placeholder 2"/>
          <p:cNvSpPr>
            <a:spLocks noGrp="1"/>
          </p:cNvSpPr>
          <p:nvPr>
            <p:ph sz="half" idx="1"/>
          </p:nvPr>
        </p:nvSpPr>
        <p:spPr/>
        <p:txBody>
          <a:bodyPr>
            <a:normAutofit lnSpcReduction="10000"/>
          </a:bodyPr>
          <a:lstStyle/>
          <a:p>
            <a:endParaRPr lang="en-US" dirty="0" smtClean="0"/>
          </a:p>
          <a:p>
            <a:pPr marL="0" indent="0">
              <a:buNone/>
            </a:pPr>
            <a:endParaRPr lang="en-US" dirty="0" smtClean="0"/>
          </a:p>
          <a:p>
            <a:r>
              <a:rPr lang="en-US" dirty="0" smtClean="0">
                <a:latin typeface="Calibri" panose="020F0502020204030204" pitchFamily="34" charset="0"/>
              </a:rPr>
              <a:t>CREDIT RISK</a:t>
            </a:r>
          </a:p>
          <a:p>
            <a:pPr marL="0" indent="0">
              <a:buNone/>
            </a:pPr>
            <a:endParaRPr lang="en-US" dirty="0" smtClean="0">
              <a:latin typeface="Calibri" panose="020F0502020204030204" pitchFamily="34" charset="0"/>
            </a:endParaRPr>
          </a:p>
          <a:p>
            <a:r>
              <a:rPr lang="en-US" dirty="0" smtClean="0">
                <a:latin typeface="Calibri" panose="020F0502020204030204" pitchFamily="34" charset="0"/>
              </a:rPr>
              <a:t>MARKET RISK</a:t>
            </a:r>
          </a:p>
          <a:p>
            <a:endParaRPr lang="en-US" dirty="0">
              <a:latin typeface="Calibri" panose="020F0502020204030204" pitchFamily="34" charset="0"/>
            </a:endParaRPr>
          </a:p>
          <a:p>
            <a:r>
              <a:rPr lang="en-US" dirty="0" smtClean="0">
                <a:latin typeface="Calibri" panose="020F0502020204030204" pitchFamily="34" charset="0"/>
              </a:rPr>
              <a:t>OPERATIONAL RISK</a:t>
            </a:r>
            <a:endParaRPr lang="en-US" dirty="0">
              <a:latin typeface="Calibri" panose="020F0502020204030204" pitchFamily="34" charset="0"/>
            </a:endParaRPr>
          </a:p>
        </p:txBody>
      </p:sp>
      <p:sp>
        <p:nvSpPr>
          <p:cNvPr id="4" name="Content Placeholder 3"/>
          <p:cNvSpPr>
            <a:spLocks noGrp="1"/>
          </p:cNvSpPr>
          <p:nvPr>
            <p:ph sz="half" idx="2"/>
          </p:nvPr>
        </p:nvSpPr>
        <p:spPr/>
        <p:txBody>
          <a:bodyPr>
            <a:normAutofit lnSpcReduction="10000"/>
          </a:bodyPr>
          <a:lstStyle/>
          <a:p>
            <a:pPr marL="0" indent="0">
              <a:buNone/>
            </a:pPr>
            <a:r>
              <a:rPr lang="en-US" sz="2400" b="1" dirty="0" smtClean="0">
                <a:latin typeface="Calibri" panose="020F0502020204030204" pitchFamily="34" charset="0"/>
              </a:rPr>
              <a:t>RISK MEASURMENT</a:t>
            </a:r>
          </a:p>
          <a:p>
            <a:pPr marL="0" indent="0">
              <a:buNone/>
            </a:pPr>
            <a:endParaRPr lang="en-US" b="1" dirty="0" smtClean="0">
              <a:latin typeface="Calibri" panose="020F0502020204030204" pitchFamily="34" charset="0"/>
            </a:endParaRPr>
          </a:p>
          <a:p>
            <a:r>
              <a:rPr lang="en-US" b="1" dirty="0" smtClean="0">
                <a:latin typeface="Calibri" panose="020F0502020204030204" pitchFamily="34" charset="0"/>
              </a:rPr>
              <a:t>VAR, SVA, Stress Testing</a:t>
            </a:r>
          </a:p>
          <a:p>
            <a:pPr marL="0" indent="0">
              <a:buNone/>
            </a:pPr>
            <a:endParaRPr lang="en-US" b="1" dirty="0" smtClean="0">
              <a:latin typeface="Calibri" panose="020F0502020204030204" pitchFamily="34" charset="0"/>
            </a:endParaRPr>
          </a:p>
          <a:p>
            <a:r>
              <a:rPr lang="en-US" b="1" dirty="0" smtClean="0">
                <a:latin typeface="Calibri" panose="020F0502020204030204" pitchFamily="34" charset="0"/>
              </a:rPr>
              <a:t>Key Rate duration, Scenario analysis, Value at Risk, Stress Testing</a:t>
            </a:r>
          </a:p>
          <a:p>
            <a:r>
              <a:rPr lang="en-US" b="1" dirty="0" smtClean="0">
                <a:latin typeface="Calibri" panose="020F0502020204030204" pitchFamily="34" charset="0"/>
              </a:rPr>
              <a:t>Establishment of guidelines for Risk Assessment</a:t>
            </a:r>
            <a:endParaRPr lang="en-US" b="1"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13795" y="1107432"/>
            <a:ext cx="2778311" cy="1282091"/>
          </a:xfrm>
          <a:prstGeom prst="rect">
            <a:avLst/>
          </a:prstGeom>
        </p:spPr>
      </p:pic>
    </p:spTree>
    <p:extLst>
      <p:ext uri="{BB962C8B-B14F-4D97-AF65-F5344CB8AC3E}">
        <p14:creationId xmlns:p14="http://schemas.microsoft.com/office/powerpoint/2010/main" val="2581823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522" y="82315"/>
            <a:ext cx="10353761" cy="1326321"/>
          </a:xfrm>
        </p:spPr>
        <p:txBody>
          <a:bodyPr/>
          <a:lstStyle/>
          <a:p>
            <a:r>
              <a:rPr lang="en-US" dirty="0" smtClean="0">
                <a:latin typeface="Calibri" panose="020F0502020204030204" pitchFamily="34" charset="0"/>
              </a:rPr>
              <a:t>DEFINING AND MEASUREMENT of RISK</a:t>
            </a:r>
            <a:endParaRPr lang="en-US" dirty="0">
              <a:latin typeface="Calibri" panose="020F0502020204030204" pitchFamily="34" charset="0"/>
            </a:endParaRPr>
          </a:p>
        </p:txBody>
      </p:sp>
      <p:sp>
        <p:nvSpPr>
          <p:cNvPr id="3" name="Content Placeholder 2"/>
          <p:cNvSpPr>
            <a:spLocks noGrp="1"/>
          </p:cNvSpPr>
          <p:nvPr>
            <p:ph sz="half" idx="1"/>
          </p:nvPr>
        </p:nvSpPr>
        <p:spPr>
          <a:xfrm>
            <a:off x="483079" y="2088319"/>
            <a:ext cx="5934974" cy="4398745"/>
          </a:xfrm>
        </p:spPr>
        <p:txBody>
          <a:bodyPr>
            <a:normAutofit fontScale="40000" lnSpcReduction="20000"/>
          </a:bodyPr>
          <a:lstStyle/>
          <a:p>
            <a:pPr marL="0" indent="0">
              <a:buNone/>
            </a:pPr>
            <a:endParaRPr lang="en-US" dirty="0" smtClean="0">
              <a:latin typeface="Calibri" panose="020F0502020204030204" pitchFamily="34" charset="0"/>
            </a:endParaRPr>
          </a:p>
          <a:p>
            <a:pPr marL="514350" indent="-514350"/>
            <a:r>
              <a:rPr lang="en-US" sz="4400" b="1" dirty="0">
                <a:latin typeface="Calibri" panose="020F0502020204030204" pitchFamily="34" charset="0"/>
              </a:rPr>
              <a:t>Credit risk</a:t>
            </a:r>
          </a:p>
          <a:p>
            <a:pPr marL="0" indent="0">
              <a:buNone/>
            </a:pPr>
            <a:endParaRPr lang="en-US" sz="3300" dirty="0">
              <a:latin typeface="Calibri" panose="020F0502020204030204" pitchFamily="34" charset="0"/>
            </a:endParaRPr>
          </a:p>
          <a:p>
            <a:pPr marL="514350" indent="-514350"/>
            <a:r>
              <a:rPr lang="en-US" sz="4500" b="1" dirty="0" smtClean="0">
                <a:latin typeface="Calibri" panose="020F0502020204030204" pitchFamily="34" charset="0"/>
              </a:rPr>
              <a:t>Market </a:t>
            </a:r>
            <a:r>
              <a:rPr lang="en-US" sz="4500" b="1" dirty="0">
                <a:latin typeface="Calibri" panose="020F0502020204030204" pitchFamily="34" charset="0"/>
              </a:rPr>
              <a:t>risk</a:t>
            </a:r>
          </a:p>
          <a:p>
            <a:pPr marL="914400" lvl="1" indent="-514350"/>
            <a:r>
              <a:rPr lang="en-US" sz="4500" dirty="0">
                <a:latin typeface="Calibri" panose="020F0502020204030204" pitchFamily="34" charset="0"/>
              </a:rPr>
              <a:t>Liquidity risk</a:t>
            </a:r>
          </a:p>
          <a:p>
            <a:pPr marL="914400" lvl="1" indent="-514350"/>
            <a:r>
              <a:rPr lang="en-US" sz="4500" dirty="0">
                <a:latin typeface="Calibri" panose="020F0502020204030204" pitchFamily="34" charset="0"/>
              </a:rPr>
              <a:t>Price </a:t>
            </a:r>
            <a:r>
              <a:rPr lang="en-US" sz="4500" dirty="0" smtClean="0">
                <a:latin typeface="Calibri" panose="020F0502020204030204" pitchFamily="34" charset="0"/>
              </a:rPr>
              <a:t>risk</a:t>
            </a:r>
          </a:p>
          <a:p>
            <a:pPr marL="914400" lvl="1" indent="-514350"/>
            <a:endParaRPr lang="en-US" sz="4500" dirty="0">
              <a:latin typeface="Calibri" panose="020F0502020204030204" pitchFamily="34" charset="0"/>
            </a:endParaRPr>
          </a:p>
          <a:p>
            <a:pPr marL="514350" indent="-514350"/>
            <a:r>
              <a:rPr lang="en-US" sz="4500" b="1" dirty="0">
                <a:latin typeface="Calibri" panose="020F0502020204030204" pitchFamily="34" charset="0"/>
              </a:rPr>
              <a:t>Operational risk</a:t>
            </a:r>
          </a:p>
          <a:p>
            <a:pPr marL="914400" lvl="1" indent="-514350"/>
            <a:r>
              <a:rPr lang="en-US" sz="4500" dirty="0">
                <a:latin typeface="Calibri" panose="020F0502020204030204" pitchFamily="34" charset="0"/>
              </a:rPr>
              <a:t>Legal risk</a:t>
            </a:r>
          </a:p>
          <a:p>
            <a:pPr marL="914400" lvl="1" indent="-514350"/>
            <a:r>
              <a:rPr lang="en-US" sz="4500" dirty="0">
                <a:latin typeface="Calibri" panose="020F0502020204030204" pitchFamily="34" charset="0"/>
              </a:rPr>
              <a:t>Reputational exposures</a:t>
            </a:r>
            <a:endParaRPr lang="en-CA" sz="4500" dirty="0">
              <a:latin typeface="Calibri" panose="020F0502020204030204" pitchFamily="34" charset="0"/>
            </a:endParaRPr>
          </a:p>
        </p:txBody>
      </p:sp>
      <p:sp>
        <p:nvSpPr>
          <p:cNvPr id="4" name="Content Placeholder 3"/>
          <p:cNvSpPr>
            <a:spLocks noGrp="1"/>
          </p:cNvSpPr>
          <p:nvPr>
            <p:ph sz="half" idx="2"/>
          </p:nvPr>
        </p:nvSpPr>
        <p:spPr>
          <a:xfrm>
            <a:off x="4502989" y="1570008"/>
            <a:ext cx="6764568" cy="4917055"/>
          </a:xfrm>
        </p:spPr>
        <p:txBody>
          <a:bodyPr>
            <a:normAutofit fontScale="40000" lnSpcReduction="20000"/>
          </a:bodyPr>
          <a:lstStyle/>
          <a:p>
            <a:pPr marL="0" indent="0">
              <a:buNone/>
            </a:pPr>
            <a:r>
              <a:rPr lang="en-US" sz="5100" b="1" dirty="0" smtClean="0">
                <a:latin typeface="Calibri" panose="020F0502020204030204" pitchFamily="34" charset="0"/>
              </a:rPr>
              <a:t>RISK MEASURMENT</a:t>
            </a:r>
          </a:p>
          <a:p>
            <a:pPr marL="0" indent="0">
              <a:buNone/>
            </a:pPr>
            <a:endParaRPr lang="en-US" sz="3600" dirty="0" smtClean="0">
              <a:latin typeface="Calibri" panose="020F0502020204030204" pitchFamily="34" charset="0"/>
            </a:endParaRPr>
          </a:p>
          <a:p>
            <a:pPr marL="0" indent="0">
              <a:buNone/>
            </a:pPr>
            <a:r>
              <a:rPr lang="en-US" sz="4500" b="1" dirty="0" smtClean="0">
                <a:latin typeface="Calibri" panose="020F0502020204030204" pitchFamily="34" charset="0"/>
              </a:rPr>
              <a:t>VAR </a:t>
            </a:r>
            <a:r>
              <a:rPr lang="en-US" sz="4500" b="1" dirty="0">
                <a:latin typeface="Calibri" panose="020F0502020204030204" pitchFamily="34" charset="0"/>
              </a:rPr>
              <a:t>based on </a:t>
            </a:r>
            <a:endParaRPr lang="en-US" sz="4500" b="1" dirty="0" smtClean="0">
              <a:latin typeface="Calibri" panose="020F0502020204030204" pitchFamily="34" charset="0"/>
            </a:endParaRPr>
          </a:p>
          <a:p>
            <a:pPr marL="0" indent="0">
              <a:buNone/>
            </a:pPr>
            <a:r>
              <a:rPr lang="en-US" sz="4500" dirty="0" smtClean="0">
                <a:latin typeface="Calibri" panose="020F0502020204030204" pitchFamily="34" charset="0"/>
              </a:rPr>
              <a:t>• </a:t>
            </a:r>
            <a:r>
              <a:rPr lang="en-US" sz="4500" dirty="0">
                <a:latin typeface="Calibri" panose="020F0502020204030204" pitchFamily="34" charset="0"/>
              </a:rPr>
              <a:t>Prob. of Default – </a:t>
            </a:r>
            <a:r>
              <a:rPr lang="en-US" sz="4500" dirty="0" smtClean="0">
                <a:latin typeface="Calibri" panose="020F0502020204030204" pitchFamily="34" charset="0"/>
              </a:rPr>
              <a:t>ORR  • </a:t>
            </a:r>
            <a:r>
              <a:rPr lang="en-US" sz="4500" dirty="0">
                <a:latin typeface="Calibri" panose="020F0502020204030204" pitchFamily="34" charset="0"/>
              </a:rPr>
              <a:t>LGD – </a:t>
            </a:r>
            <a:r>
              <a:rPr lang="en-US" sz="4500" dirty="0" smtClean="0">
                <a:latin typeface="Calibri" panose="020F0502020204030204" pitchFamily="34" charset="0"/>
              </a:rPr>
              <a:t>FRR</a:t>
            </a:r>
          </a:p>
          <a:p>
            <a:pPr marL="0" indent="0">
              <a:buNone/>
            </a:pPr>
            <a:r>
              <a:rPr lang="en-US" sz="4500" b="1" dirty="0" smtClean="0">
                <a:latin typeface="Calibri" panose="020F0502020204030204" pitchFamily="34" charset="0"/>
              </a:rPr>
              <a:t>VAR based on :</a:t>
            </a:r>
          </a:p>
          <a:p>
            <a:pPr marL="0" indent="0">
              <a:buNone/>
            </a:pPr>
            <a:r>
              <a:rPr lang="en-US" sz="4500" dirty="0" smtClean="0">
                <a:latin typeface="Calibri" panose="020F0502020204030204" pitchFamily="34" charset="0"/>
              </a:rPr>
              <a:t>      • </a:t>
            </a:r>
            <a:r>
              <a:rPr lang="en-US" sz="4500" dirty="0">
                <a:latin typeface="Calibri" panose="020F0502020204030204" pitchFamily="34" charset="0"/>
              </a:rPr>
              <a:t>Factor Sensitivity • Potential </a:t>
            </a:r>
            <a:r>
              <a:rPr lang="en-US" sz="4500" dirty="0" smtClean="0">
                <a:latin typeface="Calibri" panose="020F0502020204030204" pitchFamily="34" charset="0"/>
              </a:rPr>
              <a:t>Losses</a:t>
            </a:r>
          </a:p>
          <a:p>
            <a:r>
              <a:rPr lang="en-US" sz="4500" dirty="0" smtClean="0">
                <a:effectLst/>
                <a:latin typeface="Calibri" panose="020F0502020204030204" pitchFamily="34" charset="0"/>
              </a:rPr>
              <a:t>  Back Testing</a:t>
            </a:r>
          </a:p>
          <a:p>
            <a:endParaRPr lang="en-US" sz="3600" b="1" dirty="0">
              <a:effectLst/>
              <a:latin typeface="Calibri" panose="020F0502020204030204" pitchFamily="34" charset="0"/>
            </a:endParaRPr>
          </a:p>
          <a:p>
            <a:r>
              <a:rPr lang="en-US" sz="4500" b="1" dirty="0" smtClean="0">
                <a:effectLst/>
                <a:latin typeface="Calibri" panose="020F0502020204030204" pitchFamily="34" charset="0"/>
              </a:rPr>
              <a:t>VAR  </a:t>
            </a:r>
            <a:r>
              <a:rPr lang="en-US" sz="4500" b="1" dirty="0">
                <a:effectLst/>
                <a:latin typeface="Calibri" panose="020F0502020204030204" pitchFamily="34" charset="0"/>
              </a:rPr>
              <a:t>based on</a:t>
            </a:r>
          </a:p>
          <a:p>
            <a:pPr marL="0" indent="0">
              <a:buNone/>
            </a:pPr>
            <a:r>
              <a:rPr lang="en-US" sz="4500" b="1" dirty="0" smtClean="0">
                <a:effectLst/>
                <a:latin typeface="Calibri" panose="020F0502020204030204" pitchFamily="34" charset="0"/>
              </a:rPr>
              <a:t>      • </a:t>
            </a:r>
            <a:r>
              <a:rPr lang="en-US" sz="4500" b="1" dirty="0">
                <a:effectLst/>
                <a:latin typeface="Calibri" panose="020F0502020204030204" pitchFamily="34" charset="0"/>
              </a:rPr>
              <a:t>Loss </a:t>
            </a:r>
            <a:r>
              <a:rPr lang="en-US" sz="4500" b="1" dirty="0" smtClean="0">
                <a:effectLst/>
                <a:latin typeface="Calibri" panose="020F0502020204030204" pitchFamily="34" charset="0"/>
              </a:rPr>
              <a:t>frequency</a:t>
            </a:r>
          </a:p>
          <a:p>
            <a:pPr marL="0" indent="0">
              <a:buNone/>
            </a:pPr>
            <a:r>
              <a:rPr lang="en-US" sz="4500" b="1" dirty="0">
                <a:effectLst/>
                <a:latin typeface="Calibri" panose="020F0502020204030204" pitchFamily="34" charset="0"/>
              </a:rPr>
              <a:t> </a:t>
            </a:r>
            <a:r>
              <a:rPr lang="en-US" sz="4500" b="1" dirty="0" smtClean="0">
                <a:effectLst/>
                <a:latin typeface="Calibri" panose="020F0502020204030204" pitchFamily="34" charset="0"/>
              </a:rPr>
              <a:t>     • </a:t>
            </a:r>
            <a:r>
              <a:rPr lang="en-US" sz="4500" b="1" dirty="0">
                <a:effectLst/>
                <a:latin typeface="Calibri" panose="020F0502020204030204" pitchFamily="34" charset="0"/>
              </a:rPr>
              <a:t>Loss severity</a:t>
            </a:r>
          </a:p>
          <a:p>
            <a:r>
              <a:rPr lang="en-US" sz="4500" b="1" dirty="0">
                <a:effectLst/>
                <a:latin typeface="Calibri" panose="020F0502020204030204" pitchFamily="34" charset="0"/>
              </a:rPr>
              <a:t>Metrics / </a:t>
            </a:r>
            <a:r>
              <a:rPr lang="en-US" sz="4500" b="1" dirty="0" smtClean="0">
                <a:effectLst/>
                <a:latin typeface="Calibri" panose="020F0502020204030204" pitchFamily="34" charset="0"/>
              </a:rPr>
              <a:t>KRIs, Scenario Analysis</a:t>
            </a:r>
            <a:endParaRPr lang="en-US" sz="4500" b="1" dirty="0">
              <a:effectLst/>
              <a:latin typeface="Calibri" panose="020F0502020204030204" pitchFamily="34" charset="0"/>
            </a:endParaRPr>
          </a:p>
          <a:p>
            <a:endParaRPr lang="en-US" sz="3600" b="1" dirty="0" smtClean="0">
              <a:effectLst/>
              <a:latin typeface="Calibri" panose="020F0502020204030204" pitchFamily="34" charset="0"/>
            </a:endParaRPr>
          </a:p>
        </p:txBody>
      </p:sp>
      <p:pic>
        <p:nvPicPr>
          <p:cNvPr id="6" name="Picture 5"/>
          <p:cNvPicPr>
            <a:picLocks noChangeAspect="1"/>
          </p:cNvPicPr>
          <p:nvPr/>
        </p:nvPicPr>
        <p:blipFill>
          <a:blip r:embed="rId3"/>
          <a:stretch>
            <a:fillRect/>
          </a:stretch>
        </p:blipFill>
        <p:spPr>
          <a:xfrm>
            <a:off x="913795" y="1179590"/>
            <a:ext cx="2677299" cy="1137775"/>
          </a:xfrm>
          <a:prstGeom prst="rect">
            <a:avLst/>
          </a:prstGeom>
        </p:spPr>
      </p:pic>
    </p:spTree>
    <p:extLst>
      <p:ext uri="{BB962C8B-B14F-4D97-AF65-F5344CB8AC3E}">
        <p14:creationId xmlns:p14="http://schemas.microsoft.com/office/powerpoint/2010/main" val="691468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RISK MANAGEMENT</a:t>
            </a:r>
            <a:endParaRPr lang="en-US" sz="4000" dirty="0">
              <a:latin typeface="Calibri" panose="020F0502020204030204" pitchFamily="34" charset="0"/>
            </a:endParaRPr>
          </a:p>
        </p:txBody>
      </p:sp>
      <p:sp>
        <p:nvSpPr>
          <p:cNvPr id="3" name="Content Placeholder 2"/>
          <p:cNvSpPr>
            <a:spLocks noGrp="1"/>
          </p:cNvSpPr>
          <p:nvPr>
            <p:ph sz="half" idx="1"/>
          </p:nvPr>
        </p:nvSpPr>
        <p:spPr/>
        <p:txBody>
          <a:bodyPr/>
          <a:lstStyle/>
          <a:p>
            <a:endParaRPr lang="en-US" dirty="0" smtClean="0"/>
          </a:p>
          <a:p>
            <a:endParaRPr lang="en-US" dirty="0" smtClean="0"/>
          </a:p>
          <a:p>
            <a:r>
              <a:rPr lang="en-US" dirty="0" smtClean="0"/>
              <a:t>HI</a:t>
            </a:r>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555609029"/>
              </p:ext>
            </p:extLst>
          </p:nvPr>
        </p:nvGraphicFramePr>
        <p:xfrm>
          <a:off x="688486" y="2087563"/>
          <a:ext cx="10579590" cy="4346010"/>
        </p:xfrm>
        <a:graphic>
          <a:graphicData uri="http://schemas.openxmlformats.org/drawingml/2006/table">
            <a:tbl>
              <a:tblPr firstRow="1" bandRow="1">
                <a:tableStyleId>{5C22544A-7EE6-4342-B048-85BDC9FD1C3A}</a:tableStyleId>
              </a:tblPr>
              <a:tblGrid>
                <a:gridCol w="3526530"/>
                <a:gridCol w="3526530"/>
                <a:gridCol w="3526530"/>
              </a:tblGrid>
              <a:tr h="1052430">
                <a:tc>
                  <a:txBody>
                    <a:bodyPr/>
                    <a:lstStyle/>
                    <a:p>
                      <a:endParaRPr lang="en-US" dirty="0"/>
                    </a:p>
                  </a:txBody>
                  <a:tcPr/>
                </a:tc>
                <a:tc>
                  <a:txBody>
                    <a:bodyPr/>
                    <a:lstStyle/>
                    <a:p>
                      <a:endParaRPr lang="en-US"/>
                    </a:p>
                  </a:txBody>
                  <a:tcPr/>
                </a:tc>
                <a:tc>
                  <a:txBody>
                    <a:bodyPr/>
                    <a:lstStyle/>
                    <a:p>
                      <a:endParaRPr lang="en-US" dirty="0"/>
                    </a:p>
                  </a:txBody>
                  <a:tcPr/>
                </a:tc>
              </a:tr>
              <a:tr h="1052430">
                <a:tc>
                  <a:txBody>
                    <a:bodyPr/>
                    <a:lstStyle/>
                    <a:p>
                      <a:r>
                        <a:rPr lang="en-US" sz="3200" dirty="0" smtClean="0">
                          <a:latin typeface="Calibri" panose="020F0502020204030204" pitchFamily="34" charset="0"/>
                        </a:rPr>
                        <a:t>CREDIT</a:t>
                      </a:r>
                      <a:r>
                        <a:rPr lang="en-US" sz="3200" baseline="0" dirty="0" smtClean="0">
                          <a:latin typeface="Calibri" panose="020F0502020204030204" pitchFamily="34" charset="0"/>
                        </a:rPr>
                        <a:t> RISK</a:t>
                      </a:r>
                      <a:endParaRPr lang="en-US" sz="3200" dirty="0">
                        <a:latin typeface="Calibri" panose="020F0502020204030204" pitchFamily="34" charset="0"/>
                      </a:endParaRPr>
                    </a:p>
                  </a:txBody>
                  <a:tcPr/>
                </a:tc>
                <a:tc>
                  <a:txBody>
                    <a:bodyPr/>
                    <a:lstStyle/>
                    <a:p>
                      <a:r>
                        <a:rPr lang="en-US" sz="2400" dirty="0" smtClean="0">
                          <a:latin typeface="Calibri" panose="020F0502020204030204" pitchFamily="34" charset="0"/>
                        </a:rPr>
                        <a:t>Setting</a:t>
                      </a:r>
                      <a:r>
                        <a:rPr lang="en-US" sz="2400" baseline="0" dirty="0" smtClean="0">
                          <a:latin typeface="Calibri" panose="020F0502020204030204" pitchFamily="34" charset="0"/>
                        </a:rPr>
                        <a:t> up of limits in VAR</a:t>
                      </a:r>
                      <a:endParaRPr lang="en-US" sz="240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rPr>
                        <a:t>Setting</a:t>
                      </a:r>
                      <a:r>
                        <a:rPr lang="en-US" sz="2400" baseline="0" dirty="0" smtClean="0">
                          <a:latin typeface="Calibri" panose="020F0502020204030204" pitchFamily="34" charset="0"/>
                        </a:rPr>
                        <a:t> up of limits in VAR</a:t>
                      </a:r>
                      <a:endParaRPr lang="en-US" sz="2400" dirty="0" smtClean="0">
                        <a:latin typeface="Calibri" panose="020F0502020204030204" pitchFamily="34" charset="0"/>
                      </a:endParaRPr>
                    </a:p>
                    <a:p>
                      <a:endParaRPr lang="en-US" dirty="0"/>
                    </a:p>
                  </a:txBody>
                  <a:tcPr/>
                </a:tc>
              </a:tr>
              <a:tr h="1052430">
                <a:tc>
                  <a:txBody>
                    <a:bodyPr/>
                    <a:lstStyle/>
                    <a:p>
                      <a:r>
                        <a:rPr lang="en-US" sz="3200" b="0" dirty="0" smtClean="0">
                          <a:latin typeface="Calibri" panose="020F0502020204030204" pitchFamily="34" charset="0"/>
                        </a:rPr>
                        <a:t>MARKET RISK</a:t>
                      </a:r>
                      <a:endParaRPr lang="en-US" sz="3200" b="0" dirty="0">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rPr>
                        <a:t>Setting</a:t>
                      </a:r>
                      <a:r>
                        <a:rPr lang="en-US" sz="2400" baseline="0" dirty="0" smtClean="0">
                          <a:latin typeface="Calibri" panose="020F0502020204030204" pitchFamily="34" charset="0"/>
                        </a:rPr>
                        <a:t> up of limits in VAR</a:t>
                      </a:r>
                      <a:endParaRPr lang="en-US" sz="2400" dirty="0" smtClean="0">
                        <a:latin typeface="Calibri" panose="020F0502020204030204" pitchFamily="34" charset="0"/>
                      </a:endParaRPr>
                    </a:p>
                    <a:p>
                      <a:endParaRPr lang="en-US" dirty="0"/>
                    </a:p>
                  </a:txBody>
                  <a:tcPr/>
                </a:tc>
                <a:tc>
                  <a:txBody>
                    <a:bodyPr/>
                    <a:lstStyle/>
                    <a:p>
                      <a:r>
                        <a:rPr lang="en-US" sz="2400" dirty="0" smtClean="0">
                          <a:latin typeface="Calibri" panose="020F0502020204030204" pitchFamily="34" charset="0"/>
                        </a:rPr>
                        <a:t>Model</a:t>
                      </a:r>
                      <a:r>
                        <a:rPr lang="en-US" sz="2400" baseline="0" dirty="0" smtClean="0">
                          <a:latin typeface="Calibri" panose="020F0502020204030204" pitchFamily="34" charset="0"/>
                        </a:rPr>
                        <a:t> Review and Validation, Stress Testing, Soundness Standards</a:t>
                      </a:r>
                      <a:endParaRPr lang="en-US" sz="2400" dirty="0">
                        <a:latin typeface="Calibri" panose="020F0502020204030204" pitchFamily="34" charset="0"/>
                      </a:endParaRPr>
                    </a:p>
                  </a:txBody>
                  <a:tcPr/>
                </a:tc>
              </a:tr>
              <a:tr h="10524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dirty="0" smtClean="0">
                          <a:latin typeface="Calibri" panose="020F0502020204030204" pitchFamily="34" charset="0"/>
                        </a:rPr>
                        <a:t>OPERATIONAL RISK</a:t>
                      </a:r>
                    </a:p>
                    <a:p>
                      <a:endParaRPr lang="en-US" dirty="0"/>
                    </a:p>
                  </a:txBody>
                  <a:tcPr/>
                </a:tc>
                <a:tc>
                  <a:txBody>
                    <a:bodyPr/>
                    <a:lstStyle/>
                    <a:p>
                      <a:r>
                        <a:rPr lang="en-US" sz="2400" dirty="0" smtClean="0">
                          <a:latin typeface="Calibri" panose="020F0502020204030204" pitchFamily="34" charset="0"/>
                        </a:rPr>
                        <a:t>Managing</a:t>
                      </a:r>
                      <a:r>
                        <a:rPr lang="en-US" sz="2400" baseline="0" dirty="0" smtClean="0">
                          <a:latin typeface="Calibri" panose="020F0502020204030204" pitchFamily="34" charset="0"/>
                        </a:rPr>
                        <a:t> and Modifying Operating guidelines</a:t>
                      </a:r>
                      <a:endParaRPr lang="en-US" sz="2400" dirty="0">
                        <a:latin typeface="Calibri" panose="020F0502020204030204" pitchFamily="34" charset="0"/>
                      </a:endParaRPr>
                    </a:p>
                  </a:txBody>
                  <a:tcPr/>
                </a:tc>
                <a:tc>
                  <a:txBody>
                    <a:bodyPr/>
                    <a:lstStyle/>
                    <a:p>
                      <a:r>
                        <a:rPr lang="en-US" dirty="0" smtClean="0"/>
                        <a:t> </a:t>
                      </a:r>
                      <a:r>
                        <a:rPr lang="en-US" sz="2400" dirty="0" smtClean="0">
                          <a:latin typeface="Calibri" panose="020F0502020204030204" pitchFamily="34" charset="0"/>
                        </a:rPr>
                        <a:t>Reviewing Metrics regularly,</a:t>
                      </a:r>
                      <a:r>
                        <a:rPr lang="en-US" sz="2400" baseline="0" dirty="0" smtClean="0">
                          <a:latin typeface="Calibri" panose="020F0502020204030204" pitchFamily="34" charset="0"/>
                        </a:rPr>
                        <a:t> Internal Audits </a:t>
                      </a:r>
                      <a:endParaRPr lang="en-US" sz="2400" dirty="0">
                        <a:latin typeface="Calibri" panose="020F0502020204030204" pitchFamily="34" charset="0"/>
                      </a:endParaRPr>
                    </a:p>
                  </a:txBody>
                  <a:tcPr/>
                </a:tc>
              </a:tr>
            </a:tbl>
          </a:graphicData>
        </a:graphic>
      </p:graphicFrame>
      <p:pic>
        <p:nvPicPr>
          <p:cNvPr id="6" name="Picture 5"/>
          <p:cNvPicPr>
            <a:picLocks noChangeAspect="1"/>
          </p:cNvPicPr>
          <p:nvPr/>
        </p:nvPicPr>
        <p:blipFill>
          <a:blip r:embed="rId3"/>
          <a:stretch>
            <a:fillRect/>
          </a:stretch>
        </p:blipFill>
        <p:spPr>
          <a:xfrm>
            <a:off x="4295955" y="2063036"/>
            <a:ext cx="2441242" cy="1126545"/>
          </a:xfrm>
          <a:prstGeom prst="rect">
            <a:avLst/>
          </a:prstGeom>
        </p:spPr>
      </p:pic>
      <p:pic>
        <p:nvPicPr>
          <p:cNvPr id="8" name="Picture 7"/>
          <p:cNvPicPr>
            <a:picLocks noChangeAspect="1"/>
          </p:cNvPicPr>
          <p:nvPr/>
        </p:nvPicPr>
        <p:blipFill>
          <a:blip r:embed="rId4"/>
          <a:stretch>
            <a:fillRect/>
          </a:stretch>
        </p:blipFill>
        <p:spPr>
          <a:xfrm>
            <a:off x="8590257" y="2069928"/>
            <a:ext cx="2677299" cy="1137775"/>
          </a:xfrm>
          <a:prstGeom prst="rect">
            <a:avLst/>
          </a:prstGeom>
        </p:spPr>
      </p:pic>
    </p:spTree>
    <p:extLst>
      <p:ext uri="{BB962C8B-B14F-4D97-AF65-F5344CB8AC3E}">
        <p14:creationId xmlns:p14="http://schemas.microsoft.com/office/powerpoint/2010/main" val="1183548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Calibri" panose="020F0502020204030204" pitchFamily="34" charset="0"/>
              </a:rPr>
              <a:t>Contingency and disaster </a:t>
            </a:r>
            <a:r>
              <a:rPr lang="en-US" altLang="en-US" sz="4000" dirty="0" smtClean="0">
                <a:latin typeface="Calibri" panose="020F0502020204030204" pitchFamily="34" charset="0"/>
              </a:rPr>
              <a:t>planning</a:t>
            </a:r>
            <a:br>
              <a:rPr lang="en-US" altLang="en-US" sz="4000" dirty="0" smtClean="0">
                <a:latin typeface="Calibri" panose="020F0502020204030204" pitchFamily="34" charset="0"/>
              </a:rPr>
            </a:br>
            <a:r>
              <a:rPr lang="en-US" altLang="en-US" sz="4000" dirty="0" smtClean="0">
                <a:latin typeface="Calibri" panose="020F0502020204030204" pitchFamily="34" charset="0"/>
              </a:rPr>
              <a:t>(After 2008 MELTDOWN)</a:t>
            </a:r>
            <a:endParaRPr lang="en-US" sz="4000" dirty="0">
              <a:latin typeface="Calibri" panose="020F0502020204030204" pitchFamily="34" charset="0"/>
            </a:endParaRPr>
          </a:p>
        </p:txBody>
      </p:sp>
      <p:sp>
        <p:nvSpPr>
          <p:cNvPr id="4" name="Content Placeholder 3"/>
          <p:cNvSpPr>
            <a:spLocks noGrp="1"/>
          </p:cNvSpPr>
          <p:nvPr>
            <p:ph sz="half" idx="2"/>
          </p:nvPr>
        </p:nvSpPr>
        <p:spPr/>
        <p:txBody>
          <a:bodyPr/>
          <a:lstStyle/>
          <a:p>
            <a:endParaRPr lang="en-US"/>
          </a:p>
        </p:txBody>
      </p:sp>
      <p:pic>
        <p:nvPicPr>
          <p:cNvPr id="5" name="table"/>
          <p:cNvPicPr>
            <a:picLocks noGrp="1" noChangeAspect="1"/>
          </p:cNvPicPr>
          <p:nvPr>
            <p:ph sz="half" idx="1"/>
          </p:nvPr>
        </p:nvPicPr>
        <p:blipFill>
          <a:blip r:embed="rId3"/>
          <a:stretch>
            <a:fillRect/>
          </a:stretch>
        </p:blipFill>
        <p:spPr>
          <a:xfrm>
            <a:off x="913795" y="2088319"/>
            <a:ext cx="10804954" cy="4467756"/>
          </a:xfrm>
          <a:prstGeom prst="rect">
            <a:avLst/>
          </a:prstGeom>
        </p:spPr>
      </p:pic>
    </p:spTree>
    <p:extLst>
      <p:ext uri="{BB962C8B-B14F-4D97-AF65-F5344CB8AC3E}">
        <p14:creationId xmlns:p14="http://schemas.microsoft.com/office/powerpoint/2010/main" val="2626686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5275" y="609600"/>
            <a:ext cx="12036725" cy="1326321"/>
          </a:xfrm>
        </p:spPr>
        <p:txBody>
          <a:bodyPr/>
          <a:lstStyle/>
          <a:p>
            <a:r>
              <a:rPr lang="en-US" altLang="en-US" dirty="0" smtClean="0">
                <a:latin typeface="Calibri" panose="020F0502020204030204" pitchFamily="34" charset="0"/>
              </a:rPr>
              <a:t>Similarities/DIFFERENCES </a:t>
            </a:r>
            <a:r>
              <a:rPr lang="en-US" altLang="en-US" dirty="0">
                <a:latin typeface="Calibri" panose="020F0502020204030204" pitchFamily="34" charset="0"/>
              </a:rPr>
              <a:t>in approach</a:t>
            </a:r>
            <a:endParaRPr lang="en-US" dirty="0">
              <a:latin typeface="Calibri" panose="020F0502020204030204" pitchFamily="34" charset="0"/>
            </a:endParaRPr>
          </a:p>
        </p:txBody>
      </p:sp>
      <p:sp>
        <p:nvSpPr>
          <p:cNvPr id="7" name="Content Placeholder 6"/>
          <p:cNvSpPr>
            <a:spLocks noGrp="1"/>
          </p:cNvSpPr>
          <p:nvPr>
            <p:ph idx="1"/>
          </p:nvPr>
        </p:nvSpPr>
        <p:spPr>
          <a:xfrm>
            <a:off x="913794" y="2096064"/>
            <a:ext cx="11025163" cy="3695136"/>
          </a:xfrm>
        </p:spPr>
        <p:txBody>
          <a:bodyPr>
            <a:normAutofit fontScale="92500"/>
          </a:bodyPr>
          <a:lstStyle/>
          <a:p>
            <a:r>
              <a:rPr lang="en-US" sz="2800" dirty="0">
                <a:latin typeface="Calibri" panose="020F0502020204030204" pitchFamily="34" charset="0"/>
              </a:rPr>
              <a:t>Preferred giving bonuses. </a:t>
            </a:r>
          </a:p>
          <a:p>
            <a:r>
              <a:rPr lang="en-US" sz="2800" dirty="0">
                <a:latin typeface="Calibri" panose="020F0502020204030204" pitchFamily="34" charset="0"/>
              </a:rPr>
              <a:t>Well informed of latest technology.</a:t>
            </a:r>
          </a:p>
          <a:p>
            <a:r>
              <a:rPr lang="en-US" sz="2800" dirty="0">
                <a:latin typeface="Calibri" panose="020F0502020204030204" pitchFamily="34" charset="0"/>
              </a:rPr>
              <a:t>Enforced strict regulations like Sarbanes-Oxley Act and Dodd– Frank Act. </a:t>
            </a:r>
          </a:p>
          <a:p>
            <a:r>
              <a:rPr lang="en-US" sz="2800" dirty="0">
                <a:latin typeface="Calibri" panose="020F0502020204030204" pitchFamily="34" charset="0"/>
              </a:rPr>
              <a:t>Reduction in </a:t>
            </a:r>
            <a:r>
              <a:rPr lang="en-US" sz="2800" dirty="0" smtClean="0">
                <a:latin typeface="Calibri" panose="020F0502020204030204" pitchFamily="34" charset="0"/>
              </a:rPr>
              <a:t>illiquid </a:t>
            </a:r>
            <a:r>
              <a:rPr lang="en-US" sz="2800" dirty="0">
                <a:latin typeface="Calibri" panose="020F0502020204030204" pitchFamily="34" charset="0"/>
              </a:rPr>
              <a:t>assets, Citigroup concentrated more on Liquidity Coverage </a:t>
            </a:r>
            <a:r>
              <a:rPr lang="en-US" sz="2800" dirty="0" smtClean="0">
                <a:latin typeface="Calibri" panose="020F0502020204030204" pitchFamily="34" charset="0"/>
              </a:rPr>
              <a:t>Ratio</a:t>
            </a:r>
          </a:p>
          <a:p>
            <a:r>
              <a:rPr lang="en-US" sz="2800" dirty="0" smtClean="0">
                <a:latin typeface="Calibri" panose="020F0502020204030204" pitchFamily="34" charset="0"/>
              </a:rPr>
              <a:t>AIG concentrated more on rebranding themselves and selling business units</a:t>
            </a:r>
            <a:endParaRPr lang="en-US" sz="2800" dirty="0">
              <a:latin typeface="Calibri" panose="020F0502020204030204" pitchFamily="34" charset="0"/>
            </a:endParaRPr>
          </a:p>
          <a:p>
            <a:endParaRPr lang="en-US" dirty="0"/>
          </a:p>
        </p:txBody>
      </p:sp>
    </p:spTree>
    <p:extLst>
      <p:ext uri="{BB962C8B-B14F-4D97-AF65-F5344CB8AC3E}">
        <p14:creationId xmlns:p14="http://schemas.microsoft.com/office/powerpoint/2010/main" val="1434996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RISK MANAGEMENT PRACTICES</a:t>
            </a:r>
            <a:endParaRPr lang="en-US" dirty="0">
              <a:latin typeface="Calibri" panose="020F0502020204030204" pitchFamily="34" charset="0"/>
            </a:endParaRPr>
          </a:p>
        </p:txBody>
      </p:sp>
      <p:sp>
        <p:nvSpPr>
          <p:cNvPr id="3" name="Content Placeholder 2"/>
          <p:cNvSpPr>
            <a:spLocks noGrp="1"/>
          </p:cNvSpPr>
          <p:nvPr>
            <p:ph idx="1"/>
          </p:nvPr>
        </p:nvSpPr>
        <p:spPr>
          <a:xfrm>
            <a:off x="155276" y="2096063"/>
            <a:ext cx="11645660" cy="3942427"/>
          </a:xfrm>
        </p:spPr>
        <p:txBody>
          <a:bodyPr>
            <a:normAutofit/>
          </a:bodyPr>
          <a:lstStyle/>
          <a:p>
            <a:pPr marL="0" indent="0">
              <a:buNone/>
            </a:pPr>
            <a:endParaRPr lang="en-US" altLang="en-US" dirty="0" smtClean="0">
              <a:latin typeface="Calibri" panose="020F0502020204030204" pitchFamily="34" charset="0"/>
            </a:endParaRPr>
          </a:p>
          <a:p>
            <a:r>
              <a:rPr lang="en-US" altLang="en-US" sz="2200" dirty="0">
                <a:latin typeface="Calibri" panose="020F0502020204030204" pitchFamily="34" charset="0"/>
              </a:rPr>
              <a:t>Use predictive modelling and statistical methods </a:t>
            </a:r>
            <a:r>
              <a:rPr lang="en-US" altLang="en-US" sz="2200" dirty="0" smtClean="0">
                <a:latin typeface="Calibri" panose="020F0502020204030204" pitchFamily="34" charset="0"/>
              </a:rPr>
              <a:t>using historical data to </a:t>
            </a:r>
            <a:r>
              <a:rPr lang="en-US" altLang="en-US" sz="2200" dirty="0">
                <a:latin typeface="Calibri" panose="020F0502020204030204" pitchFamily="34" charset="0"/>
              </a:rPr>
              <a:t>make strategic </a:t>
            </a:r>
            <a:r>
              <a:rPr lang="en-US" altLang="en-US" sz="2200" dirty="0" smtClean="0">
                <a:latin typeface="Calibri" panose="020F0502020204030204" pitchFamily="34" charset="0"/>
              </a:rPr>
              <a:t>decisions</a:t>
            </a:r>
          </a:p>
          <a:p>
            <a:r>
              <a:rPr lang="en-US" altLang="en-US" sz="2200" dirty="0" smtClean="0">
                <a:latin typeface="Calibri" panose="020F0502020204030204" pitchFamily="34" charset="0"/>
              </a:rPr>
              <a:t>Introduce Scenario and what-if analysis for each and every possible scenario</a:t>
            </a:r>
            <a:endParaRPr lang="en-US" altLang="en-US" sz="2200" dirty="0">
              <a:latin typeface="Calibri" panose="020F0502020204030204" pitchFamily="34" charset="0"/>
            </a:endParaRPr>
          </a:p>
          <a:p>
            <a:r>
              <a:rPr lang="en-US" altLang="en-US" sz="2200" dirty="0" smtClean="0">
                <a:latin typeface="Calibri" panose="020F0502020204030204" pitchFamily="34" charset="0"/>
              </a:rPr>
              <a:t>Quantifying all the risks in terms of Dollar value</a:t>
            </a:r>
            <a:endParaRPr lang="en-US" altLang="en-US" sz="2200" dirty="0">
              <a:latin typeface="Calibri" panose="020F0502020204030204" pitchFamily="34" charset="0"/>
            </a:endParaRPr>
          </a:p>
          <a:p>
            <a:r>
              <a:rPr lang="en-US" altLang="en-US" sz="2200" dirty="0" smtClean="0">
                <a:latin typeface="Calibri" panose="020F0502020204030204" pitchFamily="34" charset="0"/>
              </a:rPr>
              <a:t>Introducing auditing practices and procedures to manage and </a:t>
            </a:r>
            <a:r>
              <a:rPr lang="en-US" altLang="en-US" sz="2200" dirty="0" smtClean="0">
                <a:latin typeface="Calibri" panose="020F0502020204030204" pitchFamily="34" charset="0"/>
              </a:rPr>
              <a:t>mitigate </a:t>
            </a:r>
            <a:r>
              <a:rPr lang="en-US" altLang="en-US" sz="2200" dirty="0" smtClean="0">
                <a:latin typeface="Calibri" panose="020F0502020204030204" pitchFamily="34" charset="0"/>
              </a:rPr>
              <a:t>risks</a:t>
            </a:r>
            <a:endParaRPr lang="en-US" altLang="en-US" sz="2200" dirty="0">
              <a:latin typeface="Calibri" panose="020F0502020204030204" pitchFamily="34" charset="0"/>
            </a:endParaRPr>
          </a:p>
          <a:p>
            <a:r>
              <a:rPr lang="en-US" altLang="en-US" sz="2200" dirty="0" smtClean="0">
                <a:latin typeface="Calibri" panose="020F0502020204030204" pitchFamily="34" charset="0"/>
              </a:rPr>
              <a:t>Deploying and Implementing enhanced technologies which streamline operations </a:t>
            </a:r>
          </a:p>
          <a:p>
            <a:pPr marL="0" indent="0">
              <a:buNone/>
            </a:pPr>
            <a:endParaRPr lang="en-US" altLang="en-US" dirty="0"/>
          </a:p>
          <a:p>
            <a:endParaRPr lang="en-US" dirty="0"/>
          </a:p>
        </p:txBody>
      </p:sp>
    </p:spTree>
    <p:extLst>
      <p:ext uri="{BB962C8B-B14F-4D97-AF65-F5344CB8AC3E}">
        <p14:creationId xmlns:p14="http://schemas.microsoft.com/office/powerpoint/2010/main" val="1821482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1005</TotalTime>
  <Words>1660</Words>
  <Application>Microsoft Office PowerPoint</Application>
  <PresentationFormat>Widescreen</PresentationFormat>
  <Paragraphs>218</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Wingdings</vt:lpstr>
      <vt:lpstr>Damask</vt:lpstr>
      <vt:lpstr>WHEN I AM LEADER</vt:lpstr>
      <vt:lpstr>BACKGROUND </vt:lpstr>
      <vt:lpstr>HIGH IMPACT EVENT: FINANCIAL CRISIS of 2008</vt:lpstr>
      <vt:lpstr>DEFINING AND MEASUREMENT of RISK</vt:lpstr>
      <vt:lpstr>DEFINING AND MEASUREMENT of RISK</vt:lpstr>
      <vt:lpstr>RISK MANAGEMENT</vt:lpstr>
      <vt:lpstr>Contingency and disaster planning (After 2008 MELTDOWN)</vt:lpstr>
      <vt:lpstr>Similarities/DIFFERENCES in approach</vt:lpstr>
      <vt:lpstr>RISK MANAGEMENT PRACTICES</vt:lpstr>
      <vt:lpstr>REFRENCES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Pratyush Kulwal</dc:creator>
  <cp:lastModifiedBy>Pratyush Kulwal</cp:lastModifiedBy>
  <cp:revision>57</cp:revision>
  <dcterms:created xsi:type="dcterms:W3CDTF">2016-03-21T12:57:45Z</dcterms:created>
  <dcterms:modified xsi:type="dcterms:W3CDTF">2016-03-22T16:30:47Z</dcterms:modified>
</cp:coreProperties>
</file>