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6" r:id="rId5"/>
    <p:sldId id="267" r:id="rId6"/>
    <p:sldId id="268" r:id="rId7"/>
    <p:sldId id="259" r:id="rId8"/>
    <p:sldId id="269" r:id="rId9"/>
    <p:sldId id="270" r:id="rId10"/>
    <p:sldId id="271" r:id="rId11"/>
    <p:sldId id="272" r:id="rId12"/>
    <p:sldId id="273" r:id="rId13"/>
    <p:sldId id="274" r:id="rId14"/>
    <p:sldId id="275" r:id="rId15"/>
    <p:sldId id="276" r:id="rId16"/>
    <p:sldId id="278" r:id="rId17"/>
    <p:sldId id="279" r:id="rId18"/>
    <p:sldId id="260" r:id="rId19"/>
    <p:sldId id="280" r:id="rId20"/>
    <p:sldId id="281" r:id="rId21"/>
    <p:sldId id="282" r:id="rId22"/>
    <p:sldId id="262" r:id="rId23"/>
    <p:sldId id="277" r:id="rId24"/>
    <p:sldId id="283" r:id="rId25"/>
    <p:sldId id="284" r:id="rId26"/>
    <p:sldId id="28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8"/>
    <p:restoredTop sz="88151" autoAdjust="0"/>
  </p:normalViewPr>
  <p:slideViewPr>
    <p:cSldViewPr snapToGrid="0" snapToObjects="1">
      <p:cViewPr varScale="1">
        <p:scale>
          <a:sx n="65" d="100"/>
          <a:sy n="65" d="100"/>
        </p:scale>
        <p:origin x="153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77CAA5-E1D4-9744-9703-BFCF5D670BE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21753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7CAA5-E1D4-9744-9703-BFCF5D670BE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350321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7CAA5-E1D4-9744-9703-BFCF5D670BE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93230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7CAA5-E1D4-9744-9703-BFCF5D670BE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266763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77CAA5-E1D4-9744-9703-BFCF5D670BE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120654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77CAA5-E1D4-9744-9703-BFCF5D670BE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222741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77CAA5-E1D4-9744-9703-BFCF5D670BE7}"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363076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77CAA5-E1D4-9744-9703-BFCF5D670BE7}"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306907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7CAA5-E1D4-9744-9703-BFCF5D670BE7}"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267616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7CAA5-E1D4-9744-9703-BFCF5D670BE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87447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7CAA5-E1D4-9744-9703-BFCF5D670BE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276130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7CAA5-E1D4-9744-9703-BFCF5D670BE7}" type="datetimeFigureOut">
              <a:rPr lang="en-US" smtClean="0"/>
              <a:t>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1D961-A16E-6743-9EA3-14ADCBC12A26}" type="slidenum">
              <a:rPr lang="en-US" smtClean="0"/>
              <a:t>‹#›</a:t>
            </a:fld>
            <a:endParaRPr lang="en-US"/>
          </a:p>
        </p:txBody>
      </p:sp>
    </p:spTree>
    <p:extLst>
      <p:ext uri="{BB962C8B-B14F-4D97-AF65-F5344CB8AC3E}">
        <p14:creationId xmlns:p14="http://schemas.microsoft.com/office/powerpoint/2010/main" val="4037620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u="sng" dirty="0">
                <a:solidFill>
                  <a:schemeClr val="accent6"/>
                </a:solidFill>
              </a:rPr>
              <a:t>Video Captioning Project: User Engagement </a:t>
            </a:r>
            <a:endParaRPr lang="en-US" dirty="0">
              <a:solidFill>
                <a:schemeClr val="accent6"/>
              </a:solidFill>
            </a:endParaRPr>
          </a:p>
        </p:txBody>
      </p:sp>
      <p:sp>
        <p:nvSpPr>
          <p:cNvPr id="3" name="Subtitle 2"/>
          <p:cNvSpPr>
            <a:spLocks noGrp="1"/>
          </p:cNvSpPr>
          <p:nvPr>
            <p:ph type="subTitle" idx="1"/>
          </p:nvPr>
        </p:nvSpPr>
        <p:spPr>
          <a:xfrm>
            <a:off x="1371600" y="3886199"/>
            <a:ext cx="6526072" cy="2041097"/>
          </a:xfrm>
        </p:spPr>
        <p:txBody>
          <a:bodyPr>
            <a:normAutofit fontScale="70000" lnSpcReduction="20000"/>
          </a:bodyPr>
          <a:lstStyle/>
          <a:p>
            <a:endParaRPr lang="en-US" dirty="0" smtClean="0"/>
          </a:p>
          <a:p>
            <a:r>
              <a:rPr lang="en-US" dirty="0" smtClean="0"/>
              <a:t>IST 659 </a:t>
            </a:r>
          </a:p>
          <a:p>
            <a:endParaRPr lang="en-US" dirty="0" smtClean="0"/>
          </a:p>
          <a:p>
            <a:r>
              <a:rPr lang="en-US" dirty="0" smtClean="0"/>
              <a:t>Pratyush Kulwal</a:t>
            </a:r>
          </a:p>
          <a:p>
            <a:endParaRPr lang="en-US" dirty="0"/>
          </a:p>
          <a:p>
            <a:r>
              <a:rPr lang="en-US" dirty="0" smtClean="0"/>
              <a:t>11/25/2015</a:t>
            </a:r>
            <a:endParaRPr lang="en-US" dirty="0"/>
          </a:p>
        </p:txBody>
      </p:sp>
      <p:sp>
        <p:nvSpPr>
          <p:cNvPr id="4" name="Rectangle 3"/>
          <p:cNvSpPr/>
          <p:nvPr/>
        </p:nvSpPr>
        <p:spPr>
          <a:xfrm>
            <a:off x="2020956" y="1018054"/>
            <a:ext cx="4572000" cy="369332"/>
          </a:xfrm>
          <a:prstGeom prst="rect">
            <a:avLst/>
          </a:prstGeom>
        </p:spPr>
        <p:txBody>
          <a:bodyPr>
            <a:spAutoFit/>
          </a:bodyPr>
          <a:lstStyle/>
          <a:p>
            <a:endParaRPr lang="en-US" dirty="0">
              <a:solidFill>
                <a:schemeClr val="accent6"/>
              </a:solidFill>
            </a:endParaRPr>
          </a:p>
        </p:txBody>
      </p:sp>
    </p:spTree>
    <p:extLst>
      <p:ext uri="{BB962C8B-B14F-4D97-AF65-F5344CB8AC3E}">
        <p14:creationId xmlns:p14="http://schemas.microsoft.com/office/powerpoint/2010/main" val="2465885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List of Tables</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577517" y="1881898"/>
            <a:ext cx="7507704" cy="2502568"/>
          </a:xfrm>
          <a:prstGeom prst="rect">
            <a:avLst/>
          </a:prstGeom>
        </p:spPr>
      </p:pic>
    </p:spTree>
    <p:extLst>
      <p:ext uri="{BB962C8B-B14F-4D97-AF65-F5344CB8AC3E}">
        <p14:creationId xmlns:p14="http://schemas.microsoft.com/office/powerpoint/2010/main" val="1095785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Forms : Login Form</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1171074" y="1332146"/>
            <a:ext cx="6441670" cy="4794018"/>
          </a:xfrm>
          <a:prstGeom prst="rect">
            <a:avLst/>
          </a:prstGeom>
        </p:spPr>
      </p:pic>
    </p:spTree>
    <p:extLst>
      <p:ext uri="{BB962C8B-B14F-4D97-AF65-F5344CB8AC3E}">
        <p14:creationId xmlns:p14="http://schemas.microsoft.com/office/powerpoint/2010/main" val="2599832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Forms : Administrator Page</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457200" y="1873269"/>
            <a:ext cx="8229600" cy="3979825"/>
          </a:xfrm>
          <a:prstGeom prst="rect">
            <a:avLst/>
          </a:prstGeom>
        </p:spPr>
      </p:pic>
    </p:spTree>
    <p:extLst>
      <p:ext uri="{BB962C8B-B14F-4D97-AF65-F5344CB8AC3E}">
        <p14:creationId xmlns:p14="http://schemas.microsoft.com/office/powerpoint/2010/main" val="1737384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Forms:  Student Page</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829670" y="1600200"/>
            <a:ext cx="5848363" cy="4525963"/>
          </a:xfrm>
          <a:prstGeom prst="rect">
            <a:avLst/>
          </a:prstGeom>
        </p:spPr>
      </p:pic>
    </p:spTree>
    <p:extLst>
      <p:ext uri="{BB962C8B-B14F-4D97-AF65-F5344CB8AC3E}">
        <p14:creationId xmlns:p14="http://schemas.microsoft.com/office/powerpoint/2010/main" val="3153179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Forms : Existing Users</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468270" y="1600200"/>
            <a:ext cx="8207459" cy="4525963"/>
          </a:xfrm>
          <a:prstGeom prst="rect">
            <a:avLst/>
          </a:prstGeom>
        </p:spPr>
      </p:pic>
    </p:spTree>
    <p:extLst>
      <p:ext uri="{BB962C8B-B14F-4D97-AF65-F5344CB8AC3E}">
        <p14:creationId xmlns:p14="http://schemas.microsoft.com/office/powerpoint/2010/main" val="1118266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Forms : Pending Approvals</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457200" y="1600200"/>
            <a:ext cx="7975576" cy="4525963"/>
          </a:xfrm>
          <a:prstGeom prst="rect">
            <a:avLst/>
          </a:prstGeom>
        </p:spPr>
      </p:pic>
    </p:spTree>
    <p:extLst>
      <p:ext uri="{BB962C8B-B14F-4D97-AF65-F5344CB8AC3E}">
        <p14:creationId xmlns:p14="http://schemas.microsoft.com/office/powerpoint/2010/main" val="764258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386"/>
            <a:ext cx="8229600" cy="1143000"/>
          </a:xfrm>
        </p:spPr>
        <p:txBody>
          <a:bodyPr/>
          <a:lstStyle/>
          <a:p>
            <a:r>
              <a:rPr lang="en-IN" dirty="0" smtClean="0">
                <a:solidFill>
                  <a:schemeClr val="accent6"/>
                </a:solidFill>
              </a:rPr>
              <a:t>Forms : Report Form</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1242763" y="1600200"/>
            <a:ext cx="6658474" cy="4525963"/>
          </a:xfrm>
          <a:prstGeom prst="rect">
            <a:avLst/>
          </a:prstGeom>
        </p:spPr>
      </p:pic>
    </p:spTree>
    <p:extLst>
      <p:ext uri="{BB962C8B-B14F-4D97-AF65-F5344CB8AC3E}">
        <p14:creationId xmlns:p14="http://schemas.microsoft.com/office/powerpoint/2010/main" val="1586525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6"/>
                </a:solidFill>
              </a:rPr>
              <a:t>Forms : Search Activity by User (Likes)</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1171575" y="1701006"/>
            <a:ext cx="6800850" cy="4324350"/>
          </a:xfrm>
          <a:prstGeom prst="rect">
            <a:avLst/>
          </a:prstGeom>
        </p:spPr>
      </p:pic>
    </p:spTree>
    <p:extLst>
      <p:ext uri="{BB962C8B-B14F-4D97-AF65-F5344CB8AC3E}">
        <p14:creationId xmlns:p14="http://schemas.microsoft.com/office/powerpoint/2010/main" val="737082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Major queries</a:t>
            </a:r>
            <a:endParaRPr lang="en-US" dirty="0">
              <a:solidFill>
                <a:schemeClr val="accent6"/>
              </a:solidFill>
            </a:endParaRPr>
          </a:p>
        </p:txBody>
      </p:sp>
      <p:sp>
        <p:nvSpPr>
          <p:cNvPr id="3" name="Content Placeholder 2"/>
          <p:cNvSpPr>
            <a:spLocks noGrp="1"/>
          </p:cNvSpPr>
          <p:nvPr>
            <p:ph idx="1"/>
          </p:nvPr>
        </p:nvSpPr>
        <p:spPr/>
        <p:txBody>
          <a:bodyPr>
            <a:normAutofit/>
          </a:bodyPr>
          <a:lstStyle/>
          <a:p>
            <a:r>
              <a:rPr lang="en-IN" dirty="0"/>
              <a:t> The Users should be able view all the video catalogue available to him/her </a:t>
            </a:r>
          </a:p>
          <a:p>
            <a:r>
              <a:rPr lang="en-IN" dirty="0" smtClean="0"/>
              <a:t>What are the current </a:t>
            </a:r>
            <a:r>
              <a:rPr lang="en-IN" dirty="0"/>
              <a:t>t</a:t>
            </a:r>
            <a:r>
              <a:rPr lang="en-IN" dirty="0" smtClean="0"/>
              <a:t>rending courses</a:t>
            </a:r>
          </a:p>
          <a:p>
            <a:r>
              <a:rPr lang="en-IN" dirty="0"/>
              <a:t>Recently Watched Video by the </a:t>
            </a:r>
            <a:r>
              <a:rPr lang="en-IN" dirty="0" smtClean="0"/>
              <a:t>users</a:t>
            </a:r>
          </a:p>
          <a:p>
            <a:r>
              <a:rPr lang="en-IN" dirty="0"/>
              <a:t>Recently Liked Video by the </a:t>
            </a:r>
            <a:r>
              <a:rPr lang="en-IN" dirty="0" smtClean="0"/>
              <a:t>users</a:t>
            </a:r>
          </a:p>
          <a:p>
            <a:r>
              <a:rPr lang="en-IN" dirty="0"/>
              <a:t>Pending </a:t>
            </a:r>
            <a:r>
              <a:rPr lang="en-IN" dirty="0" smtClean="0"/>
              <a:t>Approvals for the Administrator</a:t>
            </a:r>
            <a:endParaRPr lang="en-IN" dirty="0"/>
          </a:p>
          <a:p>
            <a:pPr lvl="0"/>
            <a:r>
              <a:rPr lang="en-IN" dirty="0"/>
              <a:t>Find out which student is enrolled in which course</a:t>
            </a:r>
          </a:p>
          <a:p>
            <a:endParaRPr lang="en-IN" dirty="0"/>
          </a:p>
          <a:p>
            <a:endParaRPr lang="en-IN" dirty="0"/>
          </a:p>
          <a:p>
            <a:endParaRPr lang="en-IN" dirty="0"/>
          </a:p>
          <a:p>
            <a:endParaRPr lang="en-IN" dirty="0"/>
          </a:p>
          <a:p>
            <a:endParaRPr lang="en-US" dirty="0" smtClean="0"/>
          </a:p>
          <a:p>
            <a:pPr marL="0" indent="0">
              <a:buNone/>
            </a:pPr>
            <a:endParaRPr lang="en-US" dirty="0" smtClean="0"/>
          </a:p>
        </p:txBody>
      </p:sp>
    </p:spTree>
    <p:extLst>
      <p:ext uri="{BB962C8B-B14F-4D97-AF65-F5344CB8AC3E}">
        <p14:creationId xmlns:p14="http://schemas.microsoft.com/office/powerpoint/2010/main" val="1782285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6"/>
                </a:solidFill>
              </a:rPr>
              <a:t> The Users should be able view all the video catalogue available to him/her </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1113395" y="1600200"/>
            <a:ext cx="6917210" cy="4525963"/>
          </a:xfrm>
          <a:prstGeom prst="rect">
            <a:avLst/>
          </a:prstGeom>
        </p:spPr>
      </p:pic>
    </p:spTree>
    <p:extLst>
      <p:ext uri="{BB962C8B-B14F-4D97-AF65-F5344CB8AC3E}">
        <p14:creationId xmlns:p14="http://schemas.microsoft.com/office/powerpoint/2010/main" val="199033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Data Collection</a:t>
            </a:r>
            <a:endParaRPr lang="en-IN" dirty="0">
              <a:solidFill>
                <a:schemeClr val="accent6"/>
              </a:solidFill>
            </a:endParaRPr>
          </a:p>
        </p:txBody>
      </p:sp>
      <p:sp>
        <p:nvSpPr>
          <p:cNvPr id="3" name="Content Placeholder 2"/>
          <p:cNvSpPr>
            <a:spLocks noGrp="1"/>
          </p:cNvSpPr>
          <p:nvPr>
            <p:ph idx="1"/>
          </p:nvPr>
        </p:nvSpPr>
        <p:spPr/>
        <p:txBody>
          <a:bodyPr>
            <a:normAutofit/>
          </a:bodyPr>
          <a:lstStyle/>
          <a:p>
            <a:r>
              <a:rPr lang="en-IN" sz="2400" dirty="0" smtClean="0"/>
              <a:t>Data generated is the video captions, generated by the Video Caption Generator</a:t>
            </a:r>
          </a:p>
          <a:p>
            <a:r>
              <a:rPr lang="en-IN" sz="2400" dirty="0" smtClean="0"/>
              <a:t>The Data generated by the video caption generator is not accurate as it used to be earlier (When done manually)</a:t>
            </a:r>
          </a:p>
          <a:p>
            <a:r>
              <a:rPr lang="en-IN" sz="2400" dirty="0" smtClean="0"/>
              <a:t>Therefore, the project included a feature where a user (Student) could watch a video, edit and comment on caption while watching a video</a:t>
            </a:r>
          </a:p>
          <a:p>
            <a:r>
              <a:rPr lang="en-IN" sz="2400" dirty="0" smtClean="0"/>
              <a:t>To understand which user made the edit in the caption, there must be a track of the user activity. Therefore, I will be storing all the user and tracking information in the relational database</a:t>
            </a:r>
            <a:endParaRPr lang="en-IN" sz="2400" dirty="0"/>
          </a:p>
        </p:txBody>
      </p:sp>
    </p:spTree>
    <p:extLst>
      <p:ext uri="{BB962C8B-B14F-4D97-AF65-F5344CB8AC3E}">
        <p14:creationId xmlns:p14="http://schemas.microsoft.com/office/powerpoint/2010/main" val="974291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Currently Trending Courses</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742950" y="2248694"/>
            <a:ext cx="7658100" cy="3228975"/>
          </a:xfrm>
          <a:prstGeom prst="rect">
            <a:avLst/>
          </a:prstGeom>
        </p:spPr>
      </p:pic>
    </p:spTree>
    <p:extLst>
      <p:ext uri="{BB962C8B-B14F-4D97-AF65-F5344CB8AC3E}">
        <p14:creationId xmlns:p14="http://schemas.microsoft.com/office/powerpoint/2010/main" val="3216581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6"/>
                </a:solidFill>
              </a:rPr>
              <a:t>Recently Watched Video by the users</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972739" y="2035277"/>
            <a:ext cx="5547123" cy="2489893"/>
          </a:xfrm>
          <a:prstGeom prst="rect">
            <a:avLst/>
          </a:prstGeom>
        </p:spPr>
      </p:pic>
    </p:spTree>
    <p:extLst>
      <p:ext uri="{BB962C8B-B14F-4D97-AF65-F5344CB8AC3E}">
        <p14:creationId xmlns:p14="http://schemas.microsoft.com/office/powerpoint/2010/main" val="753124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solidFill>
              </a:rPr>
              <a:t>Trigger</a:t>
            </a:r>
            <a:endParaRPr lang="en-US" dirty="0">
              <a:solidFill>
                <a:schemeClr val="accent6"/>
              </a:solidFill>
            </a:endParaRPr>
          </a:p>
        </p:txBody>
      </p:sp>
      <p:sp>
        <p:nvSpPr>
          <p:cNvPr id="3" name="Content Placeholder 2"/>
          <p:cNvSpPr>
            <a:spLocks noGrp="1"/>
          </p:cNvSpPr>
          <p:nvPr>
            <p:ph idx="1"/>
          </p:nvPr>
        </p:nvSpPr>
        <p:spPr/>
        <p:txBody>
          <a:bodyPr>
            <a:normAutofit/>
          </a:bodyPr>
          <a:lstStyle/>
          <a:p>
            <a:r>
              <a:rPr lang="en-US" dirty="0" smtClean="0"/>
              <a:t>Trigger to Notify the pending approval to the administrator</a:t>
            </a:r>
          </a:p>
          <a:p>
            <a:r>
              <a:rPr lang="en-US" dirty="0" smtClean="0"/>
              <a:t>Logic : Whenever a new entry is added to the </a:t>
            </a:r>
            <a:r>
              <a:rPr lang="en-US" dirty="0" err="1" smtClean="0"/>
              <a:t>edit_caption</a:t>
            </a:r>
            <a:r>
              <a:rPr lang="en-US" dirty="0" smtClean="0"/>
              <a:t> table a notification is sent to </a:t>
            </a:r>
            <a:r>
              <a:rPr lang="en-US" dirty="0" err="1" smtClean="0"/>
              <a:t>notifications_table</a:t>
            </a:r>
            <a:r>
              <a:rPr lang="en-US" dirty="0" smtClean="0"/>
              <a:t> (An external Table) from where mail can be sent to the administrator </a:t>
            </a:r>
          </a:p>
          <a:p>
            <a:pPr marL="0" indent="0">
              <a:buNone/>
            </a:pPr>
            <a:endParaRPr lang="en-US" dirty="0" smtClean="0"/>
          </a:p>
          <a:p>
            <a:endParaRPr lang="en-US" dirty="0"/>
          </a:p>
        </p:txBody>
      </p:sp>
    </p:spTree>
    <p:extLst>
      <p:ext uri="{BB962C8B-B14F-4D97-AF65-F5344CB8AC3E}">
        <p14:creationId xmlns:p14="http://schemas.microsoft.com/office/powerpoint/2010/main" val="2232657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Trigger Code</a:t>
            </a:r>
            <a:endParaRPr lang="en-IN" dirty="0">
              <a:solidFill>
                <a:schemeClr val="accent6"/>
              </a:solidFill>
            </a:endParaRPr>
          </a:p>
        </p:txBody>
      </p:sp>
      <p:sp>
        <p:nvSpPr>
          <p:cNvPr id="3" name="Content Placeholder 2"/>
          <p:cNvSpPr>
            <a:spLocks noGrp="1"/>
          </p:cNvSpPr>
          <p:nvPr>
            <p:ph idx="1"/>
          </p:nvPr>
        </p:nvSpPr>
        <p:spPr/>
        <p:txBody>
          <a:bodyPr>
            <a:normAutofit/>
          </a:bodyPr>
          <a:lstStyle/>
          <a:p>
            <a:pPr marL="0" indent="0">
              <a:buNone/>
            </a:pPr>
            <a:r>
              <a:rPr lang="en-IN" sz="1800" dirty="0"/>
              <a:t>CREATE TRIGGER </a:t>
            </a:r>
            <a:r>
              <a:rPr lang="en-IN" sz="1800" dirty="0" err="1"/>
              <a:t>notify_admin</a:t>
            </a:r>
            <a:endParaRPr lang="en-IN" sz="1800" dirty="0"/>
          </a:p>
          <a:p>
            <a:pPr marL="0" indent="0">
              <a:buNone/>
            </a:pPr>
            <a:r>
              <a:rPr lang="en-IN" sz="1800" dirty="0"/>
              <a:t>ON </a:t>
            </a:r>
            <a:r>
              <a:rPr lang="en-IN" sz="1800" dirty="0" err="1"/>
              <a:t>edit_caption</a:t>
            </a:r>
            <a:endParaRPr lang="en-IN" sz="1800" dirty="0"/>
          </a:p>
          <a:p>
            <a:pPr marL="0" indent="0">
              <a:buNone/>
            </a:pPr>
            <a:r>
              <a:rPr lang="en-IN" sz="1800" dirty="0"/>
              <a:t>FOR </a:t>
            </a:r>
            <a:r>
              <a:rPr lang="en-IN" sz="1800" dirty="0" smtClean="0"/>
              <a:t>INSERT AS</a:t>
            </a:r>
            <a:endParaRPr lang="en-IN" sz="1800" dirty="0"/>
          </a:p>
          <a:p>
            <a:pPr marL="0" indent="0">
              <a:buNone/>
            </a:pPr>
            <a:r>
              <a:rPr lang="en-IN" sz="1800" dirty="0"/>
              <a:t>IF @@ROWCOUNT &gt;= 1</a:t>
            </a:r>
          </a:p>
          <a:p>
            <a:pPr marL="0" indent="0">
              <a:buNone/>
            </a:pPr>
            <a:r>
              <a:rPr lang="en-IN" sz="1800" dirty="0"/>
              <a:t>BEGIN</a:t>
            </a:r>
          </a:p>
          <a:p>
            <a:pPr marL="0" indent="0">
              <a:buNone/>
            </a:pPr>
            <a:r>
              <a:rPr lang="en-IN" sz="1800" dirty="0"/>
              <a:t>Insert Into notifications(</a:t>
            </a:r>
            <a:r>
              <a:rPr lang="en-IN" sz="1800" dirty="0" err="1"/>
              <a:t>message_text,message_time</a:t>
            </a:r>
            <a:r>
              <a:rPr lang="en-IN" sz="1800" dirty="0"/>
              <a:t>) values('There is a pending Approval waiting for you', </a:t>
            </a:r>
            <a:r>
              <a:rPr lang="en-IN" sz="1800" dirty="0" err="1"/>
              <a:t>getdate</a:t>
            </a:r>
            <a:r>
              <a:rPr lang="en-IN" sz="1800" dirty="0"/>
              <a:t>())</a:t>
            </a:r>
          </a:p>
          <a:p>
            <a:pPr marL="0" indent="0">
              <a:buNone/>
            </a:pPr>
            <a:r>
              <a:rPr lang="en-IN" sz="1800" dirty="0"/>
              <a:t>END;</a:t>
            </a:r>
          </a:p>
          <a:p>
            <a:pPr marL="0" indent="0">
              <a:buNone/>
            </a:pPr>
            <a:endParaRPr lang="en-IN" sz="1800" dirty="0"/>
          </a:p>
          <a:p>
            <a:pPr marL="0" indent="0">
              <a:buNone/>
            </a:pPr>
            <a:r>
              <a:rPr lang="en-IN" sz="1800" dirty="0"/>
              <a:t>select * from notifications;</a:t>
            </a:r>
          </a:p>
          <a:p>
            <a:endParaRPr lang="en-IN" dirty="0"/>
          </a:p>
        </p:txBody>
      </p:sp>
    </p:spTree>
    <p:extLst>
      <p:ext uri="{BB962C8B-B14F-4D97-AF65-F5344CB8AC3E}">
        <p14:creationId xmlns:p14="http://schemas.microsoft.com/office/powerpoint/2010/main" val="4262848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Before Running the trigger</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832389" y="1578077"/>
            <a:ext cx="6993014" cy="3297519"/>
          </a:xfrm>
          <a:prstGeom prst="rect">
            <a:avLst/>
          </a:prstGeom>
        </p:spPr>
      </p:pic>
    </p:spTree>
    <p:extLst>
      <p:ext uri="{BB962C8B-B14F-4D97-AF65-F5344CB8AC3E}">
        <p14:creationId xmlns:p14="http://schemas.microsoft.com/office/powerpoint/2010/main" val="1312638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6"/>
                </a:solidFill>
              </a:rPr>
              <a:t>When an Entry is added to the </a:t>
            </a:r>
            <a:r>
              <a:rPr lang="en-IN" dirty="0" err="1" smtClean="0">
                <a:solidFill>
                  <a:schemeClr val="accent6"/>
                </a:solidFill>
              </a:rPr>
              <a:t>edit_caption</a:t>
            </a:r>
            <a:r>
              <a:rPr lang="en-IN" dirty="0" smtClean="0">
                <a:solidFill>
                  <a:schemeClr val="accent6"/>
                </a:solidFill>
              </a:rPr>
              <a:t> table</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457200" y="2227006"/>
            <a:ext cx="8229600" cy="2856852"/>
          </a:xfrm>
          <a:prstGeom prst="rect">
            <a:avLst/>
          </a:prstGeom>
        </p:spPr>
      </p:pic>
    </p:spTree>
    <p:extLst>
      <p:ext uri="{BB962C8B-B14F-4D97-AF65-F5344CB8AC3E}">
        <p14:creationId xmlns:p14="http://schemas.microsoft.com/office/powerpoint/2010/main" val="1080496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After the update</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695325" y="2082006"/>
            <a:ext cx="7753350" cy="3562350"/>
          </a:xfrm>
          <a:prstGeom prst="rect">
            <a:avLst/>
          </a:prstGeom>
        </p:spPr>
      </p:pic>
    </p:spTree>
    <p:extLst>
      <p:ext uri="{BB962C8B-B14F-4D97-AF65-F5344CB8AC3E}">
        <p14:creationId xmlns:p14="http://schemas.microsoft.com/office/powerpoint/2010/main" val="299954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Data Input</a:t>
            </a:r>
            <a:endParaRPr lang="en-IN" dirty="0">
              <a:solidFill>
                <a:schemeClr val="accent6"/>
              </a:solidFill>
            </a:endParaRPr>
          </a:p>
        </p:txBody>
      </p:sp>
      <p:sp>
        <p:nvSpPr>
          <p:cNvPr id="3" name="Content Placeholder 2"/>
          <p:cNvSpPr>
            <a:spLocks noGrp="1"/>
          </p:cNvSpPr>
          <p:nvPr>
            <p:ph idx="1"/>
          </p:nvPr>
        </p:nvSpPr>
        <p:spPr/>
        <p:txBody>
          <a:bodyPr/>
          <a:lstStyle/>
          <a:p>
            <a:r>
              <a:rPr lang="en-IN" dirty="0" smtClean="0"/>
              <a:t>Data will be directly stored from the UI of the Video Caption Generator, where each activity of a particular user will be tracked</a:t>
            </a:r>
          </a:p>
          <a:p>
            <a:r>
              <a:rPr lang="en-IN" dirty="0" smtClean="0"/>
              <a:t>For demo, purposes I will be entering data using Insert statement in SQL</a:t>
            </a:r>
            <a:endParaRPr lang="en-IN" dirty="0"/>
          </a:p>
        </p:txBody>
      </p:sp>
    </p:spTree>
    <p:extLst>
      <p:ext uri="{BB962C8B-B14F-4D97-AF65-F5344CB8AC3E}">
        <p14:creationId xmlns:p14="http://schemas.microsoft.com/office/powerpoint/2010/main" val="566618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Different Users</a:t>
            </a:r>
            <a:endParaRPr lang="en-IN" dirty="0">
              <a:solidFill>
                <a:schemeClr val="accent6"/>
              </a:solidFill>
            </a:endParaRPr>
          </a:p>
        </p:txBody>
      </p:sp>
      <p:sp>
        <p:nvSpPr>
          <p:cNvPr id="3" name="Content Placeholder 2"/>
          <p:cNvSpPr>
            <a:spLocks noGrp="1"/>
          </p:cNvSpPr>
          <p:nvPr>
            <p:ph idx="1"/>
          </p:nvPr>
        </p:nvSpPr>
        <p:spPr/>
        <p:txBody>
          <a:bodyPr>
            <a:normAutofit lnSpcReduction="10000"/>
          </a:bodyPr>
          <a:lstStyle/>
          <a:p>
            <a:r>
              <a:rPr lang="en-IN" dirty="0" smtClean="0"/>
              <a:t>Administrator </a:t>
            </a:r>
          </a:p>
          <a:p>
            <a:pPr marL="0" indent="0">
              <a:buNone/>
            </a:pPr>
            <a:r>
              <a:rPr lang="en-IN" dirty="0" smtClean="0"/>
              <a:t>Administrator will query the database to track the user activities, see the current trends of the video lectures, look at pending approval for edits</a:t>
            </a:r>
          </a:p>
          <a:p>
            <a:r>
              <a:rPr lang="en-IN" dirty="0" smtClean="0"/>
              <a:t>Students</a:t>
            </a:r>
          </a:p>
          <a:p>
            <a:pPr marL="0" indent="0">
              <a:buNone/>
            </a:pPr>
            <a:r>
              <a:rPr lang="en-IN" dirty="0" smtClean="0"/>
              <a:t>Students will query the database to see the current trends and videos available for them to watch</a:t>
            </a:r>
            <a:endParaRPr lang="en-IN" dirty="0"/>
          </a:p>
          <a:p>
            <a:pPr marL="0" indent="0">
              <a:buNone/>
            </a:pPr>
            <a:endParaRPr lang="en-IN" dirty="0"/>
          </a:p>
        </p:txBody>
      </p:sp>
    </p:spTree>
    <p:extLst>
      <p:ext uri="{BB962C8B-B14F-4D97-AF65-F5344CB8AC3E}">
        <p14:creationId xmlns:p14="http://schemas.microsoft.com/office/powerpoint/2010/main" val="860934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Major Data Questions</a:t>
            </a:r>
            <a:endParaRPr lang="en-IN" dirty="0">
              <a:solidFill>
                <a:schemeClr val="accent6"/>
              </a:solidFill>
            </a:endParaRPr>
          </a:p>
        </p:txBody>
      </p:sp>
      <p:sp>
        <p:nvSpPr>
          <p:cNvPr id="3" name="Content Placeholder 2"/>
          <p:cNvSpPr>
            <a:spLocks noGrp="1"/>
          </p:cNvSpPr>
          <p:nvPr>
            <p:ph idx="1"/>
          </p:nvPr>
        </p:nvSpPr>
        <p:spPr/>
        <p:txBody>
          <a:bodyPr>
            <a:normAutofit/>
          </a:bodyPr>
          <a:lstStyle/>
          <a:p>
            <a:pPr marL="0" indent="0">
              <a:buNone/>
            </a:pPr>
            <a:r>
              <a:rPr lang="en-IN" sz="2200" b="1" u="sng" dirty="0"/>
              <a:t>Why a user queries the </a:t>
            </a:r>
            <a:r>
              <a:rPr lang="en-IN" sz="2200" b="1" u="sng" dirty="0" smtClean="0"/>
              <a:t>database</a:t>
            </a:r>
            <a:r>
              <a:rPr lang="en-IN" sz="2200" dirty="0" smtClean="0"/>
              <a:t> </a:t>
            </a:r>
            <a:r>
              <a:rPr lang="en-IN" sz="2200" dirty="0"/>
              <a:t>	</a:t>
            </a:r>
          </a:p>
          <a:p>
            <a:pPr marL="0" lvl="0" indent="0">
              <a:buNone/>
            </a:pPr>
            <a:endParaRPr lang="en-IN" sz="2200" b="1" dirty="0" smtClean="0"/>
          </a:p>
          <a:p>
            <a:pPr marL="0" lvl="0" indent="0">
              <a:buNone/>
            </a:pPr>
            <a:r>
              <a:rPr lang="en-IN" sz="2200" b="1" dirty="0" smtClean="0"/>
              <a:t>The </a:t>
            </a:r>
            <a:r>
              <a:rPr lang="en-IN" sz="2200" b="1" dirty="0"/>
              <a:t>Users should be able view all the video catalogue available to </a:t>
            </a:r>
            <a:r>
              <a:rPr lang="en-IN" sz="2200" b="1" dirty="0" smtClean="0"/>
              <a:t>him/her</a:t>
            </a:r>
            <a:r>
              <a:rPr lang="en-IN" sz="2200" dirty="0"/>
              <a:t> </a:t>
            </a:r>
          </a:p>
          <a:p>
            <a:r>
              <a:rPr lang="en-IN" sz="2200" dirty="0"/>
              <a:t>This can be done by querying the Video Clip table, where all the information about the video clip is stored. The user can access the Video Clip table and see the list of available videos 	</a:t>
            </a:r>
          </a:p>
          <a:p>
            <a:pPr marL="0" lvl="0" indent="0">
              <a:buNone/>
            </a:pPr>
            <a:r>
              <a:rPr lang="en-IN" sz="2200" b="1" dirty="0"/>
              <a:t>Users must have the rights to comment, edit and put questions on the caption sentences. </a:t>
            </a:r>
            <a:endParaRPr lang="en-IN" sz="2200" dirty="0"/>
          </a:p>
          <a:p>
            <a:r>
              <a:rPr lang="en-IN" sz="2200" dirty="0"/>
              <a:t>Whenever a user comments, edits, likes or questions a caption. The record is stored in a table which depending upon what kind of activity the user has performed</a:t>
            </a:r>
          </a:p>
          <a:p>
            <a:endParaRPr lang="en-IN" dirty="0"/>
          </a:p>
        </p:txBody>
      </p:sp>
    </p:spTree>
    <p:extLst>
      <p:ext uri="{BB962C8B-B14F-4D97-AF65-F5344CB8AC3E}">
        <p14:creationId xmlns:p14="http://schemas.microsoft.com/office/powerpoint/2010/main" val="2048198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Major Data Questions</a:t>
            </a:r>
            <a:endParaRPr lang="en-IN" dirty="0">
              <a:solidFill>
                <a:schemeClr val="accent6"/>
              </a:solidFill>
            </a:endParaRPr>
          </a:p>
        </p:txBody>
      </p:sp>
      <p:sp>
        <p:nvSpPr>
          <p:cNvPr id="3" name="Content Placeholder 2"/>
          <p:cNvSpPr>
            <a:spLocks noGrp="1"/>
          </p:cNvSpPr>
          <p:nvPr>
            <p:ph idx="1"/>
          </p:nvPr>
        </p:nvSpPr>
        <p:spPr/>
        <p:txBody>
          <a:bodyPr>
            <a:normAutofit fontScale="25000" lnSpcReduction="20000"/>
          </a:bodyPr>
          <a:lstStyle/>
          <a:p>
            <a:pPr marL="0" indent="0">
              <a:buNone/>
            </a:pPr>
            <a:r>
              <a:rPr lang="en-IN" sz="7200" b="1" u="sng" dirty="0"/>
              <a:t>Why </a:t>
            </a:r>
            <a:r>
              <a:rPr lang="en-IN" sz="7200" b="1" u="sng" dirty="0" smtClean="0"/>
              <a:t>an administrator queries </a:t>
            </a:r>
            <a:r>
              <a:rPr lang="en-IN" sz="7200" b="1" u="sng" dirty="0"/>
              <a:t>the </a:t>
            </a:r>
            <a:r>
              <a:rPr lang="en-IN" sz="7200" b="1" u="sng" dirty="0" smtClean="0"/>
              <a:t>database</a:t>
            </a:r>
            <a:endParaRPr lang="en-IN" sz="7200" dirty="0"/>
          </a:p>
          <a:p>
            <a:pPr marL="0" indent="0">
              <a:buNone/>
            </a:pPr>
            <a:r>
              <a:rPr lang="en-IN" sz="6400" dirty="0" smtClean="0"/>
              <a:t>Administrators may </a:t>
            </a:r>
            <a:r>
              <a:rPr lang="en-IN" sz="6400" dirty="0"/>
              <a:t>want to query the database because they want to find out about: </a:t>
            </a:r>
          </a:p>
          <a:p>
            <a:pPr marL="0" lvl="0" indent="0">
              <a:buNone/>
            </a:pPr>
            <a:endParaRPr lang="en-IN" sz="6400" b="1" dirty="0" smtClean="0"/>
          </a:p>
          <a:p>
            <a:pPr marL="0" lvl="0" indent="0">
              <a:buNone/>
            </a:pPr>
            <a:r>
              <a:rPr lang="en-IN" sz="6400" b="1" dirty="0" smtClean="0"/>
              <a:t>Number </a:t>
            </a:r>
            <a:r>
              <a:rPr lang="en-IN" sz="6400" b="1" dirty="0"/>
              <a:t>of views for videos</a:t>
            </a:r>
            <a:endParaRPr lang="en-IN" sz="6400" dirty="0"/>
          </a:p>
          <a:p>
            <a:r>
              <a:rPr lang="en-IN" sz="6400" dirty="0"/>
              <a:t>This can be done by querying the ‘tracking’ table, where a select query based on </a:t>
            </a:r>
            <a:r>
              <a:rPr lang="en-IN" sz="6400" dirty="0" err="1"/>
              <a:t>Video_Clip_ID</a:t>
            </a:r>
            <a:r>
              <a:rPr lang="en-IN" sz="6400" dirty="0"/>
              <a:t> could display all the hits a video clip obtained</a:t>
            </a:r>
            <a:r>
              <a:rPr lang="en-IN" sz="6400" dirty="0" smtClean="0"/>
              <a:t>.</a:t>
            </a:r>
            <a:r>
              <a:rPr lang="en-IN" sz="6400" dirty="0"/>
              <a:t> </a:t>
            </a:r>
            <a:endParaRPr lang="en-IN" sz="6400" dirty="0" smtClean="0"/>
          </a:p>
          <a:p>
            <a:pPr marL="0" indent="0">
              <a:buNone/>
            </a:pPr>
            <a:endParaRPr lang="en-IN" sz="6400" b="1" dirty="0"/>
          </a:p>
          <a:p>
            <a:pPr marL="0" indent="0">
              <a:buNone/>
            </a:pPr>
            <a:r>
              <a:rPr lang="en-IN" sz="6400" b="1" dirty="0" smtClean="0"/>
              <a:t>Student </a:t>
            </a:r>
            <a:r>
              <a:rPr lang="en-IN" sz="6400" b="1" dirty="0"/>
              <a:t>engagement of the video</a:t>
            </a:r>
            <a:endParaRPr lang="en-IN" sz="6400" dirty="0"/>
          </a:p>
          <a:p>
            <a:r>
              <a:rPr lang="en-IN" sz="6400" dirty="0"/>
              <a:t>This can be done by querying the ‘tracking’ table, where a select query based on </a:t>
            </a:r>
            <a:r>
              <a:rPr lang="en-IN" sz="6400" dirty="0" err="1"/>
              <a:t>User_ID</a:t>
            </a:r>
            <a:r>
              <a:rPr lang="en-IN" sz="6400" dirty="0"/>
              <a:t> could display activity of a student.</a:t>
            </a:r>
          </a:p>
          <a:p>
            <a:r>
              <a:rPr lang="en-IN" sz="6400" dirty="0"/>
              <a:t>Apart from querying ‘tracking’ table, ‘likes’, ’comment’, ‘edit’ tables will also be helpful to capture the user engagement</a:t>
            </a:r>
            <a:r>
              <a:rPr lang="en-IN" sz="6400" dirty="0" smtClean="0"/>
              <a:t>.</a:t>
            </a:r>
          </a:p>
          <a:p>
            <a:pPr marL="0" indent="0">
              <a:buNone/>
            </a:pPr>
            <a:endParaRPr lang="en-IN" sz="6400" dirty="0"/>
          </a:p>
          <a:p>
            <a:pPr marL="0" lvl="0" indent="0">
              <a:buNone/>
            </a:pPr>
            <a:r>
              <a:rPr lang="en-IN" sz="6400" b="1" dirty="0"/>
              <a:t>Number of likes and dislikes for the video</a:t>
            </a:r>
            <a:endParaRPr lang="en-IN" sz="6400" dirty="0"/>
          </a:p>
          <a:p>
            <a:pPr marL="0" indent="0">
              <a:buNone/>
            </a:pPr>
            <a:r>
              <a:rPr lang="en-IN" sz="6400" dirty="0"/>
              <a:t>Number of likes and dislikes can be obtained by querying the ‘</a:t>
            </a:r>
            <a:r>
              <a:rPr lang="en-IN" sz="6400" dirty="0" err="1"/>
              <a:t>video_clips</a:t>
            </a:r>
            <a:r>
              <a:rPr lang="en-IN" sz="6400" dirty="0"/>
              <a:t>’ database</a:t>
            </a:r>
            <a:r>
              <a:rPr lang="en-IN" sz="6400" dirty="0" smtClean="0"/>
              <a:t>.</a:t>
            </a:r>
          </a:p>
          <a:p>
            <a:pPr marL="0" indent="0">
              <a:buNone/>
            </a:pPr>
            <a:endParaRPr lang="en-IN" sz="6400" dirty="0"/>
          </a:p>
          <a:p>
            <a:pPr marL="0" indent="0">
              <a:buNone/>
            </a:pPr>
            <a:r>
              <a:rPr lang="en-IN" sz="6400" b="1" dirty="0" smtClean="0"/>
              <a:t>Editing </a:t>
            </a:r>
            <a:r>
              <a:rPr lang="en-IN" sz="6400" b="1" dirty="0"/>
              <a:t>requests for the captions</a:t>
            </a:r>
            <a:endParaRPr lang="en-IN" sz="6400" dirty="0"/>
          </a:p>
          <a:p>
            <a:r>
              <a:rPr lang="en-IN" sz="6400" dirty="0"/>
              <a:t>Whenever a user makes an edit in the captions; the data is stored in ‘</a:t>
            </a:r>
            <a:r>
              <a:rPr lang="en-IN" sz="6400" dirty="0" err="1"/>
              <a:t>Edit_captions</a:t>
            </a:r>
            <a:r>
              <a:rPr lang="en-IN" sz="6400" dirty="0"/>
              <a:t>’, now in order to know that the caption is approved or not; we can query the ‘Edit captions’ based on </a:t>
            </a:r>
            <a:r>
              <a:rPr lang="en-IN" sz="6400" dirty="0" err="1"/>
              <a:t>edit_flag</a:t>
            </a:r>
            <a:r>
              <a:rPr lang="en-IN" sz="6400" dirty="0"/>
              <a:t> field; if the field has a non-zero value then instructor can review and approve the modified caption.</a:t>
            </a:r>
          </a:p>
          <a:p>
            <a:r>
              <a:rPr lang="en-IN" sz="6400" dirty="0"/>
              <a:t>As soon as instructor approves the caption, the </a:t>
            </a:r>
            <a:r>
              <a:rPr lang="en-IN" sz="6400" dirty="0" err="1"/>
              <a:t>edit_flag</a:t>
            </a:r>
            <a:r>
              <a:rPr lang="en-IN" sz="6400" dirty="0"/>
              <a:t> value changes to zero.</a:t>
            </a:r>
          </a:p>
          <a:p>
            <a:endParaRPr lang="en-IN" dirty="0"/>
          </a:p>
        </p:txBody>
      </p:sp>
    </p:spTree>
    <p:extLst>
      <p:ext uri="{BB962C8B-B14F-4D97-AF65-F5344CB8AC3E}">
        <p14:creationId xmlns:p14="http://schemas.microsoft.com/office/powerpoint/2010/main" val="2850824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chemeClr val="accent6"/>
              </a:solidFill>
            </a:endParaRPr>
          </a:p>
        </p:txBody>
      </p:sp>
      <p:sp>
        <p:nvSpPr>
          <p:cNvPr id="3" name="Content Placeholder 2"/>
          <p:cNvSpPr>
            <a:spLocks noGrp="1"/>
          </p:cNvSpPr>
          <p:nvPr>
            <p:ph idx="1"/>
          </p:nvPr>
        </p:nvSpPr>
        <p:spPr/>
        <p:txBody>
          <a:bodyPr/>
          <a:lstStyle/>
          <a:p>
            <a:endParaRPr lang="en-IN" dirty="0"/>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2904620223"/>
              </p:ext>
            </p:extLst>
          </p:nvPr>
        </p:nvGraphicFramePr>
        <p:xfrm>
          <a:off x="1234241" y="112406"/>
          <a:ext cx="5554639" cy="6856234"/>
        </p:xfrm>
        <a:graphic>
          <a:graphicData uri="http://schemas.openxmlformats.org/presentationml/2006/ole">
            <mc:AlternateContent xmlns:mc="http://schemas.openxmlformats.org/markup-compatibility/2006">
              <mc:Choice xmlns:v="urn:schemas-microsoft-com:vml" Requires="v">
                <p:oleObj spid="_x0000_s1042" name="Visio" r:id="rId3" imgW="7315368" imgH="9848748" progId="Visio.Drawing.15">
                  <p:embed/>
                </p:oleObj>
              </mc:Choice>
              <mc:Fallback>
                <p:oleObj name="Visio" r:id="rId3" imgW="7315368" imgH="9848748" progId="Visio.Drawing.15">
                  <p:embed/>
                  <p:pic>
                    <p:nvPicPr>
                      <p:cNvPr id="0" name="Object 5"/>
                      <p:cNvPicPr>
                        <a:picLocks noChangeAspect="1" noChangeArrowheads="1"/>
                      </p:cNvPicPr>
                      <p:nvPr/>
                    </p:nvPicPr>
                    <p:blipFill>
                      <a:blip r:embed="rId4"/>
                      <a:srcRect/>
                      <a:stretch>
                        <a:fillRect/>
                      </a:stretch>
                    </p:blipFill>
                    <p:spPr bwMode="auto">
                      <a:xfrm>
                        <a:off x="1234241" y="112406"/>
                        <a:ext cx="5554639" cy="6856234"/>
                      </a:xfrm>
                      <a:prstGeom prst="rect">
                        <a:avLst/>
                      </a:prstGeom>
                      <a:noFill/>
                    </p:spPr>
                  </p:pic>
                </p:oleObj>
              </mc:Fallback>
            </mc:AlternateContent>
          </a:graphicData>
        </a:graphic>
      </p:graphicFrame>
    </p:spTree>
    <p:extLst>
      <p:ext uri="{BB962C8B-B14F-4D97-AF65-F5344CB8AC3E}">
        <p14:creationId xmlns:p14="http://schemas.microsoft.com/office/powerpoint/2010/main" val="36852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 List of Tables</a:t>
            </a:r>
            <a:endParaRPr lang="en-IN" dirty="0">
              <a:solidFill>
                <a:schemeClr val="accent6"/>
              </a:solidFill>
            </a:endParaRPr>
          </a:p>
        </p:txBody>
      </p:sp>
      <p:sp>
        <p:nvSpPr>
          <p:cNvPr id="15" name="Content Placeholder 14"/>
          <p:cNvSpPr>
            <a:spLocks noGrp="1"/>
          </p:cNvSpPr>
          <p:nvPr>
            <p:ph idx="1"/>
          </p:nvPr>
        </p:nvSpPr>
        <p:spPr/>
        <p:txBody>
          <a:bodyPr/>
          <a:lstStyle/>
          <a:p>
            <a:endParaRPr lang="en-IN"/>
          </a:p>
        </p:txBody>
      </p:sp>
      <p:pic>
        <p:nvPicPr>
          <p:cNvPr id="16" name="Picture 15"/>
          <p:cNvPicPr>
            <a:picLocks noChangeAspect="1"/>
          </p:cNvPicPr>
          <p:nvPr/>
        </p:nvPicPr>
        <p:blipFill>
          <a:blip r:embed="rId2"/>
          <a:stretch>
            <a:fillRect/>
          </a:stretch>
        </p:blipFill>
        <p:spPr>
          <a:xfrm>
            <a:off x="802105" y="1116012"/>
            <a:ext cx="7475621" cy="5637531"/>
          </a:xfrm>
          <a:prstGeom prst="rect">
            <a:avLst/>
          </a:prstGeom>
        </p:spPr>
      </p:pic>
    </p:spTree>
    <p:extLst>
      <p:ext uri="{BB962C8B-B14F-4D97-AF65-F5344CB8AC3E}">
        <p14:creationId xmlns:p14="http://schemas.microsoft.com/office/powerpoint/2010/main" val="1082184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solidFill>
              </a:rPr>
              <a:t>List of Tables</a:t>
            </a:r>
            <a:endParaRPr lang="en-IN"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457200" y="1067620"/>
            <a:ext cx="8045115" cy="5477559"/>
          </a:xfrm>
          <a:prstGeom prst="rect">
            <a:avLst/>
          </a:prstGeom>
        </p:spPr>
      </p:pic>
    </p:spTree>
    <p:extLst>
      <p:ext uri="{BB962C8B-B14F-4D97-AF65-F5344CB8AC3E}">
        <p14:creationId xmlns:p14="http://schemas.microsoft.com/office/powerpoint/2010/main" val="3110006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1690</TotalTime>
  <Words>478</Words>
  <Application>Microsoft Office PowerPoint</Application>
  <PresentationFormat>On-screen Show (4:3)</PresentationFormat>
  <Paragraphs>84</Paragraphs>
  <Slides>26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0" baseType="lpstr">
      <vt:lpstr>Arial</vt:lpstr>
      <vt:lpstr>Calibri</vt:lpstr>
      <vt:lpstr>Office Theme</vt:lpstr>
      <vt:lpstr>Visio</vt:lpstr>
      <vt:lpstr>Video Captioning Project: User Engagement </vt:lpstr>
      <vt:lpstr>Data Collection</vt:lpstr>
      <vt:lpstr>Data Input</vt:lpstr>
      <vt:lpstr>Different Users</vt:lpstr>
      <vt:lpstr>Major Data Questions</vt:lpstr>
      <vt:lpstr>Major Data Questions</vt:lpstr>
      <vt:lpstr>PowerPoint Presentation</vt:lpstr>
      <vt:lpstr> List of Tables</vt:lpstr>
      <vt:lpstr>List of Tables</vt:lpstr>
      <vt:lpstr>List of Tables</vt:lpstr>
      <vt:lpstr>Forms : Login Form</vt:lpstr>
      <vt:lpstr>Forms : Administrator Page</vt:lpstr>
      <vt:lpstr>Forms:  Student Page</vt:lpstr>
      <vt:lpstr>Forms : Existing Users</vt:lpstr>
      <vt:lpstr>Forms : Pending Approvals</vt:lpstr>
      <vt:lpstr>Forms : Report Form</vt:lpstr>
      <vt:lpstr>Forms : Search Activity by User (Likes)</vt:lpstr>
      <vt:lpstr>Major queries</vt:lpstr>
      <vt:lpstr> The Users should be able view all the video catalogue available to him/her  </vt:lpstr>
      <vt:lpstr>Currently Trending Courses</vt:lpstr>
      <vt:lpstr>Recently Watched Video by the users </vt:lpstr>
      <vt:lpstr>Trigger</vt:lpstr>
      <vt:lpstr>Trigger Code</vt:lpstr>
      <vt:lpstr>Before Running the trigger</vt:lpstr>
      <vt:lpstr>When an Entry is added to the edit_caption table</vt:lpstr>
      <vt:lpstr>After the update</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Database Project</dc:title>
  <dc:creator>Yun Huang</dc:creator>
  <cp:lastModifiedBy>Pratyush Kulwal</cp:lastModifiedBy>
  <cp:revision>123</cp:revision>
  <dcterms:created xsi:type="dcterms:W3CDTF">2013-10-24T00:23:41Z</dcterms:created>
  <dcterms:modified xsi:type="dcterms:W3CDTF">2015-12-01T20:31:43Z</dcterms:modified>
</cp:coreProperties>
</file>