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80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3" r:id="rId27"/>
    <p:sldId id="284" r:id="rId28"/>
    <p:sldId id="287" r:id="rId29"/>
    <p:sldId id="289" r:id="rId30"/>
    <p:sldId id="285" r:id="rId31"/>
    <p:sldId id="286" r:id="rId32"/>
    <p:sldId id="282" r:id="rId33"/>
    <p:sldId id="290" r:id="rId34"/>
    <p:sldId id="291" r:id="rId35"/>
    <p:sldId id="292" r:id="rId36"/>
    <p:sldId id="293" r:id="rId37"/>
    <p:sldId id="269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75F"/>
    <a:srgbClr val="2FB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70B49-F905-42EB-8C0B-C82E3C6F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18DC7-820E-4823-92FA-340C278FD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686F3-4975-44F1-A34E-C3C2EF5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B611E-3127-473C-BE8B-8F4F2E58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A4423-B881-483E-8F84-0D393BEF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7B00-BF66-4050-94A0-F57D6C44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254F0-3AB3-48FD-92A4-86509C40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C76C8-BCCC-49A5-97FA-4921634D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89744-3979-4836-AAA4-7BD3E0E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23C0A-00D7-4894-9388-5E1C3BA9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0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EAD16-0881-47C8-9585-F57806E41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D0077-D26D-4F5A-87A9-EC01EBD4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08145-E96E-4CBB-8DA2-13C6DFB5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681DB-98D7-456B-878B-1607632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4824A-257D-4E6C-8075-68B03B2E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15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7DC7A-D140-4546-A621-E391800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D5D51-995E-4725-89E3-6AD02CF9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1C9B5-BA0B-49D0-9DE1-88F7130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0FFD7-05E5-419F-9072-E7BB884E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F09C0-2DA9-4856-B0EB-19D93E52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4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561C-D139-4C6E-98BB-41EE612A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96BA9-4BCB-47EF-964A-B166BDB6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600D5-F7CF-4407-8E23-23F1E48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472C7-4053-4F20-AAA3-24F0B47B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B2A8B-C7E8-4C02-B963-69E3A5D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8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8A729-7CE9-4CBD-B3BC-B23EBA59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73477-53B3-48DE-B85E-6A44BA4E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2FBA-0972-41F0-A24C-E329A309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C1E7A0-3D1F-498E-A540-CCE050EB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2803A-E7E7-476F-B840-2C07ADFA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89FFB-F858-4347-8D35-4A17166C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01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5A579-9F68-4EF6-832F-E154F708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8440A-1BB4-4B03-BCF0-E377B304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0E0F2-7131-479B-B389-0EFFCC048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3A5FE5-B4C8-430A-A0AF-CFCA071B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3853EE-6BA0-4ED8-9227-3CF727B5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FF00CE-417E-4971-B36A-BF17013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FEEAA9-A16C-434B-B193-D5B37B0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560F8-F3C4-4F12-B4F6-DE90FE87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4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6DC9-9EF6-4F59-845D-C0F280B5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9D8E0A-F321-48C5-B1A5-FB20B2F9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FA3E18-8BE8-4B31-932D-5967594E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47897C-29A0-4542-B364-847D861F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1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D1C23E-1375-40A5-8501-C3C2F5C0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DF2CDD-B0E5-449B-A8C5-40C1A987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F8639-4EF2-4471-AE3E-1804E4CD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41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3A767-9F0F-4B0A-86D0-6C487766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2C7E-15CE-40A9-940C-5DFC8D4F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1CF07-1C61-4CB4-95B4-BCE148FD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83685-11CD-40D8-B456-E17F16EE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B5E3A3-E6BD-488F-8352-4CC116A4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64476-082E-4AF3-BAD0-435472E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EA36-C3C8-4C92-A43D-5DD153AD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06716C-6F15-47DF-B1DE-7E2FFFD4F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125FF-A5A8-479A-97E2-133EDBD56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1445A-1F70-4D24-B0FE-F784F7E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18CE58-963B-493F-8995-5B4118ED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F7B96-7B96-4223-B874-F3E66B2D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2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B09B0-172D-4702-BC14-FB5448E7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F0580-D0CF-493D-A8FB-9667382A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D278E-0081-428C-AFCC-F6FE913A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B842-B252-4ABC-8433-2288CE88CD3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7B429-A345-4DEA-BC9B-769D5600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CC976-4C27-4DAC-B1FF-0DA6674DC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029-D8BE-4F3A-A4AB-9270BCF12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59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es.slideshare.net/HctorPablosLpez/introduccin-a-vuejs" TargetMode="External"/><Relationship Id="rId3" Type="http://schemas.openxmlformats.org/officeDocument/2006/relationships/hyperlink" Target="https://msdn.microsoft.com/en-us/magazine/dn463786.aspx" TargetMode="External"/><Relationship Id="rId7" Type="http://schemas.openxmlformats.org/officeDocument/2006/relationships/hyperlink" Target="https://vuejs.org/" TargetMode="External"/><Relationship Id="rId2" Type="http://schemas.openxmlformats.org/officeDocument/2006/relationships/hyperlink" Target="https://www.adictosaltrabajo.com/2012/10/07/zk-mvc-mvv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ejs/vue" TargetMode="External"/><Relationship Id="rId5" Type="http://schemas.openxmlformats.org/officeDocument/2006/relationships/hyperlink" Target="https://es-vuejs.github.io/vuejs.org/v2/guide/" TargetMode="External"/><Relationship Id="rId10" Type="http://schemas.openxmlformats.org/officeDocument/2006/relationships/hyperlink" Target="https://cli.vuejs.org/guide/cli-service.html#using-the-binary" TargetMode="External"/><Relationship Id="rId4" Type="http://schemas.openxmlformats.org/officeDocument/2006/relationships/hyperlink" Target="https://en.wikipedia.org/wiki/Vue.js" TargetMode="External"/><Relationship Id="rId9" Type="http://schemas.openxmlformats.org/officeDocument/2006/relationships/hyperlink" Target="https://www.fullstack.pe/blog/angular-data-bin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B5A1C1-086E-4D51-B14D-4A27C6242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4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6791AB5-1BD9-4496-92B5-53434AF26F5F}"/>
              </a:ext>
            </a:extLst>
          </p:cNvPr>
          <p:cNvSpPr txBox="1"/>
          <p:nvPr/>
        </p:nvSpPr>
        <p:spPr>
          <a:xfrm>
            <a:off x="979715" y="211213"/>
            <a:ext cx="826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Vue.js y no JavaScript /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719582-2A4F-4308-822E-1180C68F4434}"/>
              </a:ext>
            </a:extLst>
          </p:cNvPr>
          <p:cNvSpPr txBox="1"/>
          <p:nvPr/>
        </p:nvSpPr>
        <p:spPr>
          <a:xfrm>
            <a:off x="1333500" y="2471056"/>
            <a:ext cx="7081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JavaScript /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“Simple”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Ligero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Potente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Bien para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sencillas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ECBF9-CFE5-440F-B8B7-8B3CB8FC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16" y="2259843"/>
            <a:ext cx="5034898" cy="3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9D78370-6DAA-4082-8E5D-2051B90F5A60}"/>
              </a:ext>
            </a:extLst>
          </p:cNvPr>
          <p:cNvSpPr txBox="1"/>
          <p:nvPr/>
        </p:nvSpPr>
        <p:spPr>
          <a:xfrm>
            <a:off x="979715" y="85358"/>
            <a:ext cx="826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Vue.js y no JavaScript /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ED2428-43D2-4F64-9BD4-4D44AF32F9BF}"/>
              </a:ext>
            </a:extLst>
          </p:cNvPr>
          <p:cNvSpPr txBox="1"/>
          <p:nvPr/>
        </p:nvSpPr>
        <p:spPr>
          <a:xfrm>
            <a:off x="468086" y="1742103"/>
            <a:ext cx="10395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Vue.js –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Entornos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Reactivos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Data-Binding &amp; Two-Way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6510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154D2C3-B4F6-47D3-9242-39FC355B32C0}"/>
              </a:ext>
            </a:extLst>
          </p:cNvPr>
          <p:cNvSpPr txBox="1"/>
          <p:nvPr/>
        </p:nvSpPr>
        <p:spPr>
          <a:xfrm>
            <a:off x="131990" y="668273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MVVM (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Vista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VistaModelo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B3C869-6E74-4209-AB9D-85B48041D34B}"/>
              </a:ext>
            </a:extLst>
          </p:cNvPr>
          <p:cNvSpPr txBox="1"/>
          <p:nvPr/>
        </p:nvSpPr>
        <p:spPr>
          <a:xfrm>
            <a:off x="368753" y="1837450"/>
            <a:ext cx="9484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En este patrón de diseño se separan los datos de la aplicación, la interfaz de usuario pero en vez de controlar manualmente los cambios en la vista o en los datos, estos se actualizan directamente cuando sucede un cambio en ellos.</a:t>
            </a:r>
            <a:endParaRPr 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DATA-BINDING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0CB20F-863E-45E9-B04B-87795276F858}"/>
              </a:ext>
            </a:extLst>
          </p:cNvPr>
          <p:cNvSpPr/>
          <p:nvPr/>
        </p:nvSpPr>
        <p:spPr>
          <a:xfrm>
            <a:off x="425905" y="1529675"/>
            <a:ext cx="96216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El Data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Binding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en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es la sincronización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atuomática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de datos entre el modelo y la vista. La vista siempre muestra los datos que contiene el modelo. Quiere decir que cuando el modelo cambia, la vista se actualiza. Pero también la vista puede cambiar y </a:t>
            </a:r>
            <a:r>
              <a:rPr lang="es-ES" sz="3200" b="0" i="0" dirty="0" err="1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hará que el modelo también sea actualizado.</a:t>
            </a:r>
          </a:p>
        </p:txBody>
      </p:sp>
    </p:spTree>
    <p:extLst>
      <p:ext uri="{BB962C8B-B14F-4D97-AF65-F5344CB8AC3E}">
        <p14:creationId xmlns:p14="http://schemas.microsoft.com/office/powerpoint/2010/main" val="74166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2E4AD786-35D6-4BB2-8541-2F10F9CF1DB7}"/>
              </a:ext>
            </a:extLst>
          </p:cNvPr>
          <p:cNvSpPr/>
          <p:nvPr/>
        </p:nvSpPr>
        <p:spPr>
          <a:xfrm>
            <a:off x="315685" y="1247934"/>
            <a:ext cx="9427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ello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cambia el termino MVC a MVW que significa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s-E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Whatever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en español Modelo Vista Lo Que Sea. Ya que esa sincronización entre el modelo y la vista se da en ambas formas del modelo a la vista (como es lo normal) o de la vista al modelo.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4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D62DC4BC-8E21-4C89-BDAF-8A3FD141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" y="1186948"/>
            <a:ext cx="5079365" cy="32380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9F6011-FD85-4B89-B582-1840AC44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78" y="1096291"/>
            <a:ext cx="5274553" cy="3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FFCBAD-57A0-47A9-BB98-2CF19CF85E67}"/>
              </a:ext>
            </a:extLst>
          </p:cNvPr>
          <p:cNvSpPr txBox="1"/>
          <p:nvPr/>
        </p:nvSpPr>
        <p:spPr>
          <a:xfrm>
            <a:off x="219076" y="1476856"/>
            <a:ext cx="91317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Los componentes son una de las características más poderosas de 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Te permiten extender elementos HTML básicos para encapsular código reutilizable. En un nivel alto, los componentes son elementos personalizados a los que el compilador de 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les añade comportamiento. En algunos casos, pueden aparecer como elementos HTML nativos extendidos con el atributo especial </a:t>
            </a:r>
            <a:r>
              <a:rPr lang="es-MX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5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1297A-0372-4526-9C4A-B75A7AB0028F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con Vue.js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91A5D5B-E712-4687-B652-71FD064F1611}"/>
              </a:ext>
            </a:extLst>
          </p:cNvPr>
          <p:cNvSpPr/>
          <p:nvPr/>
        </p:nvSpPr>
        <p:spPr>
          <a:xfrm>
            <a:off x="676957" y="1779726"/>
            <a:ext cx="96216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Node.js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3200" dirty="0">
                <a:hlinkClick r:id="rId2"/>
              </a:rPr>
              <a:t>https://nodejs.org/es/</a:t>
            </a:r>
            <a:endParaRPr lang="es-MX" sz="3200" dirty="0"/>
          </a:p>
          <a:p>
            <a:pPr fontAlgn="base"/>
            <a:r>
              <a:rPr lang="es-ES" sz="3200" b="0" i="0" dirty="0"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GitHub u otro control de versiones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3200" dirty="0">
                <a:hlinkClick r:id="rId3"/>
              </a:rPr>
              <a:t>https://github.com/</a:t>
            </a:r>
            <a:endParaRPr lang="es-MX" sz="3200" dirty="0"/>
          </a:p>
          <a:p>
            <a:pPr fontAlgn="base"/>
            <a:endParaRPr lang="es-ES" sz="3200" b="0" i="0" dirty="0">
              <a:effectLst/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0732B-A4E8-4568-8470-C222021F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" y="4049485"/>
            <a:ext cx="2463773" cy="24637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4F3015-2041-4855-94D9-E1D802D37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3" y="4009885"/>
            <a:ext cx="2375508" cy="23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74932-DB7E-4FDC-970A-E7D5202CF05D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Implementaci</a:t>
            </a:r>
            <a:r>
              <a:rPr lang="es-MX" sz="48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F94E33-6F13-4C64-A89C-C3D0405A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1" y="2317701"/>
            <a:ext cx="9323997" cy="10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1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790AE24-1FB2-4514-B4A6-AC9ABE3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5" y="0"/>
            <a:ext cx="4196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E7A744D-72D2-4AF8-B197-1DB39FDE4B61}"/>
              </a:ext>
            </a:extLst>
          </p:cNvPr>
          <p:cNvSpPr txBox="1"/>
          <p:nvPr/>
        </p:nvSpPr>
        <p:spPr>
          <a:xfrm>
            <a:off x="533400" y="326571"/>
            <a:ext cx="900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 Nova" panose="020B0604020202020204" pitchFamily="34" charset="0"/>
                <a:cs typeface="Aparajita" panose="020B0502040204020203" pitchFamily="18" charset="0"/>
              </a:rPr>
              <a:t>Jair Enrique Gómez Rodríguez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29F785-4465-4AE6-B491-BA170678E99A}"/>
              </a:ext>
            </a:extLst>
          </p:cNvPr>
          <p:cNvSpPr txBox="1"/>
          <p:nvPr/>
        </p:nvSpPr>
        <p:spPr>
          <a:xfrm>
            <a:off x="2077211" y="1667650"/>
            <a:ext cx="74131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Jair </a:t>
            </a:r>
            <a:r>
              <a:rPr lang="es-MX" sz="3200" dirty="0" err="1"/>
              <a:t>Jiroliro</a:t>
            </a:r>
            <a:r>
              <a:rPr lang="es-MX" sz="3200" dirty="0"/>
              <a:t> Gomez</a:t>
            </a:r>
          </a:p>
          <a:p>
            <a:endParaRPr lang="es-MX" sz="3200" dirty="0"/>
          </a:p>
          <a:p>
            <a:r>
              <a:rPr lang="es-MX" sz="3200" dirty="0"/>
              <a:t>@_</a:t>
            </a:r>
            <a:r>
              <a:rPr lang="es-MX" sz="3200" dirty="0" err="1"/>
              <a:t>jairgomezr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 err="1"/>
              <a:t>jairGomezRod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jairgomez_rodriguez@hotmail.com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215406F-DA76-4180-91E7-69382709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7" y="1667650"/>
            <a:ext cx="722858" cy="7228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BE4F67-8248-420F-AAC8-C5050A06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8" y="3374570"/>
            <a:ext cx="1050473" cy="10504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5EF7ABD-9BF0-4883-8D53-A163DC1B7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3" y="2569695"/>
            <a:ext cx="1483925" cy="8309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4214D2E-1189-4BEA-8201-99E8175EB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5" y="4425043"/>
            <a:ext cx="947218" cy="9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Nuevo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972E07-F072-4D95-8339-7D462971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77" y="1680001"/>
            <a:ext cx="5563785" cy="20614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E70634-ED40-41BF-AC0B-BF8C6452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03" y="4009943"/>
            <a:ext cx="4586668" cy="21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8DCAE3-C638-41AB-99ED-326F3AFB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63" y="2577757"/>
            <a:ext cx="4429124" cy="17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165159-69E5-4AE1-9464-799E189BD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71"/>
          <a:stretch/>
        </p:blipFill>
        <p:spPr>
          <a:xfrm>
            <a:off x="489856" y="1411541"/>
            <a:ext cx="6444344" cy="51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3921AE-F3D2-41E0-A73A-3E86D19F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3365" b="21843"/>
          <a:stretch/>
        </p:blipFill>
        <p:spPr>
          <a:xfrm>
            <a:off x="957943" y="1427870"/>
            <a:ext cx="7982338" cy="4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3D67E6-2A85-4707-9D14-C7765663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7" y="1306672"/>
            <a:ext cx="9163050" cy="47815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BA32B9-14BB-42AF-8630-5AA340B81DAC}"/>
              </a:ext>
            </a:extLst>
          </p:cNvPr>
          <p:cNvSpPr/>
          <p:nvPr/>
        </p:nvSpPr>
        <p:spPr>
          <a:xfrm>
            <a:off x="2533475" y="2197916"/>
            <a:ext cx="2072081" cy="306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EF4E32-1736-434C-8732-1EA1B0E16097}"/>
              </a:ext>
            </a:extLst>
          </p:cNvPr>
          <p:cNvSpPr/>
          <p:nvPr/>
        </p:nvSpPr>
        <p:spPr>
          <a:xfrm>
            <a:off x="2533475" y="1611872"/>
            <a:ext cx="2072081" cy="166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335DDB-FD40-4B6A-A36A-9F72EDC38000}"/>
              </a:ext>
            </a:extLst>
          </p:cNvPr>
          <p:cNvSpPr/>
          <p:nvPr/>
        </p:nvSpPr>
        <p:spPr>
          <a:xfrm>
            <a:off x="781575" y="5709628"/>
            <a:ext cx="2072081" cy="306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02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19076" y="580544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Creación de </a:t>
            </a:r>
            <a:r>
              <a:rPr lang="es-MX" sz="4800" u="sng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BD20C-CF56-4FE3-B5A6-6710455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1" y="2381802"/>
            <a:ext cx="3654878" cy="23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61021" y="314288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Vue.JS Data-</a:t>
            </a:r>
            <a:r>
              <a:rPr lang="es-MX" sz="4800" dirty="0" err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4488DF-13E1-4659-B15E-185C5AA293D8}"/>
              </a:ext>
            </a:extLst>
          </p:cNvPr>
          <p:cNvSpPr txBox="1"/>
          <p:nvPr/>
        </p:nvSpPr>
        <p:spPr>
          <a:xfrm>
            <a:off x="0" y="1576587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793043-5C20-4DB2-8274-22D1629D78CC}"/>
              </a:ext>
            </a:extLst>
          </p:cNvPr>
          <p:cNvSpPr txBox="1"/>
          <p:nvPr/>
        </p:nvSpPr>
        <p:spPr>
          <a:xfrm>
            <a:off x="4464341" y="1576587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CA9565-B7ED-466E-8802-8E860A73B224}"/>
              </a:ext>
            </a:extLst>
          </p:cNvPr>
          <p:cNvSpPr/>
          <p:nvPr/>
        </p:nvSpPr>
        <p:spPr>
          <a:xfrm>
            <a:off x="5951837" y="2828833"/>
            <a:ext cx="41985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     :class=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"{ active: 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isActive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 }“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&gt;&lt;/div&gt;</a:t>
            </a:r>
            <a:endParaRPr lang="es-MX" sz="2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E4D0CA-BB25-485D-A6CA-82FCDFF4B013}"/>
              </a:ext>
            </a:extLst>
          </p:cNvPr>
          <p:cNvSpPr/>
          <p:nvPr/>
        </p:nvSpPr>
        <p:spPr>
          <a:xfrm>
            <a:off x="261021" y="2828834"/>
            <a:ext cx="5057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     </a:t>
            </a:r>
            <a:r>
              <a:rPr lang="en-US" sz="2400" dirty="0"/>
              <a:t> </a:t>
            </a:r>
            <a:r>
              <a:rPr lang="en-US" sz="2400" dirty="0" err="1"/>
              <a:t>v-bind</a:t>
            </a:r>
            <a:r>
              <a:rPr lang="en-US" sz="2400" dirty="0" err="1">
                <a:solidFill>
                  <a:srgbClr val="2973B7"/>
                </a:solidFill>
                <a:latin typeface="Roboto Mono"/>
              </a:rPr>
              <a:t>:class</a:t>
            </a:r>
            <a:r>
              <a:rPr lang="en-US" sz="24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"{ active: 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isActive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 }“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&gt;&lt;/div&gt;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259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59685" y="280732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Interpolación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AD9DDD-EE08-4DBB-9DAF-7C5793CC8710}"/>
              </a:ext>
            </a:extLst>
          </p:cNvPr>
          <p:cNvSpPr/>
          <p:nvPr/>
        </p:nvSpPr>
        <p:spPr>
          <a:xfrm>
            <a:off x="1775978" y="2149709"/>
            <a:ext cx="57038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Roboto Mono"/>
              </a:rPr>
              <a:t>TEXTO:</a:t>
            </a:r>
          </a:p>
          <a:p>
            <a:r>
              <a:rPr lang="es-MX" sz="28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s-MX" sz="2800" dirty="0" err="1">
                <a:solidFill>
                  <a:srgbClr val="2973B7"/>
                </a:solidFill>
                <a:latin typeface="Roboto Mono"/>
              </a:rPr>
              <a:t>span</a:t>
            </a:r>
            <a:r>
              <a:rPr lang="es-MX" sz="28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s-MX" sz="2800" dirty="0" err="1">
                <a:solidFill>
                  <a:srgbClr val="525252"/>
                </a:solidFill>
                <a:latin typeface="Roboto Mono"/>
              </a:rPr>
              <a:t>Message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: </a:t>
            </a:r>
            <a:r>
              <a:rPr lang="es-MX" sz="2800" u="sng" dirty="0">
                <a:solidFill>
                  <a:srgbClr val="FF0000"/>
                </a:solidFill>
                <a:latin typeface="Roboto Mono"/>
              </a:rPr>
              <a:t>{{ </a:t>
            </a:r>
            <a:r>
              <a:rPr lang="es-MX" sz="2800" u="sng" dirty="0" err="1">
                <a:solidFill>
                  <a:srgbClr val="FF0000"/>
                </a:solidFill>
                <a:latin typeface="Roboto Mono"/>
              </a:rPr>
              <a:t>msg</a:t>
            </a:r>
            <a:r>
              <a:rPr lang="es-MX" sz="2800" u="sng" dirty="0">
                <a:solidFill>
                  <a:srgbClr val="FF0000"/>
                </a:solidFill>
                <a:latin typeface="Roboto Mono"/>
              </a:rPr>
              <a:t> }}</a:t>
            </a:r>
            <a:r>
              <a:rPr lang="es-MX" sz="28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es-MX" sz="2800" dirty="0" err="1">
                <a:solidFill>
                  <a:srgbClr val="2973B7"/>
                </a:solidFill>
                <a:latin typeface="Roboto Mono"/>
              </a:rPr>
              <a:t>span</a:t>
            </a:r>
            <a:r>
              <a:rPr lang="es-MX" sz="2800" dirty="0">
                <a:solidFill>
                  <a:srgbClr val="2973B7"/>
                </a:solidFill>
                <a:latin typeface="Roboto Mono"/>
              </a:rPr>
              <a:t>&gt;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74869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59685" y="280732"/>
            <a:ext cx="92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JavaScript Expressions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F173C4-0C73-4694-890C-A0F53B24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22" y="1223662"/>
            <a:ext cx="6647654" cy="147732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{{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number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+ 1 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{{ ok ? 'YES' : 'NO' 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{{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message.split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('').reverse().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join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('') }}</a:t>
            </a:r>
            <a:endParaRPr kumimoji="0" lang="es-MX" altLang="es-MX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F0B6447-A48E-4800-A22C-16F7ADD3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7" y="3351883"/>
            <a:ext cx="8522819" cy="147732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&lt;!--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this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is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a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statement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not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an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expression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: --&gt;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{{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var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a = 1 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&lt;!--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flow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control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won't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work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either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, use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ternary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expressions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Roboto Mono"/>
              </a:rPr>
              <a:t> --&gt;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{{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if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(ok) {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return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message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} }}</a:t>
            </a:r>
            <a:endParaRPr kumimoji="0" lang="es-MX" altLang="es-MX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6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59685" y="272343"/>
            <a:ext cx="92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Filtros</a:t>
            </a:r>
            <a:endParaRPr lang="en-US" sz="44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1E08C-E2AE-4FC5-ACBA-35E7EA68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35257"/>
              </p:ext>
            </p:extLst>
          </p:nvPr>
        </p:nvGraphicFramePr>
        <p:xfrm>
          <a:off x="361602" y="1154488"/>
          <a:ext cx="6483337" cy="1310640"/>
        </p:xfrm>
        <a:graphic>
          <a:graphicData uri="http://schemas.openxmlformats.org/drawingml/2006/table">
            <a:tbl>
              <a:tblPr/>
              <a:tblGrid>
                <a:gridCol w="6483337">
                  <a:extLst>
                    <a:ext uri="{9D8B030D-6E8A-4147-A177-3AD203B41FA5}">
                      <a16:colId xmlns:a16="http://schemas.microsoft.com/office/drawing/2014/main" val="2967036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4000" dirty="0">
                          <a:effectLst/>
                        </a:rPr>
                        <a:t>Normal:</a:t>
                      </a:r>
                    </a:p>
                    <a:p>
                      <a:r>
                        <a:rPr lang="es-MX" sz="4000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{{ </a:t>
                      </a:r>
                      <a:r>
                        <a:rPr lang="es-MX" sz="4000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message</a:t>
                      </a:r>
                      <a:r>
                        <a:rPr lang="es-MX" sz="4000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| </a:t>
                      </a:r>
                      <a:r>
                        <a:rPr lang="es-MX" sz="4000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capitalize</a:t>
                      </a:r>
                      <a:r>
                        <a:rPr lang="es-MX" sz="4000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}}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1133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6377BC5C-5EFB-45D1-868D-41F2BC03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75" y="3381759"/>
            <a:ext cx="8526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8135075-98E6-4404-9CD3-170F2780C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2438"/>
              </p:ext>
            </p:extLst>
          </p:nvPr>
        </p:nvGraphicFramePr>
        <p:xfrm>
          <a:off x="399565" y="2605244"/>
          <a:ext cx="6366044" cy="1310640"/>
        </p:xfrm>
        <a:graphic>
          <a:graphicData uri="http://schemas.openxmlformats.org/drawingml/2006/table">
            <a:tbl>
              <a:tblPr/>
              <a:tblGrid>
                <a:gridCol w="6366044">
                  <a:extLst>
                    <a:ext uri="{9D8B030D-6E8A-4147-A177-3AD203B41FA5}">
                      <a16:colId xmlns:a16="http://schemas.microsoft.com/office/drawing/2014/main" val="855906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4000" dirty="0">
                          <a:effectLst/>
                        </a:rPr>
                        <a:t>Encadenados:</a:t>
                      </a:r>
                    </a:p>
                    <a:p>
                      <a:r>
                        <a:rPr lang="es-MX" sz="4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{{ </a:t>
                      </a:r>
                      <a:r>
                        <a:rPr lang="es-MX" sz="4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message</a:t>
                      </a:r>
                      <a:r>
                        <a:rPr lang="es-MX" sz="4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| </a:t>
                      </a:r>
                      <a:r>
                        <a:rPr lang="es-MX" sz="4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filterA</a:t>
                      </a:r>
                      <a:r>
                        <a:rPr lang="es-MX" sz="4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| </a:t>
                      </a:r>
                      <a:r>
                        <a:rPr lang="es-MX" sz="4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filterB</a:t>
                      </a:r>
                      <a:r>
                        <a:rPr lang="es-MX" sz="4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}}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81213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7C8C9F36-7706-4126-BDDF-6673F876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5" y="40276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50F7F-E284-4B3D-ACA9-3A440358DAD2}"/>
              </a:ext>
            </a:extLst>
          </p:cNvPr>
          <p:cNvSpPr/>
          <p:nvPr/>
        </p:nvSpPr>
        <p:spPr>
          <a:xfrm>
            <a:off x="399565" y="3982118"/>
            <a:ext cx="67113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/>
              <a:t>Argumentos:</a:t>
            </a:r>
          </a:p>
          <a:p>
            <a:r>
              <a:rPr lang="es-MX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{{mensaje | </a:t>
            </a:r>
            <a:r>
              <a:rPr lang="es-MX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filterA</a:t>
            </a:r>
            <a:r>
              <a:rPr lang="es-MX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'arg1' arg2}}</a:t>
            </a:r>
          </a:p>
        </p:txBody>
      </p:sp>
    </p:spTree>
    <p:extLst>
      <p:ext uri="{BB962C8B-B14F-4D97-AF65-F5344CB8AC3E}">
        <p14:creationId xmlns:p14="http://schemas.microsoft.com/office/powerpoint/2010/main" val="28909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34937EA-C118-4653-BEBE-1FB444AB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2D9F3B-1BB7-49BB-A133-00ED22383310}"/>
              </a:ext>
            </a:extLst>
          </p:cNvPr>
          <p:cNvSpPr txBox="1"/>
          <p:nvPr/>
        </p:nvSpPr>
        <p:spPr>
          <a:xfrm>
            <a:off x="-2" y="546462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rgbClr val="34475F"/>
                </a:solidFill>
              </a:rPr>
              <a:t>Single Page Apps?</a:t>
            </a:r>
            <a:endParaRPr lang="es-MX" dirty="0">
              <a:solidFill>
                <a:srgbClr val="3447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3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185520" y="381400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Clases y Estilos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01106D1-D8A4-44EF-A934-A383DA330087}"/>
              </a:ext>
            </a:extLst>
          </p:cNvPr>
          <p:cNvSpPr/>
          <p:nvPr/>
        </p:nvSpPr>
        <p:spPr>
          <a:xfrm>
            <a:off x="321576" y="1268373"/>
            <a:ext cx="8595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 Mono"/>
              </a:rPr>
              <a:t>CLASE: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 div </a:t>
            </a:r>
            <a:r>
              <a:rPr lang="en-US" sz="24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400" dirty="0">
                <a:solidFill>
                  <a:srgbClr val="2973B7"/>
                </a:solidFill>
                <a:latin typeface="Roboto Mono"/>
              </a:rPr>
              <a:t> = 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"[‘row’,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classA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, {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classB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: 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isB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, 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classC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: </a:t>
            </a:r>
            <a:r>
              <a:rPr lang="en-US" sz="2400" dirty="0" err="1">
                <a:solidFill>
                  <a:srgbClr val="42B983"/>
                </a:solidFill>
                <a:latin typeface="Roboto Mono"/>
              </a:rPr>
              <a:t>isC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}]"</a:t>
            </a:r>
            <a:endParaRPr lang="es-MX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1D87C8-E9BB-45EE-8224-530B3A648237}"/>
              </a:ext>
            </a:extLst>
          </p:cNvPr>
          <p:cNvSpPr/>
          <p:nvPr/>
        </p:nvSpPr>
        <p:spPr>
          <a:xfrm>
            <a:off x="321576" y="2253695"/>
            <a:ext cx="11129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 Mono"/>
              </a:rPr>
              <a:t>STYLE:</a:t>
            </a:r>
          </a:p>
          <a:p>
            <a:r>
              <a:rPr lang="es-MX" sz="2400" dirty="0">
                <a:solidFill>
                  <a:srgbClr val="2973B7"/>
                </a:solidFill>
                <a:latin typeface="Roboto Mono"/>
              </a:rPr>
              <a:t>&lt; 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v-bind:style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= 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"{color: 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activeColor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, 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fontSize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: 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fontSize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 + '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px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'}"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&gt; &lt;/ 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&gt;</a:t>
            </a:r>
            <a:endParaRPr lang="es-MX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4686A3B-93A1-4AE6-97CE-5E7E8A16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223" y="3670836"/>
            <a:ext cx="4018328" cy="221599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data: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styleObject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: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	color: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'red’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	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fontSize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: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'13px'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Roboto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}</a:t>
            </a:r>
            <a:endParaRPr kumimoji="0" lang="es-MX" altLang="es-MX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12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185520" y="381400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18AECF-F14E-4B84-ACDB-7BB978BF5E6B}"/>
              </a:ext>
            </a:extLst>
          </p:cNvPr>
          <p:cNvSpPr/>
          <p:nvPr/>
        </p:nvSpPr>
        <p:spPr>
          <a:xfrm>
            <a:off x="1940651" y="1593798"/>
            <a:ext cx="7899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400" dirty="0">
              <a:latin typeface="Roboto Mono"/>
            </a:endParaRPr>
          </a:p>
          <a:p>
            <a:r>
              <a:rPr lang="es-MX" sz="2400" dirty="0">
                <a:solidFill>
                  <a:srgbClr val="2973B7"/>
                </a:solidFill>
                <a:latin typeface="Roboto Mono"/>
              </a:rPr>
              <a:t>&lt; 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</a:t>
            </a:r>
          </a:p>
          <a:p>
            <a:r>
              <a:rPr lang="es-MX" sz="2400" dirty="0">
                <a:solidFill>
                  <a:srgbClr val="2973B7"/>
                </a:solidFill>
                <a:latin typeface="Roboto Mono"/>
              </a:rPr>
              <a:t>	:id = 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componentId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 </a:t>
            </a:r>
          </a:p>
          <a:p>
            <a:r>
              <a:rPr lang="es-MX" sz="2400" dirty="0">
                <a:solidFill>
                  <a:srgbClr val="2973B7"/>
                </a:solidFill>
                <a:latin typeface="Roboto Mono"/>
              </a:rPr>
              <a:t>	:data-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name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‘</a:t>
            </a:r>
            <a:r>
              <a:rPr lang="es-MX" sz="2400" u="sng" dirty="0">
                <a:solidFill>
                  <a:srgbClr val="2973B7"/>
                </a:solidFill>
                <a:latin typeface="Roboto Mono"/>
              </a:rPr>
              <a:t>componente-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’</a:t>
            </a:r>
            <a:r>
              <a:rPr lang="es-MX" sz="2400" dirty="0">
                <a:solidFill>
                  <a:srgbClr val="FF0000"/>
                </a:solidFill>
                <a:latin typeface="Roboto Mono"/>
              </a:rPr>
              <a:t>+</a:t>
            </a:r>
            <a:r>
              <a:rPr lang="es-MX" sz="2400" dirty="0" err="1">
                <a:solidFill>
                  <a:srgbClr val="42B983"/>
                </a:solidFill>
                <a:latin typeface="Roboto Mono"/>
              </a:rPr>
              <a:t>componentId</a:t>
            </a:r>
            <a:r>
              <a:rPr lang="es-MX" sz="24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</a:t>
            </a:r>
          </a:p>
          <a:p>
            <a:r>
              <a:rPr lang="es-MX" sz="2400" u="sng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es-MX" sz="24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es-MX" sz="2400" dirty="0">
                <a:solidFill>
                  <a:srgbClr val="2973B7"/>
                </a:solidFill>
                <a:latin typeface="Roboto Mono"/>
              </a:rPr>
              <a:t> &gt;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38808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67112" y="625287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Condicionales y ciclos</a:t>
            </a:r>
          </a:p>
        </p:txBody>
      </p:sp>
      <p:pic>
        <p:nvPicPr>
          <p:cNvPr id="8" name="Imagen 7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9584C193-C1FC-4899-A48E-4E033074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27" y="2254542"/>
            <a:ext cx="5310144" cy="32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185520" y="373011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IF - ELSE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D08563-AD42-4F57-A18F-0938FD7B6E6E}"/>
              </a:ext>
            </a:extLst>
          </p:cNvPr>
          <p:cNvSpPr/>
          <p:nvPr/>
        </p:nvSpPr>
        <p:spPr>
          <a:xfrm>
            <a:off x="2081882" y="1726685"/>
            <a:ext cx="65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973B7"/>
                </a:solidFill>
                <a:latin typeface="Roboto Mono"/>
              </a:rPr>
              <a:t>&lt;h1 v-if=</a:t>
            </a:r>
            <a:r>
              <a:rPr lang="en-US" sz="3600" dirty="0">
                <a:solidFill>
                  <a:srgbClr val="42B983"/>
                </a:solidFill>
                <a:latin typeface="Roboto Mono"/>
              </a:rPr>
              <a:t>"awesome“</a:t>
            </a:r>
            <a:r>
              <a:rPr lang="en-US" sz="36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r>
              <a:rPr lang="en-US" sz="3600" dirty="0">
                <a:solidFill>
                  <a:srgbClr val="2973B7"/>
                </a:solidFill>
                <a:latin typeface="Roboto Mono"/>
              </a:rPr>
              <a:t>	</a:t>
            </a:r>
            <a:r>
              <a:rPr lang="en-US" sz="3600" dirty="0">
                <a:solidFill>
                  <a:srgbClr val="525252"/>
                </a:solidFill>
                <a:latin typeface="Roboto Mono"/>
              </a:rPr>
              <a:t>Vue is awesome!</a:t>
            </a:r>
          </a:p>
          <a:p>
            <a:r>
              <a:rPr lang="en-US" sz="3600" dirty="0">
                <a:solidFill>
                  <a:srgbClr val="2973B7"/>
                </a:solidFill>
                <a:latin typeface="Roboto Mono"/>
              </a:rPr>
              <a:t>&lt;/h1&gt;</a:t>
            </a:r>
            <a:r>
              <a:rPr lang="en-US" sz="36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3600" dirty="0">
                <a:solidFill>
                  <a:srgbClr val="2973B7"/>
                </a:solidFill>
                <a:latin typeface="Roboto Mono"/>
              </a:rPr>
              <a:t>&lt;h1 v-else&gt;</a:t>
            </a:r>
            <a:r>
              <a:rPr lang="en-US" sz="3600" dirty="0">
                <a:solidFill>
                  <a:srgbClr val="525252"/>
                </a:solidFill>
                <a:latin typeface="Roboto Mono"/>
              </a:rPr>
              <a:t>Shit 😢</a:t>
            </a:r>
            <a:r>
              <a:rPr lang="en-US" sz="3600" dirty="0">
                <a:solidFill>
                  <a:srgbClr val="2973B7"/>
                </a:solidFill>
                <a:latin typeface="Roboto Mono"/>
              </a:rPr>
              <a:t>&lt;/h1&gt;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45895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185520" y="373011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ELSE-IF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309968C-1FA9-43A4-A7FB-C9675A3BF7B9}"/>
              </a:ext>
            </a:extLst>
          </p:cNvPr>
          <p:cNvSpPr/>
          <p:nvPr/>
        </p:nvSpPr>
        <p:spPr>
          <a:xfrm>
            <a:off x="3049647" y="1593798"/>
            <a:ext cx="5120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v-if=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"type === 'A'”</a:t>
            </a:r>
            <a:r>
              <a:rPr lang="en-US" sz="24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525252"/>
                </a:solidFill>
                <a:latin typeface="Roboto Mono"/>
              </a:rPr>
              <a:t>	A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&lt;/div&gt;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v-else-if=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"type == 'B'”</a:t>
            </a:r>
            <a:r>
              <a:rPr lang="en-US" sz="24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525252"/>
                </a:solidFill>
                <a:latin typeface="Roboto Mono"/>
              </a:rPr>
              <a:t>	B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&lt;/div&gt;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v-else-if=</a:t>
            </a:r>
            <a:r>
              <a:rPr lang="en-US" sz="2400" dirty="0">
                <a:solidFill>
                  <a:srgbClr val="42B983"/>
                </a:solidFill>
                <a:latin typeface="Roboto Mono"/>
              </a:rPr>
              <a:t>"type == C”</a:t>
            </a:r>
            <a:r>
              <a:rPr lang="en-US" sz="24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525252"/>
                </a:solidFill>
                <a:latin typeface="Roboto Mono"/>
              </a:rPr>
              <a:t>	C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&lt;/div&gt;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&lt;div v-else&gt;</a:t>
            </a:r>
            <a:r>
              <a:rPr lang="en-US" sz="24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525252"/>
                </a:solidFill>
                <a:latin typeface="Roboto Mono"/>
              </a:rPr>
              <a:t>	Not A/B/C </a:t>
            </a:r>
          </a:p>
          <a:p>
            <a:r>
              <a:rPr lang="en-US" sz="2400" dirty="0">
                <a:solidFill>
                  <a:srgbClr val="2973B7"/>
                </a:solidFill>
                <a:latin typeface="Roboto Mono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6115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185520" y="373011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V-SHOW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AA37B6-C3C3-4B5E-9606-E964E79F315B}"/>
              </a:ext>
            </a:extLst>
          </p:cNvPr>
          <p:cNvSpPr/>
          <p:nvPr/>
        </p:nvSpPr>
        <p:spPr>
          <a:xfrm>
            <a:off x="1568917" y="2035472"/>
            <a:ext cx="6954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>
                <a:solidFill>
                  <a:srgbClr val="2973B7"/>
                </a:solidFill>
                <a:latin typeface="Roboto Mono"/>
              </a:rPr>
              <a:t>&lt;h1 v-show=</a:t>
            </a:r>
            <a:r>
              <a:rPr lang="es-MX" sz="4000" dirty="0">
                <a:solidFill>
                  <a:srgbClr val="42B983"/>
                </a:solidFill>
                <a:latin typeface="Roboto Mono"/>
              </a:rPr>
              <a:t>"ok"</a:t>
            </a:r>
            <a:r>
              <a:rPr lang="es-MX" sz="4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s-MX" sz="4000" dirty="0" err="1">
                <a:solidFill>
                  <a:srgbClr val="525252"/>
                </a:solidFill>
                <a:latin typeface="Roboto Mono"/>
              </a:rPr>
              <a:t>Hello</a:t>
            </a:r>
            <a:r>
              <a:rPr lang="es-MX" sz="4000" dirty="0">
                <a:solidFill>
                  <a:srgbClr val="525252"/>
                </a:solidFill>
                <a:latin typeface="Roboto Mono"/>
              </a:rPr>
              <a:t>!</a:t>
            </a:r>
            <a:r>
              <a:rPr lang="es-MX" sz="4000" dirty="0">
                <a:solidFill>
                  <a:srgbClr val="2973B7"/>
                </a:solidFill>
                <a:latin typeface="Roboto Mono"/>
              </a:rPr>
              <a:t>&lt;/h1&gt;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366411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C12B744-E3BD-4A2D-A4C2-17BC2CD88CE0}"/>
              </a:ext>
            </a:extLst>
          </p:cNvPr>
          <p:cNvSpPr txBox="1"/>
          <p:nvPr/>
        </p:nvSpPr>
        <p:spPr>
          <a:xfrm>
            <a:off x="277799" y="49587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V-FOR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CF0E76-553B-4AA1-99AA-E0B90CBCC6CC}"/>
              </a:ext>
            </a:extLst>
          </p:cNvPr>
          <p:cNvSpPr/>
          <p:nvPr/>
        </p:nvSpPr>
        <p:spPr>
          <a:xfrm>
            <a:off x="954307" y="796784"/>
            <a:ext cx="10141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973B7"/>
                </a:solidFill>
                <a:latin typeface="Roboto Mono"/>
              </a:rPr>
              <a:t>&lt;ul id=</a:t>
            </a:r>
            <a:r>
              <a:rPr lang="en-US" sz="28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8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8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800" dirty="0">
                <a:solidFill>
                  <a:srgbClr val="525252"/>
                </a:solidFill>
                <a:latin typeface="Roboto Mono"/>
              </a:rPr>
              <a:t>	</a:t>
            </a:r>
            <a:r>
              <a:rPr lang="en-US" sz="2800" dirty="0">
                <a:solidFill>
                  <a:srgbClr val="2973B7"/>
                </a:solidFill>
                <a:latin typeface="Roboto Mono"/>
              </a:rPr>
              <a:t>&lt;li v-for=</a:t>
            </a:r>
            <a:r>
              <a:rPr lang="en-US" sz="2800" dirty="0">
                <a:solidFill>
                  <a:srgbClr val="42B983"/>
                </a:solidFill>
                <a:latin typeface="Roboto Mono"/>
              </a:rPr>
              <a:t>"(</a:t>
            </a:r>
            <a:r>
              <a:rPr lang="en-US" sz="2800" dirty="0" err="1">
                <a:solidFill>
                  <a:srgbClr val="42B983"/>
                </a:solidFill>
                <a:latin typeface="Roboto Mono"/>
              </a:rPr>
              <a:t>item,i</a:t>
            </a:r>
            <a:r>
              <a:rPr lang="en-US" sz="2800" dirty="0">
                <a:solidFill>
                  <a:srgbClr val="42B983"/>
                </a:solidFill>
                <a:latin typeface="Roboto Mono"/>
              </a:rPr>
              <a:t>) in items" :index=“</a:t>
            </a:r>
            <a:r>
              <a:rPr lang="en-US" sz="2800" dirty="0" err="1">
                <a:solidFill>
                  <a:srgbClr val="42B983"/>
                </a:solidFill>
                <a:latin typeface="Roboto Mono"/>
              </a:rPr>
              <a:t>i</a:t>
            </a:r>
            <a:r>
              <a:rPr lang="en-US" sz="2800" dirty="0">
                <a:solidFill>
                  <a:srgbClr val="42B983"/>
                </a:solidFill>
                <a:latin typeface="Roboto Mono"/>
              </a:rPr>
              <a:t>” :key=“item”</a:t>
            </a:r>
            <a:r>
              <a:rPr lang="en-US" sz="28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8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800" dirty="0">
                <a:solidFill>
                  <a:srgbClr val="525252"/>
                </a:solidFill>
                <a:latin typeface="Roboto Mono"/>
              </a:rPr>
              <a:t>		{{ </a:t>
            </a:r>
            <a:r>
              <a:rPr lang="en-US" sz="28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800" dirty="0">
                <a:solidFill>
                  <a:srgbClr val="525252"/>
                </a:solidFill>
                <a:latin typeface="Roboto Mono"/>
              </a:rPr>
              <a:t> }} </a:t>
            </a:r>
          </a:p>
          <a:p>
            <a:r>
              <a:rPr lang="en-US" sz="2800" dirty="0">
                <a:solidFill>
                  <a:srgbClr val="525252"/>
                </a:solidFill>
                <a:latin typeface="Roboto Mono"/>
              </a:rPr>
              <a:t>	</a:t>
            </a:r>
            <a:r>
              <a:rPr lang="en-US" sz="2800" dirty="0">
                <a:solidFill>
                  <a:srgbClr val="2973B7"/>
                </a:solidFill>
                <a:latin typeface="Roboto Mono"/>
              </a:rPr>
              <a:t>&lt;/li&gt;</a:t>
            </a:r>
            <a:r>
              <a:rPr lang="en-US" sz="2800" dirty="0">
                <a:solidFill>
                  <a:srgbClr val="525252"/>
                </a:solidFill>
                <a:latin typeface="Roboto Mono"/>
              </a:rPr>
              <a:t> </a:t>
            </a:r>
          </a:p>
          <a:p>
            <a:r>
              <a:rPr lang="en-US" sz="2800" dirty="0">
                <a:solidFill>
                  <a:srgbClr val="2973B7"/>
                </a:solidFill>
                <a:latin typeface="Roboto Mono"/>
              </a:rPr>
              <a:t>&lt;/ul&gt;</a:t>
            </a:r>
            <a:endParaRPr lang="es-MX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4ECAB8-72BC-403A-9CB3-EB7BEFDF189D}"/>
              </a:ext>
            </a:extLst>
          </p:cNvPr>
          <p:cNvSpPr/>
          <p:nvPr/>
        </p:nvSpPr>
        <p:spPr>
          <a:xfrm>
            <a:off x="2780426" y="2793673"/>
            <a:ext cx="74205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>
                <a:solidFill>
                  <a:srgbClr val="D63200"/>
                </a:solidFill>
                <a:latin typeface="Roboto Mono"/>
              </a:rPr>
              <a:t>var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 example1 = </a:t>
            </a:r>
            <a:r>
              <a:rPr lang="es-MX" sz="2800" dirty="0">
                <a:solidFill>
                  <a:srgbClr val="D63200"/>
                </a:solidFill>
                <a:latin typeface="Roboto Mono"/>
              </a:rPr>
              <a:t>new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s-MX" sz="2800" dirty="0" err="1">
                <a:solidFill>
                  <a:srgbClr val="525252"/>
                </a:solidFill>
                <a:latin typeface="Roboto Mono"/>
              </a:rPr>
              <a:t>Vue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({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el: </a:t>
            </a:r>
            <a:r>
              <a:rPr lang="es-MX" sz="2800" dirty="0">
                <a:solidFill>
                  <a:srgbClr val="42B983"/>
                </a:solidFill>
                <a:latin typeface="Roboto Mono"/>
              </a:rPr>
              <a:t>'#example-1’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,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data: {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	</a:t>
            </a:r>
            <a:r>
              <a:rPr lang="es-MX" sz="2800" dirty="0" err="1">
                <a:solidFill>
                  <a:srgbClr val="525252"/>
                </a:solidFill>
                <a:latin typeface="Roboto Mono"/>
              </a:rPr>
              <a:t>items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: [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		{ </a:t>
            </a:r>
            <a:r>
              <a:rPr lang="es-MX" sz="2800" dirty="0" err="1">
                <a:solidFill>
                  <a:srgbClr val="525252"/>
                </a:solidFill>
                <a:latin typeface="Roboto Mono"/>
              </a:rPr>
              <a:t>message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: </a:t>
            </a:r>
            <a:r>
              <a:rPr lang="es-MX" sz="2800" dirty="0">
                <a:solidFill>
                  <a:srgbClr val="42B983"/>
                </a:solidFill>
                <a:latin typeface="Roboto Mono"/>
              </a:rPr>
              <a:t>'</a:t>
            </a:r>
            <a:r>
              <a:rPr lang="es-MX" sz="2800" dirty="0" err="1">
                <a:solidFill>
                  <a:srgbClr val="42B983"/>
                </a:solidFill>
                <a:latin typeface="Roboto Mono"/>
              </a:rPr>
              <a:t>Foo</a:t>
            </a:r>
            <a:r>
              <a:rPr lang="es-MX" sz="2800" dirty="0">
                <a:solidFill>
                  <a:srgbClr val="42B983"/>
                </a:solidFill>
                <a:latin typeface="Roboto Mono"/>
              </a:rPr>
              <a:t>'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 },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		{ </a:t>
            </a:r>
            <a:r>
              <a:rPr lang="es-MX" sz="2800" dirty="0" err="1">
                <a:solidFill>
                  <a:srgbClr val="525252"/>
                </a:solidFill>
                <a:latin typeface="Roboto Mono"/>
              </a:rPr>
              <a:t>message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: </a:t>
            </a:r>
            <a:r>
              <a:rPr lang="es-MX" sz="2800" dirty="0">
                <a:solidFill>
                  <a:srgbClr val="42B983"/>
                </a:solidFill>
                <a:latin typeface="Roboto Mono"/>
              </a:rPr>
              <a:t>'Bar’</a:t>
            </a:r>
            <a:r>
              <a:rPr lang="es-MX" sz="2800" dirty="0">
                <a:solidFill>
                  <a:srgbClr val="525252"/>
                </a:solidFill>
                <a:latin typeface="Roboto Mono"/>
              </a:rPr>
              <a:t> }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	]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	} </a:t>
            </a:r>
          </a:p>
          <a:p>
            <a:r>
              <a:rPr lang="es-MX" sz="2800" dirty="0">
                <a:solidFill>
                  <a:srgbClr val="525252"/>
                </a:solidFill>
                <a:latin typeface="Roboto Mono"/>
              </a:rPr>
              <a:t>})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0500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74EE99A-5541-427A-B215-BD19665AF749}"/>
              </a:ext>
            </a:extLst>
          </p:cNvPr>
          <p:cNvSpPr txBox="1"/>
          <p:nvPr/>
        </p:nvSpPr>
        <p:spPr>
          <a:xfrm>
            <a:off x="131990" y="668273"/>
            <a:ext cx="972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Cibergraf</a:t>
            </a:r>
            <a:r>
              <a:rPr lang="es-MX" sz="4800" dirty="0" err="1">
                <a:latin typeface="Arial" panose="020B0604020202020204" pitchFamily="34" charset="0"/>
                <a:cs typeface="Arial" panose="020B0604020202020204" pitchFamily="34" charset="0"/>
              </a:rPr>
              <a:t>ía</a:t>
            </a:r>
            <a:endParaRPr lang="es-MX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F9F0A0B-CC5A-4AC2-BDCC-A693C1DDAB20}"/>
              </a:ext>
            </a:extLst>
          </p:cNvPr>
          <p:cNvSpPr txBox="1"/>
          <p:nvPr/>
        </p:nvSpPr>
        <p:spPr>
          <a:xfrm>
            <a:off x="228599" y="1430997"/>
            <a:ext cx="11831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2"/>
              </a:rPr>
              <a:t>https://www.adictosaltrabajo.com/2012/10/07/zk-mvc-mvvm/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3"/>
              </a:rPr>
              <a:t>https://msdn.microsoft.com/en-us/magazine/dn463786.aspx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4"/>
              </a:rPr>
              <a:t>https://en.wikipedia.org/wiki/Vue.js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5"/>
              </a:rPr>
              <a:t>https://es-vuejs.github.io/vuejs.org/v2/guide/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6"/>
              </a:rPr>
              <a:t>https://github.com/vuejs/vue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7"/>
              </a:rPr>
              <a:t>https://vuejs.org/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8"/>
              </a:rPr>
              <a:t>https://es.slideshare.net/HctorPablosLpez/introduccin-a-vuejs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8"/>
              </a:rPr>
              <a:t>https://es.slideshare.net/HctorPablosLpez/introduccin-a-vuejs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9"/>
              </a:rPr>
              <a:t>https://www.fullstack.pe/blog/angular-data-binding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hlinkClick r:id="rId10"/>
              </a:rPr>
              <a:t>https://cli.vuejs.org/guide/cli-service.html#using-the-binary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987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60C704F-92BA-46E6-B994-71443B959B3B}"/>
              </a:ext>
            </a:extLst>
          </p:cNvPr>
          <p:cNvSpPr txBox="1"/>
          <p:nvPr/>
        </p:nvSpPr>
        <p:spPr>
          <a:xfrm>
            <a:off x="1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Wtf is Vue.js?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372620-3FFE-4601-BF46-1D4AB188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99208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BFAB4F8-18DD-4EB2-806A-1313E69E6A25}"/>
              </a:ext>
            </a:extLst>
          </p:cNvPr>
          <p:cNvSpPr/>
          <p:nvPr/>
        </p:nvSpPr>
        <p:spPr>
          <a:xfrm>
            <a:off x="571500" y="1600201"/>
            <a:ext cx="89643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(pronunciado /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vju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ː /, como la vista ) es un marco de código abierto de JavaScript para crear interfaces de usuario y Single Page Apps.</a:t>
            </a:r>
          </a:p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está diseñado desde cero para ser adoptable de forma incremental. </a:t>
            </a:r>
          </a:p>
        </p:txBody>
      </p:sp>
    </p:spTree>
    <p:extLst>
      <p:ext uri="{BB962C8B-B14F-4D97-AF65-F5344CB8AC3E}">
        <p14:creationId xmlns:p14="http://schemas.microsoft.com/office/powerpoint/2010/main" val="8189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BFAB4F8-18DD-4EB2-806A-1313E69E6A25}"/>
              </a:ext>
            </a:extLst>
          </p:cNvPr>
          <p:cNvSpPr/>
          <p:nvPr/>
        </p:nvSpPr>
        <p:spPr>
          <a:xfrm>
            <a:off x="332015" y="808514"/>
            <a:ext cx="8441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 La biblioteca central está enfocada solo en la capa de vista, y es fácil de captar e integrar con otras bibliotecas o proyectos existentes.</a:t>
            </a:r>
          </a:p>
          <a:p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También es perfectamente capaz de impulsar aplicaciones sofisticadas de una sola página cuando se usa en combinación con herramientas modernas y bibliotecas de soporte 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60C704F-92BA-46E6-B994-71443B959B3B}"/>
              </a:ext>
            </a:extLst>
          </p:cNvPr>
          <p:cNvSpPr txBox="1"/>
          <p:nvPr/>
        </p:nvSpPr>
        <p:spPr>
          <a:xfrm>
            <a:off x="1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Single Page Apps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7FDFC5-8008-4A95-B4F5-2E6D5769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10" y="1992086"/>
            <a:ext cx="5532569" cy="33310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528246-1BD6-45DA-BB35-597129076432}"/>
              </a:ext>
            </a:extLst>
          </p:cNvPr>
          <p:cNvSpPr txBox="1"/>
          <p:nvPr/>
        </p:nvSpPr>
        <p:spPr>
          <a:xfrm>
            <a:off x="211690" y="1992086"/>
            <a:ext cx="9977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Las aplicaciones de una sola página (SPA) son aplicaciones web que cargan una sola página HTML y actualizan dinámicamente esa página a medida que el usuario interactúa con la aplicación.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157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44567D8-DF60-497B-9FB3-ADF07F037F49}"/>
              </a:ext>
            </a:extLst>
          </p:cNvPr>
          <p:cNvSpPr/>
          <p:nvPr/>
        </p:nvSpPr>
        <p:spPr>
          <a:xfrm>
            <a:off x="363165" y="1269636"/>
            <a:ext cx="10061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0" i="0" dirty="0">
                <a:solidFill>
                  <a:srgbClr val="3B3B3B"/>
                </a:solidFill>
                <a:effectLst/>
                <a:latin typeface="Segoe UI" panose="020B0502040204020203" pitchFamily="34" charset="0"/>
              </a:rPr>
              <a:t>Los SPA utilizan AJAX y HTML5 para crear aplicaciones web fluidas y receptivas, sin recargas de página constantes. Sin embargo, esto significa que gran parte del trabajo ocurre en el lado del cliente, en JavaScript.</a:t>
            </a:r>
            <a:endParaRPr lang="es-MX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8EC2ED-28AE-4393-BE66-3E4686B6B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3" y="646871"/>
            <a:ext cx="8939703" cy="3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43A7275-E56E-4FEE-ABCF-A540F4DEE010}"/>
              </a:ext>
            </a:extLst>
          </p:cNvPr>
          <p:cNvGrpSpPr/>
          <p:nvPr/>
        </p:nvGrpSpPr>
        <p:grpSpPr>
          <a:xfrm>
            <a:off x="6803571" y="0"/>
            <a:ext cx="5388429" cy="6858000"/>
            <a:chOff x="6803571" y="0"/>
            <a:chExt cx="5388429" cy="6858000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E21A7FE1-A148-4572-8889-559F87E19312}"/>
                </a:ext>
              </a:extLst>
            </p:cNvPr>
            <p:cNvSpPr/>
            <p:nvPr/>
          </p:nvSpPr>
          <p:spPr>
            <a:xfrm>
              <a:off x="6803571" y="1992086"/>
              <a:ext cx="5388429" cy="4865914"/>
            </a:xfrm>
            <a:prstGeom prst="triangle">
              <a:avLst>
                <a:gd name="adj" fmla="val 100000"/>
              </a:avLst>
            </a:prstGeom>
            <a:solidFill>
              <a:srgbClr val="2FB982"/>
            </a:solidFill>
            <a:ln>
              <a:solidFill>
                <a:srgbClr val="2FB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ED709881-D5FA-47C9-A6F9-83B57056699B}"/>
                </a:ext>
              </a:extLst>
            </p:cNvPr>
            <p:cNvSpPr/>
            <p:nvPr/>
          </p:nvSpPr>
          <p:spPr>
            <a:xfrm rot="10800000">
              <a:off x="9535885" y="0"/>
              <a:ext cx="2656115" cy="4778832"/>
            </a:xfrm>
            <a:prstGeom prst="triangle">
              <a:avLst>
                <a:gd name="adj" fmla="val 0"/>
              </a:avLst>
            </a:prstGeom>
            <a:solidFill>
              <a:srgbClr val="34475F"/>
            </a:solidFill>
            <a:ln>
              <a:solidFill>
                <a:srgbClr val="344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48CECD5-45C7-42D5-975C-42B209F7E86C}"/>
              </a:ext>
            </a:extLst>
          </p:cNvPr>
          <p:cNvSpPr txBox="1"/>
          <p:nvPr/>
        </p:nvSpPr>
        <p:spPr>
          <a:xfrm>
            <a:off x="195944" y="381001"/>
            <a:ext cx="953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necesito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para Vue?</a:t>
            </a:r>
            <a:endParaRPr lang="es-MX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F420C5-9CF2-4082-BC64-370DE976A846}"/>
              </a:ext>
            </a:extLst>
          </p:cNvPr>
          <p:cNvSpPr txBox="1"/>
          <p:nvPr/>
        </p:nvSpPr>
        <p:spPr>
          <a:xfrm>
            <a:off x="250371" y="1928913"/>
            <a:ext cx="7434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5E6EDA-CFAF-41DD-B8A7-04B9376F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1928913"/>
            <a:ext cx="4329794" cy="2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2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782</Words>
  <Application>Microsoft Office PowerPoint</Application>
  <PresentationFormat>Panorámica</PresentationFormat>
  <Paragraphs>146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Arial Nova</vt:lpstr>
      <vt:lpstr>Calibri</vt:lpstr>
      <vt:lpstr>Calibri Light</vt:lpstr>
      <vt:lpstr>Roboto Mono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 enrique gomez rodriguez</dc:creator>
  <cp:lastModifiedBy>jair enrique gomez rodriguez</cp:lastModifiedBy>
  <cp:revision>29</cp:revision>
  <dcterms:created xsi:type="dcterms:W3CDTF">2019-05-11T16:51:56Z</dcterms:created>
  <dcterms:modified xsi:type="dcterms:W3CDTF">2019-05-30T00:01:07Z</dcterms:modified>
</cp:coreProperties>
</file>