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15"/>
  </p:notesMasterIdLst>
  <p:sldIdLst>
    <p:sldId id="256" r:id="rId2"/>
    <p:sldId id="258" r:id="rId3"/>
    <p:sldId id="259" r:id="rId4"/>
    <p:sldId id="260" r:id="rId5"/>
    <p:sldId id="264" r:id="rId6"/>
    <p:sldId id="261"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28" autoAdjust="0"/>
  </p:normalViewPr>
  <p:slideViewPr>
    <p:cSldViewPr snapToGrid="0">
      <p:cViewPr varScale="1">
        <p:scale>
          <a:sx n="55" d="100"/>
          <a:sy n="55" d="100"/>
        </p:scale>
        <p:origin x="107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3214A-375C-4512-998E-C0449D295B15}" type="datetimeFigureOut">
              <a:rPr lang="en-US" smtClean="0"/>
              <a:t>11/26/2018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397FD-F810-4994-ADBC-E776CF1F6F51}" type="slidenum">
              <a:rPr lang="en-US" smtClean="0"/>
              <a:t>‹#›</a:t>
            </a:fld>
            <a:endParaRPr lang="en-US"/>
          </a:p>
        </p:txBody>
      </p:sp>
    </p:spTree>
    <p:extLst>
      <p:ext uri="{BB962C8B-B14F-4D97-AF65-F5344CB8AC3E}">
        <p14:creationId xmlns:p14="http://schemas.microsoft.com/office/powerpoint/2010/main" val="184533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empresa </a:t>
            </a:r>
            <a:r>
              <a:rPr lang="es-ES" dirty="0" err="1"/>
              <a:t>Call</a:t>
            </a:r>
            <a:r>
              <a:rPr lang="es-ES" dirty="0"/>
              <a:t> </a:t>
            </a:r>
            <a:r>
              <a:rPr lang="es-ES" dirty="0" err="1"/>
              <a:t>Services</a:t>
            </a:r>
            <a:r>
              <a:rPr lang="es-ES" dirty="0"/>
              <a:t> nace a partir de la idea de Cesar Arredondo al identificar varias empresas interesadas en brindar asistencia telefónica a sus clientes pero que no contaban con la infraestructura o los recursos para lograrlo. La actividad de </a:t>
            </a:r>
            <a:r>
              <a:rPr lang="es-ES" dirty="0" err="1"/>
              <a:t>Call</a:t>
            </a:r>
            <a:r>
              <a:rPr lang="es-ES" dirty="0"/>
              <a:t> </a:t>
            </a:r>
            <a:r>
              <a:rPr lang="es-ES" dirty="0" err="1"/>
              <a:t>Services</a:t>
            </a:r>
            <a:r>
              <a:rPr lang="es-ES" dirty="0"/>
              <a:t> consiste en poner a la disposición un </a:t>
            </a:r>
            <a:r>
              <a:rPr lang="es-ES" dirty="0" err="1"/>
              <a:t>contact</a:t>
            </a:r>
            <a:r>
              <a:rPr lang="es-ES" dirty="0"/>
              <a:t> center con personal capacitado para que brinden soporte e información a los clientes de las empresas que contratan sus servicios. En la actualidad la empresa cuenta con 240 colaboradores para atender las llamadas telefónicas y están distribuidos a 7 supervisores. </a:t>
            </a:r>
          </a:p>
          <a:p>
            <a:endParaRPr lang="es-ES" dirty="0"/>
          </a:p>
          <a:p>
            <a:r>
              <a:rPr lang="es-ES" dirty="0"/>
              <a:t>La empresa consiste de una sola sede ubicada en la calle Ecuador del ensanche Mirador, Santo Domingo, República Dominicana. </a:t>
            </a:r>
            <a:r>
              <a:rPr lang="es-ES" dirty="0" err="1"/>
              <a:t>Call</a:t>
            </a:r>
            <a:r>
              <a:rPr lang="es-ES" dirty="0"/>
              <a:t> </a:t>
            </a:r>
            <a:r>
              <a:rPr lang="es-ES" dirty="0" err="1"/>
              <a:t>Services</a:t>
            </a:r>
            <a:r>
              <a:rPr lang="es-ES" dirty="0"/>
              <a:t> es una empresa joven pero de rápido crecimiento gracias a que aseguran a las empresas que sus clientes recibirán un trato siguiendo altos estándares de calidad de atención al cliente. Para ello desarrollan plantillas de evaluación que tienen como objetivo medir la calidad de servicio que prestan sus representantes a los clientes. Las evaluaciones de calidad son realizadas actualmente por los supervisores de cada representante en una hoja de Excel que contiene todos los puntos de evaluación. Posterior a la evaluación el representante recibe por correo sus resultados. A cada representante se le hacen 8 evaluaciones mensuales por lo que la cantidad de documentos que se genera es bastante grande y el proceso de tabular esos resultados y el obtener datos históricos se vuelve cada vez más complicado y requiere de mayor tiempo. Además, el control que se lleva es manual y las posibilidades de cometer errores son altas, resultando en baja de productividad y en la necesidad de asistirse de una empresa externa que provea personal para realizar los monitoreos o evaluaciones de calidad. </a:t>
            </a:r>
          </a:p>
          <a:p>
            <a:endParaRPr lang="es-ES" dirty="0"/>
          </a:p>
          <a:p>
            <a:r>
              <a:rPr lang="es-ES" dirty="0"/>
              <a:t>Para lograr un incremento significativo en la productividad en el proceso de evaluación de calidad de servicio se quiere un cambio en la manera en que se lleva a cabo el control de este. Se requiere tener una herramienta que facilite llenar una plantilla de evaluación, crear las plantillas de evaluación y asignarlas, que de la opción de evaluar solamente a los representantes que se reportan al supervisor, que permita que los representantes vean sus evaluaciones y que permita recuperar informaciones estadísticas sin la necesidad de explorar cientos de documentos mensualmente.  </a:t>
            </a:r>
            <a:endParaRPr lang="en-US" dirty="0"/>
          </a:p>
        </p:txBody>
      </p:sp>
      <p:sp>
        <p:nvSpPr>
          <p:cNvPr id="4" name="Slide Number Placeholder 3"/>
          <p:cNvSpPr>
            <a:spLocks noGrp="1"/>
          </p:cNvSpPr>
          <p:nvPr>
            <p:ph type="sldNum" sz="quarter" idx="5"/>
          </p:nvPr>
        </p:nvSpPr>
        <p:spPr/>
        <p:txBody>
          <a:bodyPr/>
          <a:lstStyle/>
          <a:p>
            <a:fld id="{A7E397FD-F810-4994-ADBC-E776CF1F6F51}" type="slidenum">
              <a:rPr lang="en-US" smtClean="0"/>
              <a:t>3</a:t>
            </a:fld>
            <a:endParaRPr lang="en-US"/>
          </a:p>
        </p:txBody>
      </p:sp>
    </p:spTree>
    <p:extLst>
      <p:ext uri="{BB962C8B-B14F-4D97-AF65-F5344CB8AC3E}">
        <p14:creationId xmlns:p14="http://schemas.microsoft.com/office/powerpoint/2010/main" val="166289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17B0CD5-7E58-4AD6-9974-B42DFEB8FEE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C6946-7809-49CA-A3F4-F40808AF22A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045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B0CD5-7E58-4AD6-9974-B42DFEB8FEE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C6946-7809-49CA-A3F4-F40808AF22AC}" type="slidenum">
              <a:rPr lang="en-US" smtClean="0"/>
              <a:t>‹#›</a:t>
            </a:fld>
            <a:endParaRPr lang="en-US"/>
          </a:p>
        </p:txBody>
      </p:sp>
    </p:spTree>
    <p:extLst>
      <p:ext uri="{BB962C8B-B14F-4D97-AF65-F5344CB8AC3E}">
        <p14:creationId xmlns:p14="http://schemas.microsoft.com/office/powerpoint/2010/main" val="197035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B0CD5-7E58-4AD6-9974-B42DFEB8FEE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C6946-7809-49CA-A3F4-F40808AF22A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44103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B0CD5-7E58-4AD6-9974-B42DFEB8FEE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C6946-7809-49CA-A3F4-F40808AF22AC}" type="slidenum">
              <a:rPr lang="en-US" smtClean="0"/>
              <a:t>‹#›</a:t>
            </a:fld>
            <a:endParaRPr lang="en-US"/>
          </a:p>
        </p:txBody>
      </p:sp>
    </p:spTree>
    <p:extLst>
      <p:ext uri="{BB962C8B-B14F-4D97-AF65-F5344CB8AC3E}">
        <p14:creationId xmlns:p14="http://schemas.microsoft.com/office/powerpoint/2010/main" val="268083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7B0CD5-7E58-4AD6-9974-B42DFEB8FEE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C6946-7809-49CA-A3F4-F40808AF22A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32671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B0CD5-7E58-4AD6-9974-B42DFEB8FEE8}"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C6946-7809-49CA-A3F4-F40808AF22AC}" type="slidenum">
              <a:rPr lang="en-US" smtClean="0"/>
              <a:t>‹#›</a:t>
            </a:fld>
            <a:endParaRPr lang="en-US"/>
          </a:p>
        </p:txBody>
      </p:sp>
    </p:spTree>
    <p:extLst>
      <p:ext uri="{BB962C8B-B14F-4D97-AF65-F5344CB8AC3E}">
        <p14:creationId xmlns:p14="http://schemas.microsoft.com/office/powerpoint/2010/main" val="13504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B0CD5-7E58-4AD6-9974-B42DFEB8FEE8}"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C6946-7809-49CA-A3F4-F40808AF22AC}" type="slidenum">
              <a:rPr lang="en-US" smtClean="0"/>
              <a:t>‹#›</a:t>
            </a:fld>
            <a:endParaRPr lang="en-US"/>
          </a:p>
        </p:txBody>
      </p:sp>
    </p:spTree>
    <p:extLst>
      <p:ext uri="{BB962C8B-B14F-4D97-AF65-F5344CB8AC3E}">
        <p14:creationId xmlns:p14="http://schemas.microsoft.com/office/powerpoint/2010/main" val="33666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B0CD5-7E58-4AD6-9974-B42DFEB8FEE8}"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C6946-7809-49CA-A3F4-F40808AF22AC}" type="slidenum">
              <a:rPr lang="en-US" smtClean="0"/>
              <a:t>‹#›</a:t>
            </a:fld>
            <a:endParaRPr lang="en-US"/>
          </a:p>
        </p:txBody>
      </p:sp>
    </p:spTree>
    <p:extLst>
      <p:ext uri="{BB962C8B-B14F-4D97-AF65-F5344CB8AC3E}">
        <p14:creationId xmlns:p14="http://schemas.microsoft.com/office/powerpoint/2010/main" val="427021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B0CD5-7E58-4AD6-9974-B42DFEB8FEE8}"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C6946-7809-49CA-A3F4-F40808AF22AC}" type="slidenum">
              <a:rPr lang="en-US" smtClean="0"/>
              <a:t>‹#›</a:t>
            </a:fld>
            <a:endParaRPr lang="en-US"/>
          </a:p>
        </p:txBody>
      </p:sp>
    </p:spTree>
    <p:extLst>
      <p:ext uri="{BB962C8B-B14F-4D97-AF65-F5344CB8AC3E}">
        <p14:creationId xmlns:p14="http://schemas.microsoft.com/office/powerpoint/2010/main" val="28162860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7B0CD5-7E58-4AD6-9974-B42DFEB8FEE8}"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C6946-7809-49CA-A3F4-F40808AF22AC}" type="slidenum">
              <a:rPr lang="en-US" smtClean="0"/>
              <a:t>‹#›</a:t>
            </a:fld>
            <a:endParaRPr lang="en-US"/>
          </a:p>
        </p:txBody>
      </p:sp>
    </p:spTree>
    <p:extLst>
      <p:ext uri="{BB962C8B-B14F-4D97-AF65-F5344CB8AC3E}">
        <p14:creationId xmlns:p14="http://schemas.microsoft.com/office/powerpoint/2010/main" val="88633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7B0CD5-7E58-4AD6-9974-B42DFEB8FEE8}"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C6946-7809-49CA-A3F4-F40808AF22A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08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17B0CD5-7E58-4AD6-9974-B42DFEB8FEE8}" type="datetimeFigureOut">
              <a:rPr lang="en-US" smtClean="0"/>
              <a:t>11/26/2018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AC6946-7809-49CA-A3F4-F40808AF22A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166292"/>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ocumentacion/Dise&#241;o/Three-Layer%20Detailed%20class%20diagram%20of%20the%20system/100060227ThreeLayerDetailedClassDiagramOfTheSystem.pdf" TargetMode="External"/><Relationship Id="rId2" Type="http://schemas.openxmlformats.org/officeDocument/2006/relationships/hyperlink" Target="Documentacion/Dise&#241;o/Three-layer%20package%20diagram%20of%20the%20system/100060227ThreeLayerPackageDiagramOfTheSystem.pdf" TargetMode="Externa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hyperlink" Target="Documentacion/Dise&#241;o/Three%20Layer%20Detailed%20Sequence%20Diagrams/100060227ThreeLayerDetailedSequenceDiagrams.pdf" TargetMode="External"/><Relationship Id="rId4" Type="http://schemas.openxmlformats.org/officeDocument/2006/relationships/hyperlink" Target="Documentacion/Dise&#241;o/Three-Layer%20Detailed%20Design%20Class%20Diagram%20of%20each%20Use%20Case/100060227ThreeLayerDetailedDesignClassDiagramOfEachUseCase.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Documentacion/Dise&#241;o/First-Cut%20Class%20Diagram%20of%20each%20Use%20Case" TargetMode="External"/><Relationship Id="rId2" Type="http://schemas.openxmlformats.org/officeDocument/2006/relationships/hyperlink" Target="Documentacion/Dise&#241;o/Signature%20and%20pseudocode%20of%20the%20algorithm%20for%20each%20operation/100060227SignatureAndPseudocodeOfTheAlgorithmForEachOperation.pdf" TargetMode="External"/><Relationship Id="rId1" Type="http://schemas.openxmlformats.org/officeDocument/2006/relationships/slideLayout" Target="../slideLayouts/slideLayout2.xml"/><Relationship Id="rId6" Type="http://schemas.openxmlformats.org/officeDocument/2006/relationships/hyperlink" Target="Documentacion/Reportes/ResumendeEvaluaciones.pdf" TargetMode="External"/><Relationship Id="rId5" Type="http://schemas.openxmlformats.org/officeDocument/2006/relationships/hyperlink" Target="Documentacion/Reportes/Relaci&#243;nSupervisorRepresentante.pdf" TargetMode="External"/><Relationship Id="rId4" Type="http://schemas.openxmlformats.org/officeDocument/2006/relationships/hyperlink" Target="Documentacion/Reportes/PlantilladeEvaluaci&#243;nActiva.pdf"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Documentacion/Elicitaci&#243;n/Entrevista%20-%20Informe/100076006EntrevistaInforme%20v2.pdf" TargetMode="External"/><Relationship Id="rId2" Type="http://schemas.openxmlformats.org/officeDocument/2006/relationships/hyperlink" Target="Documentacion/Elicitaci&#243;n/Entrevista%20-%20Listado%20de%20Preguntas/100060227EntrevistaListadoPreguntas.pdf" TargetMode="External"/><Relationship Id="rId1" Type="http://schemas.openxmlformats.org/officeDocument/2006/relationships/slideLayout" Target="../slideLayouts/slideLayout2.xml"/><Relationship Id="rId6" Type="http://schemas.openxmlformats.org/officeDocument/2006/relationships/hyperlink" Target="Documentacion/Elicitaci&#243;n/Derivaci&#243;n%20de%20Casos%20de%20Uso/100060227DerivacionCasosUsos.pdf" TargetMode="External"/><Relationship Id="rId5" Type="http://schemas.openxmlformats.org/officeDocument/2006/relationships/hyperlink" Target="Documentacion/Elicitaci&#243;n/Diagramas%20de%20Actividades/100060227DiagramasActividades.pdf" TargetMode="External"/><Relationship Id="rId4" Type="http://schemas.openxmlformats.org/officeDocument/2006/relationships/hyperlink" Target="Documentacion/Elicitaci&#243;n/Tabla%20de%20Eventos/100060227TablaEventos.pdf"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Documentacion/Definici&#243;n/100060227PropuestaSistema.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Documentacion/Elicitaci&#243;n/Descripci&#243;n%20Formal%20de%20Casos%20de%20Uso/100060227DescripcionFormalCasosUso.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Documentacion/Dise&#241;o/Relational%20Data%20Model%20Diagram/100076006RelationalDataModelDiagram.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47E47667-8CE3-466C-B745-9411E1CE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BDF44D33-97EB-4277-B538-B458E3FD1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8" y="620720"/>
            <a:ext cx="7315732"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8AFA0-C2D3-492F-AEF5-D730883D7968}"/>
              </a:ext>
            </a:extLst>
          </p:cNvPr>
          <p:cNvSpPr>
            <a:spLocks noGrp="1"/>
          </p:cNvSpPr>
          <p:nvPr>
            <p:ph type="ctrTitle"/>
          </p:nvPr>
        </p:nvSpPr>
        <p:spPr>
          <a:xfrm>
            <a:off x="1079946" y="1105351"/>
            <a:ext cx="6420707" cy="3023981"/>
          </a:xfrm>
        </p:spPr>
        <p:txBody>
          <a:bodyPr anchor="b">
            <a:normAutofit/>
          </a:bodyPr>
          <a:lstStyle/>
          <a:p>
            <a:pPr algn="l"/>
            <a:r>
              <a:rPr lang="en-US" sz="4400" dirty="0">
                <a:solidFill>
                  <a:srgbClr val="FFFFFF"/>
                </a:solidFill>
              </a:rPr>
              <a:t>Sistema de </a:t>
            </a:r>
            <a:r>
              <a:rPr lang="en-US" sz="4400" dirty="0" err="1">
                <a:solidFill>
                  <a:srgbClr val="FFFFFF"/>
                </a:solidFill>
              </a:rPr>
              <a:t>evaluaci</a:t>
            </a:r>
            <a:r>
              <a:rPr lang="es-DO" sz="4400" dirty="0" err="1">
                <a:solidFill>
                  <a:srgbClr val="FFFFFF"/>
                </a:solidFill>
              </a:rPr>
              <a:t>ó</a:t>
            </a:r>
            <a:r>
              <a:rPr lang="en-US" sz="4400" dirty="0">
                <a:solidFill>
                  <a:srgbClr val="FFFFFF"/>
                </a:solidFill>
              </a:rPr>
              <a:t>n de </a:t>
            </a:r>
            <a:r>
              <a:rPr lang="en-US" sz="4400" dirty="0" err="1">
                <a:solidFill>
                  <a:srgbClr val="FFFFFF"/>
                </a:solidFill>
              </a:rPr>
              <a:t>calidad</a:t>
            </a:r>
            <a:r>
              <a:rPr lang="en-US" sz="4400" dirty="0">
                <a:solidFill>
                  <a:srgbClr val="FFFFFF"/>
                </a:solidFill>
              </a:rPr>
              <a:t> de </a:t>
            </a:r>
            <a:r>
              <a:rPr lang="en-US" sz="4400" dirty="0" err="1">
                <a:solidFill>
                  <a:srgbClr val="FFFFFF"/>
                </a:solidFill>
              </a:rPr>
              <a:t>servicio</a:t>
            </a:r>
            <a:r>
              <a:rPr lang="en-US" sz="4400" dirty="0">
                <a:solidFill>
                  <a:srgbClr val="FFFFFF"/>
                </a:solidFill>
              </a:rPr>
              <a:t>.</a:t>
            </a:r>
            <a:br>
              <a:rPr lang="en-US" sz="4400" dirty="0">
                <a:solidFill>
                  <a:srgbClr val="FFFFFF"/>
                </a:solidFill>
              </a:rPr>
            </a:br>
            <a:br>
              <a:rPr lang="en-US" sz="4400" dirty="0">
                <a:solidFill>
                  <a:srgbClr val="FFFFFF"/>
                </a:solidFill>
              </a:rPr>
            </a:br>
            <a:r>
              <a:rPr lang="en-US" sz="3600" dirty="0">
                <a:solidFill>
                  <a:srgbClr val="FFFFFF"/>
                </a:solidFill>
              </a:rPr>
              <a:t>TRABAJO FINAL – inf-525</a:t>
            </a:r>
            <a:endParaRPr lang="en-US" sz="4400" dirty="0">
              <a:solidFill>
                <a:srgbClr val="FFFFFF"/>
              </a:solidFill>
            </a:endParaRPr>
          </a:p>
        </p:txBody>
      </p:sp>
      <p:sp>
        <p:nvSpPr>
          <p:cNvPr id="3" name="Subtitle 2">
            <a:extLst>
              <a:ext uri="{FF2B5EF4-FFF2-40B4-BE49-F238E27FC236}">
                <a16:creationId xmlns:a16="http://schemas.microsoft.com/office/drawing/2014/main" id="{BD1B49DB-23C7-4A20-8C46-DF55108D2394}"/>
              </a:ext>
            </a:extLst>
          </p:cNvPr>
          <p:cNvSpPr>
            <a:spLocks noGrp="1"/>
          </p:cNvSpPr>
          <p:nvPr>
            <p:ph type="subTitle" idx="1"/>
          </p:nvPr>
        </p:nvSpPr>
        <p:spPr>
          <a:xfrm>
            <a:off x="1079946" y="4297556"/>
            <a:ext cx="6420707" cy="1431695"/>
          </a:xfrm>
        </p:spPr>
        <p:txBody>
          <a:bodyPr anchor="t">
            <a:normAutofit/>
          </a:bodyPr>
          <a:lstStyle/>
          <a:p>
            <a:r>
              <a:rPr lang="es-DO" sz="1600" dirty="0">
                <a:solidFill>
                  <a:srgbClr val="FFFFFF"/>
                </a:solidFill>
              </a:rPr>
              <a:t>JAIRIS ROSARIO 	– 	100076006</a:t>
            </a:r>
          </a:p>
          <a:p>
            <a:r>
              <a:rPr lang="es-DO" sz="1600" dirty="0">
                <a:solidFill>
                  <a:srgbClr val="FFFFFF"/>
                </a:solidFill>
              </a:rPr>
              <a:t>BASILIO SANCHEZ   	– 	100102058</a:t>
            </a:r>
            <a:endParaRPr lang="en-US" sz="1600" dirty="0">
              <a:solidFill>
                <a:srgbClr val="FFFFFF"/>
              </a:solidFill>
            </a:endParaRPr>
          </a:p>
        </p:txBody>
      </p:sp>
      <p:cxnSp>
        <p:nvCxnSpPr>
          <p:cNvPr id="25" name="Straight Connector 11">
            <a:extLst>
              <a:ext uri="{FF2B5EF4-FFF2-40B4-BE49-F238E27FC236}">
                <a16:creationId xmlns:a16="http://schemas.microsoft.com/office/drawing/2014/main" id="{11534F52-E710-4998-921B-6147812C18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946"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D0A23D-BBDB-4BEA-8515-A7D0DF9B3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6334" y="620720"/>
            <a:ext cx="3425490" cy="55931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47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F1CB-1BD0-48EC-9702-9FD54DB1BC94}"/>
              </a:ext>
            </a:extLst>
          </p:cNvPr>
          <p:cNvSpPr>
            <a:spLocks noGrp="1"/>
          </p:cNvSpPr>
          <p:nvPr>
            <p:ph type="title"/>
          </p:nvPr>
        </p:nvSpPr>
        <p:spPr>
          <a:xfrm>
            <a:off x="1024129" y="585216"/>
            <a:ext cx="4431792" cy="1499616"/>
          </a:xfrm>
        </p:spPr>
        <p:txBody>
          <a:bodyPr>
            <a:normAutofit/>
          </a:bodyPr>
          <a:lstStyle/>
          <a:p>
            <a:r>
              <a:rPr lang="es-DO" dirty="0"/>
              <a:t>Diagrama del sistema</a:t>
            </a:r>
            <a:endParaRPr lang="en-US" dirty="0"/>
          </a:p>
        </p:txBody>
      </p:sp>
      <p:sp>
        <p:nvSpPr>
          <p:cNvPr id="12" name="Content Placeholder 11">
            <a:extLst>
              <a:ext uri="{FF2B5EF4-FFF2-40B4-BE49-F238E27FC236}">
                <a16:creationId xmlns:a16="http://schemas.microsoft.com/office/drawing/2014/main" id="{C1B92BF9-757B-4530-8703-EC1EE35E75E0}"/>
              </a:ext>
            </a:extLst>
          </p:cNvPr>
          <p:cNvSpPr>
            <a:spLocks noGrp="1"/>
          </p:cNvSpPr>
          <p:nvPr>
            <p:ph idx="1"/>
          </p:nvPr>
        </p:nvSpPr>
        <p:spPr>
          <a:xfrm>
            <a:off x="579863" y="2286000"/>
            <a:ext cx="5196469" cy="3931920"/>
          </a:xfrm>
        </p:spPr>
        <p:txBody>
          <a:bodyPr>
            <a:normAutofit/>
          </a:bodyPr>
          <a:lstStyle/>
          <a:p>
            <a:r>
              <a:rPr lang="es-DO" b="1" dirty="0"/>
              <a:t>Ver diagramas. </a:t>
            </a:r>
          </a:p>
          <a:p>
            <a:pPr>
              <a:buFont typeface="Arial" panose="020B0604020202020204" pitchFamily="34" charset="0"/>
              <a:buChar char="•"/>
            </a:pPr>
            <a:r>
              <a:rPr lang="es-DO" dirty="0"/>
              <a:t>Diagrama de paquetes </a:t>
            </a:r>
            <a:r>
              <a:rPr lang="en-US" dirty="0"/>
              <a:t>– </a:t>
            </a:r>
            <a:r>
              <a:rPr lang="en-US" dirty="0">
                <a:hlinkClick r:id="rId2" action="ppaction://hlinkfile"/>
              </a:rPr>
              <a:t>Ver</a:t>
            </a:r>
            <a:endParaRPr lang="en-US" dirty="0"/>
          </a:p>
          <a:p>
            <a:pPr>
              <a:buFont typeface="Arial" panose="020B0604020202020204" pitchFamily="34" charset="0"/>
              <a:buChar char="•"/>
            </a:pPr>
            <a:r>
              <a:rPr lang="en-US" dirty="0" err="1"/>
              <a:t>Diagrama</a:t>
            </a:r>
            <a:r>
              <a:rPr lang="en-US" dirty="0"/>
              <a:t> de </a:t>
            </a:r>
            <a:r>
              <a:rPr lang="en-US" dirty="0" err="1"/>
              <a:t>Clases</a:t>
            </a:r>
            <a:r>
              <a:rPr lang="en-US" dirty="0"/>
              <a:t> del Sistema – </a:t>
            </a:r>
            <a:r>
              <a:rPr lang="en-US" dirty="0">
                <a:hlinkClick r:id="rId3" action="ppaction://hlinkfile"/>
              </a:rPr>
              <a:t>Ver</a:t>
            </a:r>
            <a:r>
              <a:rPr lang="en-US" dirty="0"/>
              <a:t> </a:t>
            </a:r>
          </a:p>
          <a:p>
            <a:pPr>
              <a:buFont typeface="Arial" panose="020B0604020202020204" pitchFamily="34" charset="0"/>
              <a:buChar char="•"/>
            </a:pPr>
            <a:r>
              <a:rPr lang="en-US" dirty="0" err="1"/>
              <a:t>Diagrama</a:t>
            </a:r>
            <a:r>
              <a:rPr lang="en-US" dirty="0"/>
              <a:t> de </a:t>
            </a:r>
            <a:r>
              <a:rPr lang="en-US" dirty="0" err="1"/>
              <a:t>Clases</a:t>
            </a:r>
            <a:r>
              <a:rPr lang="en-US" dirty="0"/>
              <a:t> por Caso de </a:t>
            </a:r>
            <a:r>
              <a:rPr lang="en-US" dirty="0" err="1"/>
              <a:t>Uso</a:t>
            </a:r>
            <a:r>
              <a:rPr lang="en-US" dirty="0"/>
              <a:t> – </a:t>
            </a:r>
            <a:r>
              <a:rPr lang="en-US" dirty="0">
                <a:hlinkClick r:id="rId4" action="ppaction://hlinkfile"/>
              </a:rPr>
              <a:t>Ver</a:t>
            </a:r>
            <a:r>
              <a:rPr lang="en-US" dirty="0"/>
              <a:t> </a:t>
            </a:r>
          </a:p>
          <a:p>
            <a:pPr>
              <a:buFont typeface="Arial" panose="020B0604020202020204" pitchFamily="34" charset="0"/>
              <a:buChar char="•"/>
            </a:pPr>
            <a:r>
              <a:rPr lang="en-US" dirty="0" err="1"/>
              <a:t>Diagrama</a:t>
            </a:r>
            <a:r>
              <a:rPr lang="en-US" dirty="0"/>
              <a:t> de </a:t>
            </a:r>
            <a:r>
              <a:rPr lang="en-US" dirty="0" err="1"/>
              <a:t>Secuencias</a:t>
            </a:r>
            <a:r>
              <a:rPr lang="en-US" dirty="0"/>
              <a:t> - </a:t>
            </a:r>
            <a:r>
              <a:rPr lang="en-US" dirty="0">
                <a:hlinkClick r:id="rId5" action="ppaction://hlinkfile"/>
              </a:rPr>
              <a:t>Ver</a:t>
            </a:r>
            <a:endParaRPr lang="en-US" dirty="0"/>
          </a:p>
          <a:p>
            <a:pPr>
              <a:buFont typeface="Arial" panose="020B0604020202020204" pitchFamily="34" charset="0"/>
              <a:buChar char="•"/>
            </a:pPr>
            <a:endParaRPr lang="en-US" dirty="0"/>
          </a:p>
        </p:txBody>
      </p:sp>
      <p:pic>
        <p:nvPicPr>
          <p:cNvPr id="10" name="Content Placeholder 6">
            <a:extLst>
              <a:ext uri="{FF2B5EF4-FFF2-40B4-BE49-F238E27FC236}">
                <a16:creationId xmlns:a16="http://schemas.microsoft.com/office/drawing/2014/main" id="{6093E6E9-F80C-4471-A0A6-607AD54B5A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2449" y="640080"/>
            <a:ext cx="5843239" cy="5577840"/>
          </a:xfrm>
          <a:prstGeom prst="rect">
            <a:avLst/>
          </a:prstGeom>
        </p:spPr>
      </p:pic>
    </p:spTree>
    <p:extLst>
      <p:ext uri="{BB962C8B-B14F-4D97-AF65-F5344CB8AC3E}">
        <p14:creationId xmlns:p14="http://schemas.microsoft.com/office/powerpoint/2010/main" val="273068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FD44-D56F-4458-949A-8490B37CF217}"/>
              </a:ext>
            </a:extLst>
          </p:cNvPr>
          <p:cNvSpPr>
            <a:spLocks noGrp="1"/>
          </p:cNvSpPr>
          <p:nvPr>
            <p:ph type="title"/>
          </p:nvPr>
        </p:nvSpPr>
        <p:spPr/>
        <p:txBody>
          <a:bodyPr/>
          <a:lstStyle/>
          <a:p>
            <a:r>
              <a:rPr lang="es-DO" dirty="0"/>
              <a:t>Documentos del proyecto</a:t>
            </a:r>
            <a:endParaRPr lang="en-US" dirty="0"/>
          </a:p>
        </p:txBody>
      </p:sp>
      <p:sp>
        <p:nvSpPr>
          <p:cNvPr id="3" name="Content Placeholder 2">
            <a:extLst>
              <a:ext uri="{FF2B5EF4-FFF2-40B4-BE49-F238E27FC236}">
                <a16:creationId xmlns:a16="http://schemas.microsoft.com/office/drawing/2014/main" id="{56F3AB60-8A41-447F-9DAF-2A257C2B1F7F}"/>
              </a:ext>
            </a:extLst>
          </p:cNvPr>
          <p:cNvSpPr>
            <a:spLocks noGrp="1"/>
          </p:cNvSpPr>
          <p:nvPr>
            <p:ph idx="1"/>
          </p:nvPr>
        </p:nvSpPr>
        <p:spPr/>
        <p:txBody>
          <a:bodyPr/>
          <a:lstStyle/>
          <a:p>
            <a:pPr>
              <a:buFont typeface="Wingdings" panose="05000000000000000000" pitchFamily="2" charset="2"/>
              <a:buChar char="q"/>
            </a:pPr>
            <a:r>
              <a:rPr lang="es-DO" dirty="0"/>
              <a:t>Ver seudocódigo en el siguiente documento </a:t>
            </a:r>
            <a:r>
              <a:rPr lang="en-US" dirty="0"/>
              <a:t>– </a:t>
            </a:r>
            <a:r>
              <a:rPr lang="en-US" dirty="0" err="1">
                <a:hlinkClick r:id="rId2" action="ppaction://hlinkfile"/>
              </a:rPr>
              <a:t>ver</a:t>
            </a:r>
            <a:endParaRPr lang="en-US" dirty="0"/>
          </a:p>
          <a:p>
            <a:pPr>
              <a:buFont typeface="Wingdings" panose="05000000000000000000" pitchFamily="2" charset="2"/>
              <a:buChar char="q"/>
            </a:pPr>
            <a:r>
              <a:rPr lang="en-US" dirty="0"/>
              <a:t>Ver </a:t>
            </a:r>
            <a:r>
              <a:rPr lang="en-US" dirty="0" err="1"/>
              <a:t>diagrama</a:t>
            </a:r>
            <a:r>
              <a:rPr lang="en-US" dirty="0"/>
              <a:t> de </a:t>
            </a:r>
            <a:r>
              <a:rPr lang="en-US" dirty="0" err="1"/>
              <a:t>clases</a:t>
            </a:r>
            <a:r>
              <a:rPr lang="en-US" dirty="0"/>
              <a:t> por </a:t>
            </a:r>
            <a:r>
              <a:rPr lang="en-US" dirty="0" err="1"/>
              <a:t>cada</a:t>
            </a:r>
            <a:r>
              <a:rPr lang="en-US" dirty="0"/>
              <a:t> </a:t>
            </a:r>
            <a:r>
              <a:rPr lang="en-US" dirty="0" err="1"/>
              <a:t>caso</a:t>
            </a:r>
            <a:r>
              <a:rPr lang="en-US" dirty="0"/>
              <a:t> de </a:t>
            </a:r>
            <a:r>
              <a:rPr lang="en-US" dirty="0" err="1"/>
              <a:t>uso</a:t>
            </a:r>
            <a:r>
              <a:rPr lang="en-US" dirty="0"/>
              <a:t> – </a:t>
            </a:r>
            <a:r>
              <a:rPr lang="en-US" dirty="0" err="1">
                <a:hlinkClick r:id="rId3" action="ppaction://hlinkfile"/>
              </a:rPr>
              <a:t>ver</a:t>
            </a:r>
            <a:endParaRPr lang="en-US" dirty="0"/>
          </a:p>
          <a:p>
            <a:pPr>
              <a:buFont typeface="Wingdings" panose="05000000000000000000" pitchFamily="2" charset="2"/>
              <a:buChar char="q"/>
            </a:pPr>
            <a:r>
              <a:rPr lang="en-US" dirty="0"/>
              <a:t>Ver </a:t>
            </a:r>
            <a:r>
              <a:rPr lang="en-US" dirty="0" err="1"/>
              <a:t>formato</a:t>
            </a:r>
            <a:r>
              <a:rPr lang="en-US" dirty="0"/>
              <a:t> de </a:t>
            </a:r>
            <a:r>
              <a:rPr lang="en-US" dirty="0" err="1"/>
              <a:t>reportes</a:t>
            </a:r>
            <a:r>
              <a:rPr lang="en-US" dirty="0"/>
              <a:t> </a:t>
            </a:r>
          </a:p>
          <a:p>
            <a:pPr lvl="1">
              <a:buFont typeface="Wingdings" panose="05000000000000000000" pitchFamily="2" charset="2"/>
              <a:buChar char="q"/>
            </a:pPr>
            <a:r>
              <a:rPr lang="en-US" dirty="0"/>
              <a:t>Plantilla de </a:t>
            </a:r>
            <a:r>
              <a:rPr lang="en-US" dirty="0" err="1"/>
              <a:t>evaluaci</a:t>
            </a:r>
            <a:r>
              <a:rPr lang="es-DO" dirty="0" err="1"/>
              <a:t>ón</a:t>
            </a:r>
            <a:r>
              <a:rPr lang="es-DO" dirty="0"/>
              <a:t> activa </a:t>
            </a:r>
            <a:r>
              <a:rPr lang="en-US" dirty="0"/>
              <a:t>– </a:t>
            </a:r>
            <a:r>
              <a:rPr lang="en-US" dirty="0" err="1">
                <a:hlinkClick r:id="rId4" action="ppaction://hlinkfile"/>
              </a:rPr>
              <a:t>ver</a:t>
            </a:r>
            <a:r>
              <a:rPr lang="en-US" dirty="0"/>
              <a:t> </a:t>
            </a:r>
          </a:p>
          <a:p>
            <a:pPr lvl="1">
              <a:buFont typeface="Wingdings" panose="05000000000000000000" pitchFamily="2" charset="2"/>
              <a:buChar char="q"/>
            </a:pPr>
            <a:r>
              <a:rPr lang="en-US" dirty="0" err="1"/>
              <a:t>Relaci</a:t>
            </a:r>
            <a:r>
              <a:rPr lang="es-DO" dirty="0" err="1"/>
              <a:t>ó</a:t>
            </a:r>
            <a:r>
              <a:rPr lang="en-US" dirty="0"/>
              <a:t>n supervisor </a:t>
            </a:r>
            <a:r>
              <a:rPr lang="en-US" dirty="0" err="1"/>
              <a:t>representante</a:t>
            </a:r>
            <a:r>
              <a:rPr lang="es-DO" dirty="0"/>
              <a:t> </a:t>
            </a:r>
            <a:r>
              <a:rPr lang="en-US" dirty="0"/>
              <a:t>– </a:t>
            </a:r>
            <a:r>
              <a:rPr lang="en-US" dirty="0" err="1">
                <a:hlinkClick r:id="rId5" action="ppaction://hlinkfile"/>
              </a:rPr>
              <a:t>ver</a:t>
            </a:r>
            <a:endParaRPr lang="en-US" dirty="0"/>
          </a:p>
          <a:p>
            <a:pPr lvl="1">
              <a:buFont typeface="Wingdings" panose="05000000000000000000" pitchFamily="2" charset="2"/>
              <a:buChar char="q"/>
            </a:pPr>
            <a:r>
              <a:rPr lang="en-US" dirty="0" err="1"/>
              <a:t>Resumen</a:t>
            </a:r>
            <a:r>
              <a:rPr lang="en-US" dirty="0"/>
              <a:t> de </a:t>
            </a:r>
            <a:r>
              <a:rPr lang="en-US" dirty="0" err="1"/>
              <a:t>evaluacion</a:t>
            </a:r>
            <a:r>
              <a:rPr lang="es-DO" dirty="0"/>
              <a:t> </a:t>
            </a:r>
            <a:r>
              <a:rPr lang="en-US" dirty="0"/>
              <a:t>– </a:t>
            </a:r>
            <a:r>
              <a:rPr lang="en-US" dirty="0" err="1">
                <a:hlinkClick r:id="rId6" action="ppaction://hlinkfile"/>
              </a:rPr>
              <a:t>ver</a:t>
            </a: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6150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5">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7C795-D924-4CFE-802E-03F90F98E23E}"/>
              </a:ext>
            </a:extLst>
          </p:cNvPr>
          <p:cNvSpPr>
            <a:spLocks noGrp="1"/>
          </p:cNvSpPr>
          <p:nvPr>
            <p:ph type="title"/>
          </p:nvPr>
        </p:nvSpPr>
        <p:spPr>
          <a:xfrm>
            <a:off x="573024" y="4608575"/>
            <a:ext cx="5242560" cy="1765715"/>
          </a:xfrm>
        </p:spPr>
        <p:txBody>
          <a:bodyPr>
            <a:normAutofit/>
          </a:bodyPr>
          <a:lstStyle/>
          <a:p>
            <a:pPr algn="r"/>
            <a:r>
              <a:rPr lang="es-DO" sz="4400">
                <a:solidFill>
                  <a:srgbClr val="FFFFFF"/>
                </a:solidFill>
              </a:rPr>
              <a:t>demo</a:t>
            </a:r>
            <a:endParaRPr lang="en-US" sz="4400">
              <a:solidFill>
                <a:srgbClr val="FFFFFF"/>
              </a:solidFill>
            </a:endParaRPr>
          </a:p>
        </p:txBody>
      </p:sp>
      <p:pic>
        <p:nvPicPr>
          <p:cNvPr id="7" name="Content Placeholder 3" descr="A screenshot of a cell phone&#10;&#10;Description generated with very high confidence">
            <a:extLst>
              <a:ext uri="{FF2B5EF4-FFF2-40B4-BE49-F238E27FC236}">
                <a16:creationId xmlns:a16="http://schemas.microsoft.com/office/drawing/2014/main" id="{BEB151A3-27E0-4DEE-B832-8CB4AC3A9AC8}"/>
              </a:ext>
            </a:extLst>
          </p:cNvPr>
          <p:cNvPicPr>
            <a:picLocks noChangeAspect="1"/>
          </p:cNvPicPr>
          <p:nvPr/>
        </p:nvPicPr>
        <p:blipFill rotWithShape="1">
          <a:blip r:embed="rId2"/>
          <a:srcRect l="4967" r="4965" b="-3"/>
          <a:stretch/>
        </p:blipFill>
        <p:spPr>
          <a:xfrm>
            <a:off x="327547" y="321733"/>
            <a:ext cx="5688020" cy="3899748"/>
          </a:xfrm>
          <a:prstGeom prst="rect">
            <a:avLst/>
          </a:prstGeom>
        </p:spPr>
      </p:pic>
      <p:sp>
        <p:nvSpPr>
          <p:cNvPr id="41" name="Rectangle 37">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rgbClr val="528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B529D1B-12B1-4919-BD24-ECB4189989D7}"/>
              </a:ext>
            </a:extLst>
          </p:cNvPr>
          <p:cNvSpPr>
            <a:spLocks noGrp="1"/>
          </p:cNvSpPr>
          <p:nvPr>
            <p:ph idx="1"/>
          </p:nvPr>
        </p:nvSpPr>
        <p:spPr>
          <a:xfrm>
            <a:off x="6661065" y="974875"/>
            <a:ext cx="4724573" cy="4852362"/>
          </a:xfrm>
        </p:spPr>
        <p:txBody>
          <a:bodyPr anchor="ctr">
            <a:normAutofit/>
          </a:bodyPr>
          <a:lstStyle/>
          <a:p>
            <a:pPr>
              <a:buFont typeface="Wingdings" panose="05000000000000000000" pitchFamily="2" charset="2"/>
              <a:buChar char="q"/>
            </a:pPr>
            <a:r>
              <a:rPr lang="es-DO">
                <a:solidFill>
                  <a:srgbClr val="FFFFFF"/>
                </a:solidFill>
              </a:rPr>
              <a:t>Crear plantilla</a:t>
            </a:r>
          </a:p>
          <a:p>
            <a:pPr>
              <a:buFont typeface="Wingdings" panose="05000000000000000000" pitchFamily="2" charset="2"/>
              <a:buChar char="q"/>
            </a:pPr>
            <a:r>
              <a:rPr lang="es-DO">
                <a:solidFill>
                  <a:srgbClr val="FFFFFF"/>
                </a:solidFill>
              </a:rPr>
              <a:t>Evaluación Representante</a:t>
            </a:r>
          </a:p>
          <a:p>
            <a:pPr>
              <a:buFont typeface="Wingdings" panose="05000000000000000000" pitchFamily="2" charset="2"/>
              <a:buChar char="q"/>
            </a:pPr>
            <a:r>
              <a:rPr lang="es-DO">
                <a:solidFill>
                  <a:srgbClr val="FFFFFF"/>
                </a:solidFill>
              </a:rPr>
              <a:t>Actualizar Evaluación</a:t>
            </a:r>
          </a:p>
          <a:p>
            <a:pPr>
              <a:buFont typeface="Wingdings" panose="05000000000000000000" pitchFamily="2" charset="2"/>
              <a:buChar char="q"/>
            </a:pPr>
            <a:r>
              <a:rPr lang="es-DO">
                <a:solidFill>
                  <a:srgbClr val="FFFFFF"/>
                </a:solidFill>
              </a:rPr>
              <a:t>Revisar Evaluación </a:t>
            </a:r>
          </a:p>
          <a:p>
            <a:pPr>
              <a:buFont typeface="Wingdings" panose="05000000000000000000" pitchFamily="2" charset="2"/>
              <a:buChar char="q"/>
            </a:pPr>
            <a:r>
              <a:rPr lang="es-DO">
                <a:solidFill>
                  <a:srgbClr val="FFFFFF"/>
                </a:solidFill>
              </a:rPr>
              <a:t>Crear Usuario.</a:t>
            </a:r>
            <a:endParaRPr lang="en-US" dirty="0">
              <a:solidFill>
                <a:srgbClr val="FFFFFF"/>
              </a:solidFill>
            </a:endParaRPr>
          </a:p>
        </p:txBody>
      </p:sp>
    </p:spTree>
    <p:extLst>
      <p:ext uri="{BB962C8B-B14F-4D97-AF65-F5344CB8AC3E}">
        <p14:creationId xmlns:p14="http://schemas.microsoft.com/office/powerpoint/2010/main" val="67800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CBF7AEF-8C06-47B9-8E6D-88354F595D38}"/>
              </a:ext>
            </a:extLst>
          </p:cNvPr>
          <p:cNvSpPr>
            <a:spLocks noGrp="1"/>
          </p:cNvSpPr>
          <p:nvPr>
            <p:ph type="title"/>
          </p:nvPr>
        </p:nvSpPr>
        <p:spPr>
          <a:xfrm>
            <a:off x="964788" y="804333"/>
            <a:ext cx="3391900" cy="5249334"/>
          </a:xfrm>
        </p:spPr>
        <p:txBody>
          <a:bodyPr vert="horz" lIns="91440" tIns="45720" rIns="91440" bIns="45720" rtlCol="0" anchor="ctr">
            <a:normAutofit/>
          </a:bodyPr>
          <a:lstStyle/>
          <a:p>
            <a:r>
              <a:rPr lang="es-DO" spc="100" dirty="0"/>
              <a:t>M</a:t>
            </a:r>
            <a:r>
              <a:rPr lang="en-US" spc="100" dirty="0" err="1"/>
              <a:t>uchas</a:t>
            </a:r>
            <a:r>
              <a:rPr lang="en-US" spc="100" dirty="0"/>
              <a:t> gracias </a:t>
            </a:r>
          </a:p>
        </p:txBody>
      </p:sp>
      <p:cxnSp>
        <p:nvCxnSpPr>
          <p:cNvPr id="15" name="Straight Connector 14">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17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C4FC8-33C4-451A-9088-0B55B6C04061}"/>
              </a:ext>
            </a:extLst>
          </p:cNvPr>
          <p:cNvSpPr>
            <a:spLocks noGrp="1"/>
          </p:cNvSpPr>
          <p:nvPr>
            <p:ph type="title"/>
          </p:nvPr>
        </p:nvSpPr>
        <p:spPr>
          <a:xfrm>
            <a:off x="964788" y="804333"/>
            <a:ext cx="3391900" cy="5249334"/>
          </a:xfrm>
        </p:spPr>
        <p:txBody>
          <a:bodyPr>
            <a:normAutofit/>
          </a:bodyPr>
          <a:lstStyle/>
          <a:p>
            <a:pPr algn="r"/>
            <a:r>
              <a:rPr lang="en-US" dirty="0" err="1">
                <a:solidFill>
                  <a:srgbClr val="FFFFFF"/>
                </a:solidFill>
              </a:rPr>
              <a:t>Contenido</a:t>
            </a:r>
            <a:endParaRPr lang="en-US" dirty="0">
              <a:solidFill>
                <a:srgbClr val="FFFFFF"/>
              </a:solidFill>
            </a:endParaRPr>
          </a:p>
        </p:txBody>
      </p:sp>
      <p:sp>
        <p:nvSpPr>
          <p:cNvPr id="3" name="Content Placeholder 2">
            <a:extLst>
              <a:ext uri="{FF2B5EF4-FFF2-40B4-BE49-F238E27FC236}">
                <a16:creationId xmlns:a16="http://schemas.microsoft.com/office/drawing/2014/main" id="{BBAE7DE4-C0FA-49D5-B64E-3916BB913024}"/>
              </a:ext>
            </a:extLst>
          </p:cNvPr>
          <p:cNvSpPr>
            <a:spLocks noGrp="1"/>
          </p:cNvSpPr>
          <p:nvPr>
            <p:ph idx="1"/>
          </p:nvPr>
        </p:nvSpPr>
        <p:spPr>
          <a:xfrm>
            <a:off x="4951048" y="804333"/>
            <a:ext cx="6306003" cy="5249334"/>
          </a:xfrm>
        </p:spPr>
        <p:txBody>
          <a:bodyPr anchor="ctr">
            <a:normAutofit/>
          </a:bodyPr>
          <a:lstStyle/>
          <a:p>
            <a:pPr>
              <a:buFont typeface="Wingdings" panose="05000000000000000000" pitchFamily="2" charset="2"/>
              <a:buChar char="§"/>
            </a:pPr>
            <a:r>
              <a:rPr lang="en-US" dirty="0" err="1"/>
              <a:t>Introducci</a:t>
            </a:r>
            <a:r>
              <a:rPr lang="es-DO" dirty="0" err="1"/>
              <a:t>ón</a:t>
            </a:r>
            <a:r>
              <a:rPr lang="es-DO" dirty="0"/>
              <a:t>.</a:t>
            </a:r>
          </a:p>
          <a:p>
            <a:pPr>
              <a:buFont typeface="Wingdings" panose="05000000000000000000" pitchFamily="2" charset="2"/>
              <a:buChar char="§"/>
            </a:pPr>
            <a:r>
              <a:rPr lang="es-DO" dirty="0"/>
              <a:t>Descripción de la empresa</a:t>
            </a:r>
          </a:p>
          <a:p>
            <a:pPr>
              <a:buFont typeface="Wingdings" panose="05000000000000000000" pitchFamily="2" charset="2"/>
              <a:buChar char="§"/>
            </a:pPr>
            <a:r>
              <a:rPr lang="es-DO" dirty="0"/>
              <a:t>Técnicas usadas para recolectar información.</a:t>
            </a:r>
          </a:p>
          <a:p>
            <a:pPr>
              <a:buFont typeface="Wingdings" panose="05000000000000000000" pitchFamily="2" charset="2"/>
              <a:buChar char="§"/>
            </a:pPr>
            <a:r>
              <a:rPr lang="es-DO" dirty="0"/>
              <a:t>Descripción del sistema.</a:t>
            </a:r>
          </a:p>
          <a:p>
            <a:pPr>
              <a:buFont typeface="Wingdings" panose="05000000000000000000" pitchFamily="2" charset="2"/>
              <a:buChar char="§"/>
            </a:pPr>
            <a:r>
              <a:rPr lang="es-DO" dirty="0"/>
              <a:t>Casos de uso.</a:t>
            </a:r>
          </a:p>
          <a:p>
            <a:pPr>
              <a:buFont typeface="Wingdings" panose="05000000000000000000" pitchFamily="2" charset="2"/>
              <a:buChar char="§"/>
            </a:pPr>
            <a:r>
              <a:rPr lang="es-DO" dirty="0"/>
              <a:t>Modelo de datos.</a:t>
            </a:r>
          </a:p>
          <a:p>
            <a:pPr>
              <a:buFont typeface="Wingdings" panose="05000000000000000000" pitchFamily="2" charset="2"/>
              <a:buChar char="§"/>
            </a:pPr>
            <a:r>
              <a:rPr lang="es-DO" dirty="0"/>
              <a:t>Diagramas de caso de uso.</a:t>
            </a:r>
          </a:p>
          <a:p>
            <a:pPr>
              <a:buFont typeface="Wingdings" panose="05000000000000000000" pitchFamily="2" charset="2"/>
              <a:buChar char="§"/>
            </a:pPr>
            <a:r>
              <a:rPr lang="es-DO" dirty="0"/>
              <a:t>Diagrama de secuencia.</a:t>
            </a:r>
          </a:p>
          <a:p>
            <a:pPr>
              <a:buFont typeface="Wingdings" panose="05000000000000000000" pitchFamily="2" charset="2"/>
              <a:buChar char="§"/>
            </a:pPr>
            <a:r>
              <a:rPr lang="es-DO" dirty="0"/>
              <a:t>Demo de la Aplicación.</a:t>
            </a:r>
            <a:endParaRPr lang="en-US" dirty="0"/>
          </a:p>
          <a:p>
            <a:endParaRPr lang="en-US" dirty="0"/>
          </a:p>
        </p:txBody>
      </p:sp>
    </p:spTree>
    <p:extLst>
      <p:ext uri="{BB962C8B-B14F-4D97-AF65-F5344CB8AC3E}">
        <p14:creationId xmlns:p14="http://schemas.microsoft.com/office/powerpoint/2010/main" val="137532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4BC1-4DEF-416D-9FDF-B740986C28EA}"/>
              </a:ext>
            </a:extLst>
          </p:cNvPr>
          <p:cNvSpPr>
            <a:spLocks noGrp="1"/>
          </p:cNvSpPr>
          <p:nvPr>
            <p:ph type="title"/>
          </p:nvPr>
        </p:nvSpPr>
        <p:spPr/>
        <p:txBody>
          <a:bodyPr/>
          <a:lstStyle/>
          <a:p>
            <a:r>
              <a:rPr lang="es-DO" dirty="0"/>
              <a:t>Introducción </a:t>
            </a:r>
            <a:endParaRPr lang="en-US" dirty="0"/>
          </a:p>
        </p:txBody>
      </p:sp>
      <p:sp>
        <p:nvSpPr>
          <p:cNvPr id="3" name="Content Placeholder 2">
            <a:extLst>
              <a:ext uri="{FF2B5EF4-FFF2-40B4-BE49-F238E27FC236}">
                <a16:creationId xmlns:a16="http://schemas.microsoft.com/office/drawing/2014/main" id="{C86AF9FE-17D9-42F9-A62E-216F0D39C11E}"/>
              </a:ext>
            </a:extLst>
          </p:cNvPr>
          <p:cNvSpPr>
            <a:spLocks noGrp="1"/>
          </p:cNvSpPr>
          <p:nvPr>
            <p:ph idx="1"/>
          </p:nvPr>
        </p:nvSpPr>
        <p:spPr/>
        <p:txBody>
          <a:bodyPr/>
          <a:lstStyle/>
          <a:p>
            <a:pPr marL="0" indent="0" algn="just">
              <a:buNone/>
            </a:pPr>
            <a:r>
              <a:rPr lang="es-ES" sz="2000" dirty="0"/>
              <a:t>La empresa </a:t>
            </a:r>
            <a:r>
              <a:rPr lang="es-ES" sz="2000" dirty="0" err="1"/>
              <a:t>Call</a:t>
            </a:r>
            <a:r>
              <a:rPr lang="es-ES" sz="2000" dirty="0"/>
              <a:t> </a:t>
            </a:r>
            <a:r>
              <a:rPr lang="es-ES" sz="2000" dirty="0" err="1"/>
              <a:t>Services</a:t>
            </a:r>
            <a:r>
              <a:rPr lang="es-ES" sz="2000" dirty="0"/>
              <a:t> nace a partir de la idea de Cesar Arredondo al identificar varias empresas interesadas en brindar asistencia telefónica a sus clientes pero que no contaban con la infraestructura o los recursos para lograrlo. La actividad de </a:t>
            </a:r>
            <a:r>
              <a:rPr lang="es-ES" sz="2000" dirty="0" err="1"/>
              <a:t>Call</a:t>
            </a:r>
            <a:r>
              <a:rPr lang="es-ES" sz="2000" dirty="0"/>
              <a:t> </a:t>
            </a:r>
            <a:r>
              <a:rPr lang="es-ES" sz="2000" dirty="0" err="1"/>
              <a:t>Services</a:t>
            </a:r>
            <a:r>
              <a:rPr lang="es-ES" sz="2000" dirty="0"/>
              <a:t> consiste en poner a la disposición un </a:t>
            </a:r>
            <a:r>
              <a:rPr lang="es-ES" sz="2000" dirty="0" err="1"/>
              <a:t>contact</a:t>
            </a:r>
            <a:r>
              <a:rPr lang="es-ES" sz="2000" dirty="0"/>
              <a:t> center con personal capacitado para que brinden soporte e información a los clientes de las empresas que contratan sus servicios. En la actualidad la empresa cuenta con 240 colaboradores para atender las llamadas telefónicas y están distribuidos a 7 supervisores. </a:t>
            </a:r>
          </a:p>
          <a:p>
            <a:pPr marL="0" indent="0" algn="just">
              <a:buNone/>
            </a:pPr>
            <a:r>
              <a:rPr lang="es-ES" sz="2000" dirty="0"/>
              <a:t>Las evaluaciones de calidad son realizadas actualmente por los supervisores de cada representante en una hoja de Excel que contiene todos los puntos de evaluación. Posterior a la evaluación el representante recibe por correo sus resultados</a:t>
            </a:r>
          </a:p>
          <a:p>
            <a:pPr marL="0" indent="0">
              <a:buNone/>
            </a:pPr>
            <a:endParaRPr lang="es-ES" sz="2000" dirty="0"/>
          </a:p>
          <a:p>
            <a:pPr marL="0" indent="0">
              <a:buNone/>
            </a:pPr>
            <a:endParaRPr lang="es-ES" sz="2000" dirty="0"/>
          </a:p>
          <a:p>
            <a:pPr marL="0" indent="0">
              <a:buNone/>
            </a:pPr>
            <a:endParaRPr lang="en-US" dirty="0"/>
          </a:p>
        </p:txBody>
      </p:sp>
    </p:spTree>
    <p:extLst>
      <p:ext uri="{BB962C8B-B14F-4D97-AF65-F5344CB8AC3E}">
        <p14:creationId xmlns:p14="http://schemas.microsoft.com/office/powerpoint/2010/main" val="299798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4288-E0BB-48D5-985F-B2847DE396FA}"/>
              </a:ext>
            </a:extLst>
          </p:cNvPr>
          <p:cNvSpPr>
            <a:spLocks noGrp="1"/>
          </p:cNvSpPr>
          <p:nvPr>
            <p:ph type="title"/>
          </p:nvPr>
        </p:nvSpPr>
        <p:spPr/>
        <p:txBody>
          <a:bodyPr/>
          <a:lstStyle/>
          <a:p>
            <a:r>
              <a:rPr lang="es-DO" dirty="0"/>
              <a:t>Introducción</a:t>
            </a:r>
            <a:endParaRPr lang="en-US" dirty="0"/>
          </a:p>
        </p:txBody>
      </p:sp>
      <p:sp>
        <p:nvSpPr>
          <p:cNvPr id="3" name="Content Placeholder 2">
            <a:extLst>
              <a:ext uri="{FF2B5EF4-FFF2-40B4-BE49-F238E27FC236}">
                <a16:creationId xmlns:a16="http://schemas.microsoft.com/office/drawing/2014/main" id="{401483FE-FD5B-4A38-960D-7961609CD2AC}"/>
              </a:ext>
            </a:extLst>
          </p:cNvPr>
          <p:cNvSpPr>
            <a:spLocks noGrp="1"/>
          </p:cNvSpPr>
          <p:nvPr>
            <p:ph idx="1"/>
          </p:nvPr>
        </p:nvSpPr>
        <p:spPr/>
        <p:txBody>
          <a:bodyPr/>
          <a:lstStyle/>
          <a:p>
            <a:pPr algn="just"/>
            <a:r>
              <a:rPr lang="es-ES" dirty="0"/>
              <a:t>Para lograr un incremento significativo en la productividad en el proceso de evaluación de calidad de servicio se quiere un cambio en la manera en que se lleva a cabo el control de este. Se requiere tener una herramienta que facilite llenar una plantilla de evaluación, crear las plantillas de evaluación y asignarlas, que de la opción de evaluar solamente a los representantes que se reportan al supervisor, que permita que los representantes vean sus evaluaciones y que permita recuperar informaciones estadísticas sin la necesidad de explorar cientos de documentos mensualmente</a:t>
            </a:r>
            <a:endParaRPr lang="en-US" dirty="0"/>
          </a:p>
        </p:txBody>
      </p:sp>
    </p:spTree>
    <p:extLst>
      <p:ext uri="{BB962C8B-B14F-4D97-AF65-F5344CB8AC3E}">
        <p14:creationId xmlns:p14="http://schemas.microsoft.com/office/powerpoint/2010/main" val="152211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768-4568-4191-A3F5-83320128A9AC}"/>
              </a:ext>
            </a:extLst>
          </p:cNvPr>
          <p:cNvSpPr>
            <a:spLocks noGrp="1"/>
          </p:cNvSpPr>
          <p:nvPr>
            <p:ph type="title"/>
          </p:nvPr>
        </p:nvSpPr>
        <p:spPr/>
        <p:txBody>
          <a:bodyPr/>
          <a:lstStyle/>
          <a:p>
            <a:r>
              <a:rPr lang="es-DO" dirty="0"/>
              <a:t>técnicas para la levantar información.</a:t>
            </a:r>
            <a:endParaRPr lang="en-US" dirty="0"/>
          </a:p>
        </p:txBody>
      </p:sp>
      <p:sp>
        <p:nvSpPr>
          <p:cNvPr id="3" name="Content Placeholder 2">
            <a:extLst>
              <a:ext uri="{FF2B5EF4-FFF2-40B4-BE49-F238E27FC236}">
                <a16:creationId xmlns:a16="http://schemas.microsoft.com/office/drawing/2014/main" id="{7DDBBA4D-42EF-4868-8EDD-8A5E72490C76}"/>
              </a:ext>
            </a:extLst>
          </p:cNvPr>
          <p:cNvSpPr>
            <a:spLocks noGrp="1"/>
          </p:cNvSpPr>
          <p:nvPr>
            <p:ph idx="1"/>
          </p:nvPr>
        </p:nvSpPr>
        <p:spPr/>
        <p:txBody>
          <a:bodyPr/>
          <a:lstStyle/>
          <a:p>
            <a:pPr marL="457200" indent="-457200">
              <a:buFont typeface="+mj-lt"/>
              <a:buAutoNum type="arabicPeriod"/>
            </a:pPr>
            <a:r>
              <a:rPr lang="es-DO" dirty="0"/>
              <a:t>Entrevista </a:t>
            </a:r>
            <a:r>
              <a:rPr lang="en-US" dirty="0"/>
              <a:t>- </a:t>
            </a:r>
            <a:r>
              <a:rPr lang="en-US" dirty="0">
                <a:hlinkClick r:id="rId2" action="ppaction://hlinkfile"/>
              </a:rPr>
              <a:t>Ver </a:t>
            </a:r>
            <a:r>
              <a:rPr lang="en-US" dirty="0" err="1">
                <a:hlinkClick r:id="rId2" action="ppaction://hlinkfile"/>
              </a:rPr>
              <a:t>documento</a:t>
            </a:r>
            <a:endParaRPr lang="es-DO" dirty="0"/>
          </a:p>
          <a:p>
            <a:pPr marL="457200" indent="-457200">
              <a:buFont typeface="+mj-lt"/>
              <a:buAutoNum type="arabicPeriod"/>
            </a:pPr>
            <a:r>
              <a:rPr lang="es-DO" dirty="0"/>
              <a:t>Informe – </a:t>
            </a:r>
            <a:r>
              <a:rPr lang="es-DO" dirty="0">
                <a:hlinkClick r:id="rId3" action="ppaction://hlinkfile"/>
              </a:rPr>
              <a:t>Ver documento</a:t>
            </a:r>
            <a:endParaRPr lang="es-DO" dirty="0"/>
          </a:p>
          <a:p>
            <a:pPr marL="457200" indent="-457200">
              <a:buFont typeface="+mj-lt"/>
              <a:buAutoNum type="arabicPeriod"/>
            </a:pPr>
            <a:r>
              <a:rPr lang="es-DO" dirty="0"/>
              <a:t>Tabla de eventos – </a:t>
            </a:r>
            <a:r>
              <a:rPr lang="es-DO" dirty="0">
                <a:hlinkClick r:id="rId4" action="ppaction://hlinkfile"/>
              </a:rPr>
              <a:t>ver documento</a:t>
            </a:r>
            <a:endParaRPr lang="es-DO" dirty="0"/>
          </a:p>
          <a:p>
            <a:pPr marL="457200" indent="-457200">
              <a:buFont typeface="+mj-lt"/>
              <a:buAutoNum type="arabicPeriod"/>
            </a:pPr>
            <a:r>
              <a:rPr lang="en-US" dirty="0" err="1"/>
              <a:t>Diagrama</a:t>
            </a:r>
            <a:r>
              <a:rPr lang="en-US" dirty="0"/>
              <a:t> de </a:t>
            </a:r>
            <a:r>
              <a:rPr lang="en-US" dirty="0" err="1"/>
              <a:t>actividades</a:t>
            </a:r>
            <a:r>
              <a:rPr lang="en-US" dirty="0"/>
              <a:t> – </a:t>
            </a:r>
            <a:r>
              <a:rPr lang="en-US" dirty="0" err="1">
                <a:hlinkClick r:id="rId5" action="ppaction://hlinkfile"/>
              </a:rPr>
              <a:t>ver</a:t>
            </a:r>
            <a:r>
              <a:rPr lang="en-US" dirty="0">
                <a:hlinkClick r:id="rId5" action="ppaction://hlinkfile"/>
              </a:rPr>
              <a:t> document</a:t>
            </a:r>
            <a:endParaRPr lang="en-US" dirty="0"/>
          </a:p>
          <a:p>
            <a:pPr marL="457200" indent="-457200">
              <a:buFont typeface="+mj-lt"/>
              <a:buAutoNum type="arabicPeriod"/>
            </a:pPr>
            <a:r>
              <a:rPr lang="en-US" dirty="0" err="1"/>
              <a:t>Derivación</a:t>
            </a:r>
            <a:r>
              <a:rPr lang="en-US" dirty="0"/>
              <a:t> de </a:t>
            </a:r>
            <a:r>
              <a:rPr lang="en-US" dirty="0" err="1"/>
              <a:t>casos</a:t>
            </a:r>
            <a:r>
              <a:rPr lang="en-US" dirty="0"/>
              <a:t> de </a:t>
            </a:r>
            <a:r>
              <a:rPr lang="en-US" dirty="0" err="1"/>
              <a:t>uso</a:t>
            </a:r>
            <a:r>
              <a:rPr lang="en-US" dirty="0"/>
              <a:t> – </a:t>
            </a:r>
            <a:r>
              <a:rPr lang="en-US" dirty="0" err="1">
                <a:hlinkClick r:id="rId6" action="ppaction://hlinkfile"/>
              </a:rPr>
              <a:t>ver</a:t>
            </a:r>
            <a:r>
              <a:rPr lang="en-US" dirty="0">
                <a:hlinkClick r:id="rId6" action="ppaction://hlinkfile"/>
              </a:rPr>
              <a:t> </a:t>
            </a:r>
            <a:r>
              <a:rPr lang="en-US" dirty="0" err="1">
                <a:hlinkClick r:id="rId6" action="ppaction://hlinkfile"/>
              </a:rPr>
              <a:t>documento</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25619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1C35-1DF7-4EF7-AF4C-A013E604936D}"/>
              </a:ext>
            </a:extLst>
          </p:cNvPr>
          <p:cNvSpPr>
            <a:spLocks noGrp="1"/>
          </p:cNvSpPr>
          <p:nvPr>
            <p:ph type="title"/>
          </p:nvPr>
        </p:nvSpPr>
        <p:spPr/>
        <p:txBody>
          <a:bodyPr/>
          <a:lstStyle/>
          <a:p>
            <a:r>
              <a:rPr lang="es-DO" dirty="0"/>
              <a:t>Descripción de la empresa</a:t>
            </a:r>
            <a:endParaRPr lang="en-US" dirty="0"/>
          </a:p>
        </p:txBody>
      </p:sp>
      <p:sp>
        <p:nvSpPr>
          <p:cNvPr id="3" name="Content Placeholder 2">
            <a:extLst>
              <a:ext uri="{FF2B5EF4-FFF2-40B4-BE49-F238E27FC236}">
                <a16:creationId xmlns:a16="http://schemas.microsoft.com/office/drawing/2014/main" id="{B5E0F8CB-A0FC-46FA-B9A0-4756FA607012}"/>
              </a:ext>
            </a:extLst>
          </p:cNvPr>
          <p:cNvSpPr>
            <a:spLocks noGrp="1"/>
          </p:cNvSpPr>
          <p:nvPr>
            <p:ph idx="1"/>
          </p:nvPr>
        </p:nvSpPr>
        <p:spPr/>
        <p:txBody>
          <a:bodyPr/>
          <a:lstStyle/>
          <a:p>
            <a:pPr>
              <a:buFont typeface="Wingdings" panose="05000000000000000000" pitchFamily="2" charset="2"/>
              <a:buChar char="§"/>
            </a:pPr>
            <a:r>
              <a:rPr lang="es-DO" dirty="0"/>
              <a:t>La empresa encargada de desarrollar la solución es KNOWELL CONSINTING</a:t>
            </a:r>
          </a:p>
          <a:p>
            <a:pPr>
              <a:buFont typeface="Wingdings" panose="05000000000000000000" pitchFamily="2" charset="2"/>
              <a:buChar char="§"/>
            </a:pPr>
            <a:r>
              <a:rPr lang="es-ES" dirty="0"/>
              <a:t>Se desarrolló una aplicación de escritorio independiente en java con el DBMS MySQL integrado desde la que se hará todo el proceso de evaluación y recuperación de información. </a:t>
            </a:r>
          </a:p>
          <a:p>
            <a:pPr>
              <a:buFont typeface="Wingdings" panose="05000000000000000000" pitchFamily="2" charset="2"/>
              <a:buChar char="§"/>
            </a:pPr>
            <a:r>
              <a:rPr lang="es-ES" dirty="0"/>
              <a:t>El sistema se comunicará con los sistemas de recursos humanos para obtener la información de los representantes y los supervisores. </a:t>
            </a:r>
          </a:p>
          <a:p>
            <a:pPr>
              <a:buFont typeface="Wingdings" panose="05000000000000000000" pitchFamily="2" charset="2"/>
              <a:buChar char="§"/>
            </a:pPr>
            <a:r>
              <a:rPr lang="es-ES" dirty="0"/>
              <a:t>Para mas información ver </a:t>
            </a:r>
            <a:r>
              <a:rPr lang="es-ES" dirty="0">
                <a:hlinkClick r:id="rId2" action="ppaction://hlinkfile"/>
              </a:rPr>
              <a:t>propuesta de la solución</a:t>
            </a:r>
            <a:r>
              <a:rPr lang="es-ES" dirty="0"/>
              <a:t> </a:t>
            </a:r>
            <a:endParaRPr lang="es-DO" dirty="0"/>
          </a:p>
          <a:p>
            <a:endParaRPr lang="es-DO" dirty="0"/>
          </a:p>
          <a:p>
            <a:endParaRPr lang="en-US" dirty="0"/>
          </a:p>
        </p:txBody>
      </p:sp>
    </p:spTree>
    <p:extLst>
      <p:ext uri="{BB962C8B-B14F-4D97-AF65-F5344CB8AC3E}">
        <p14:creationId xmlns:p14="http://schemas.microsoft.com/office/powerpoint/2010/main" val="273888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5083-0AB4-4D11-B4AE-D110DBCC5C37}"/>
              </a:ext>
            </a:extLst>
          </p:cNvPr>
          <p:cNvSpPr>
            <a:spLocks noGrp="1"/>
          </p:cNvSpPr>
          <p:nvPr>
            <p:ph type="title"/>
          </p:nvPr>
        </p:nvSpPr>
        <p:spPr/>
        <p:txBody>
          <a:bodyPr/>
          <a:lstStyle/>
          <a:p>
            <a:r>
              <a:rPr lang="es-DO" dirty="0"/>
              <a:t>Funcionalidades básicas </a:t>
            </a:r>
            <a:endParaRPr lang="en-US" dirty="0"/>
          </a:p>
        </p:txBody>
      </p:sp>
      <p:sp>
        <p:nvSpPr>
          <p:cNvPr id="3" name="Content Placeholder 2">
            <a:extLst>
              <a:ext uri="{FF2B5EF4-FFF2-40B4-BE49-F238E27FC236}">
                <a16:creationId xmlns:a16="http://schemas.microsoft.com/office/drawing/2014/main" id="{4FBC6285-D3F9-46A8-A573-DBA92BC284C4}"/>
              </a:ext>
            </a:extLst>
          </p:cNvPr>
          <p:cNvSpPr>
            <a:spLocks noGrp="1"/>
          </p:cNvSpPr>
          <p:nvPr>
            <p:ph idx="1"/>
          </p:nvPr>
        </p:nvSpPr>
        <p:spPr/>
        <p:txBody>
          <a:bodyPr/>
          <a:lstStyle/>
          <a:p>
            <a:pPr marL="457200" indent="-457200">
              <a:buFont typeface="+mj-lt"/>
              <a:buAutoNum type="arabicPeriod"/>
            </a:pPr>
            <a:r>
              <a:rPr lang="es-ES" dirty="0"/>
              <a:t>Los usuarios podrán iniciar sesión en el sistema. </a:t>
            </a:r>
          </a:p>
          <a:p>
            <a:pPr marL="457200" indent="-457200">
              <a:buFont typeface="+mj-lt"/>
              <a:buAutoNum type="arabicPeriod"/>
            </a:pPr>
            <a:r>
              <a:rPr lang="es-ES" dirty="0"/>
              <a:t>Los administradores podrán crear plantillas de evaluación. </a:t>
            </a:r>
          </a:p>
          <a:p>
            <a:pPr marL="457200" indent="-457200">
              <a:buFont typeface="+mj-lt"/>
              <a:buAutoNum type="arabicPeriod"/>
            </a:pPr>
            <a:r>
              <a:rPr lang="es-ES" dirty="0"/>
              <a:t>Los supervisores podrán realizar las evaluaciones.</a:t>
            </a:r>
          </a:p>
          <a:p>
            <a:pPr marL="457200" indent="-457200">
              <a:buFont typeface="+mj-lt"/>
              <a:buAutoNum type="arabicPeriod"/>
            </a:pPr>
            <a:r>
              <a:rPr lang="es-ES" dirty="0"/>
              <a:t> Los representantes podrán ver sus evaluaciones. </a:t>
            </a:r>
          </a:p>
          <a:p>
            <a:pPr marL="457200" indent="-457200">
              <a:buFont typeface="+mj-lt"/>
              <a:buAutoNum type="arabicPeriod"/>
            </a:pPr>
            <a:r>
              <a:rPr lang="es-ES" dirty="0"/>
              <a:t>Los representantes podrán someter sus evaluaciones a revisión. </a:t>
            </a:r>
          </a:p>
          <a:p>
            <a:pPr marL="457200" indent="-457200">
              <a:buFont typeface="+mj-lt"/>
              <a:buAutoNum type="arabicPeriod"/>
            </a:pPr>
            <a:r>
              <a:rPr lang="es-ES" dirty="0"/>
              <a:t>Los supervisores podrán actualizar las evaluaciones si las reclamaciones de los representantes proceden. </a:t>
            </a:r>
          </a:p>
          <a:p>
            <a:pPr marL="457200" indent="-457200">
              <a:buFont typeface="+mj-lt"/>
              <a:buAutoNum type="arabicPeriod"/>
            </a:pPr>
            <a:r>
              <a:rPr lang="es-ES" dirty="0"/>
              <a:t>El sistema generara un reporte con los resultados cuando el supervisor lo requiera. </a:t>
            </a:r>
            <a:endParaRPr lang="en-US" dirty="0"/>
          </a:p>
        </p:txBody>
      </p:sp>
    </p:spTree>
    <p:extLst>
      <p:ext uri="{BB962C8B-B14F-4D97-AF65-F5344CB8AC3E}">
        <p14:creationId xmlns:p14="http://schemas.microsoft.com/office/powerpoint/2010/main" val="206999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4C29-C4A6-4799-879E-47D2EE0088D2}"/>
              </a:ext>
            </a:extLst>
          </p:cNvPr>
          <p:cNvSpPr>
            <a:spLocks noGrp="1"/>
          </p:cNvSpPr>
          <p:nvPr>
            <p:ph type="title"/>
          </p:nvPr>
        </p:nvSpPr>
        <p:spPr/>
        <p:txBody>
          <a:bodyPr/>
          <a:lstStyle/>
          <a:p>
            <a:r>
              <a:rPr lang="es-DO" dirty="0" err="1"/>
              <a:t>cAsos</a:t>
            </a:r>
            <a:r>
              <a:rPr lang="es-DO" dirty="0"/>
              <a:t> de uso</a:t>
            </a:r>
            <a:endParaRPr lang="en-US" dirty="0"/>
          </a:p>
        </p:txBody>
      </p:sp>
      <p:sp>
        <p:nvSpPr>
          <p:cNvPr id="3" name="Content Placeholder 2">
            <a:extLst>
              <a:ext uri="{FF2B5EF4-FFF2-40B4-BE49-F238E27FC236}">
                <a16:creationId xmlns:a16="http://schemas.microsoft.com/office/drawing/2014/main" id="{F49D72ED-49B7-4578-8BEA-BC1CDCB506AC}"/>
              </a:ext>
            </a:extLst>
          </p:cNvPr>
          <p:cNvSpPr>
            <a:spLocks noGrp="1"/>
          </p:cNvSpPr>
          <p:nvPr>
            <p:ph idx="1"/>
          </p:nvPr>
        </p:nvSpPr>
        <p:spPr/>
        <p:txBody>
          <a:bodyPr/>
          <a:lstStyle/>
          <a:p>
            <a:r>
              <a:rPr lang="es-DO" dirty="0"/>
              <a:t>Ver </a:t>
            </a:r>
            <a:r>
              <a:rPr lang="es-DO" dirty="0">
                <a:hlinkClick r:id="rId2" action="ppaction://hlinkfile"/>
              </a:rPr>
              <a:t>casos de Uso</a:t>
            </a:r>
            <a:endParaRPr lang="en-US" dirty="0"/>
          </a:p>
        </p:txBody>
      </p:sp>
    </p:spTree>
    <p:extLst>
      <p:ext uri="{BB962C8B-B14F-4D97-AF65-F5344CB8AC3E}">
        <p14:creationId xmlns:p14="http://schemas.microsoft.com/office/powerpoint/2010/main" val="390979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B4B9-6931-4C6E-8A7E-5759EDC48CB3}"/>
              </a:ext>
            </a:extLst>
          </p:cNvPr>
          <p:cNvSpPr>
            <a:spLocks noGrp="1"/>
          </p:cNvSpPr>
          <p:nvPr>
            <p:ph type="title"/>
          </p:nvPr>
        </p:nvSpPr>
        <p:spPr>
          <a:xfrm>
            <a:off x="1024128" y="585216"/>
            <a:ext cx="3133581" cy="1499616"/>
          </a:xfrm>
        </p:spPr>
        <p:txBody>
          <a:bodyPr>
            <a:normAutofit/>
          </a:bodyPr>
          <a:lstStyle/>
          <a:p>
            <a:r>
              <a:rPr lang="es-DO" sz="4000"/>
              <a:t>Modelo de base de datos.</a:t>
            </a:r>
            <a:endParaRPr lang="en-US" sz="4000"/>
          </a:p>
        </p:txBody>
      </p:sp>
      <p:sp>
        <p:nvSpPr>
          <p:cNvPr id="3" name="Content Placeholder 2">
            <a:extLst>
              <a:ext uri="{FF2B5EF4-FFF2-40B4-BE49-F238E27FC236}">
                <a16:creationId xmlns:a16="http://schemas.microsoft.com/office/drawing/2014/main" id="{0B51D0A6-1EF5-4DCB-922E-F7E592003DA3}"/>
              </a:ext>
            </a:extLst>
          </p:cNvPr>
          <p:cNvSpPr>
            <a:spLocks noGrp="1"/>
          </p:cNvSpPr>
          <p:nvPr>
            <p:ph idx="1"/>
          </p:nvPr>
        </p:nvSpPr>
        <p:spPr>
          <a:xfrm>
            <a:off x="1024128" y="2286000"/>
            <a:ext cx="3133580" cy="3931920"/>
          </a:xfrm>
        </p:spPr>
        <p:txBody>
          <a:bodyPr>
            <a:normAutofit/>
          </a:bodyPr>
          <a:lstStyle/>
          <a:p>
            <a:r>
              <a:rPr lang="es-DO" sz="1600" dirty="0"/>
              <a:t>Ver Modelo de </a:t>
            </a:r>
            <a:r>
              <a:rPr lang="es-DO" sz="1600" dirty="0">
                <a:hlinkClick r:id="rId2" action="ppaction://hlinkfile"/>
              </a:rPr>
              <a:t>base de datos</a:t>
            </a:r>
            <a:endParaRPr lang="es-DO" sz="1600" dirty="0"/>
          </a:p>
          <a:p>
            <a:endParaRPr lang="en-US" sz="1600" dirty="0"/>
          </a:p>
        </p:txBody>
      </p:sp>
      <p:pic>
        <p:nvPicPr>
          <p:cNvPr id="5" name="Picture 4" descr="A screenshot of a cell phone&#10;&#10;Description generated with high confidence">
            <a:extLst>
              <a:ext uri="{FF2B5EF4-FFF2-40B4-BE49-F238E27FC236}">
                <a16:creationId xmlns:a16="http://schemas.microsoft.com/office/drawing/2014/main" id="{27332E34-8780-4F6C-977D-DB24187A9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342" y="647895"/>
            <a:ext cx="6909577" cy="5562209"/>
          </a:xfrm>
          <a:prstGeom prst="rect">
            <a:avLst/>
          </a:prstGeom>
        </p:spPr>
      </p:pic>
    </p:spTree>
    <p:extLst>
      <p:ext uri="{BB962C8B-B14F-4D97-AF65-F5344CB8AC3E}">
        <p14:creationId xmlns:p14="http://schemas.microsoft.com/office/powerpoint/2010/main" val="754206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965</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Tw Cen MT</vt:lpstr>
      <vt:lpstr>Tw Cen MT Condensed</vt:lpstr>
      <vt:lpstr>Wingdings</vt:lpstr>
      <vt:lpstr>Wingdings 3</vt:lpstr>
      <vt:lpstr>Integral</vt:lpstr>
      <vt:lpstr>Sistema de evaluación de calidad de servicio.  TRABAJO FINAL – inf-525</vt:lpstr>
      <vt:lpstr>Contenido</vt:lpstr>
      <vt:lpstr>Introducción </vt:lpstr>
      <vt:lpstr>Introducción</vt:lpstr>
      <vt:lpstr>técnicas para la levantar información.</vt:lpstr>
      <vt:lpstr>Descripción de la empresa</vt:lpstr>
      <vt:lpstr>Funcionalidades básicas </vt:lpstr>
      <vt:lpstr>cAsos de uso</vt:lpstr>
      <vt:lpstr>Modelo de base de datos.</vt:lpstr>
      <vt:lpstr>Diagrama del sistema</vt:lpstr>
      <vt:lpstr>Documentos del proyecto</vt:lpstr>
      <vt:lpstr>demo</vt:lpstr>
      <vt:lpstr>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evaluación de calidad de servicio.  TRABAJO FINAL – inf-525</dc:title>
  <dc:creator>Jairis Rosario</dc:creator>
  <cp:lastModifiedBy>Jairis Rosario</cp:lastModifiedBy>
  <cp:revision>7</cp:revision>
  <dcterms:created xsi:type="dcterms:W3CDTF">2018-11-19T04:42:06Z</dcterms:created>
  <dcterms:modified xsi:type="dcterms:W3CDTF">2018-11-26T23:15:37Z</dcterms:modified>
</cp:coreProperties>
</file>