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58" r:id="rId8"/>
    <p:sldId id="264" r:id="rId9"/>
    <p:sldId id="260" r:id="rId10"/>
    <p:sldId id="263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4" r:id="rId21"/>
    <p:sldId id="281" r:id="rId22"/>
    <p:sldId id="282" r:id="rId23"/>
    <p:sldId id="283" r:id="rId24"/>
    <p:sldId id="270" r:id="rId25"/>
    <p:sldId id="285" r:id="rId26"/>
    <p:sldId id="286" r:id="rId27"/>
    <p:sldId id="288" r:id="rId28"/>
    <p:sldId id="289" r:id="rId29"/>
    <p:sldId id="290" r:id="rId30"/>
    <p:sldId id="291" r:id="rId31"/>
    <p:sldId id="271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7FF"/>
    <a:srgbClr val="CC00CC"/>
    <a:srgbClr val="FCFCF8"/>
    <a:srgbClr val="CC00FF"/>
    <a:srgbClr val="FBC5FF"/>
    <a:srgbClr val="DEEBF7"/>
    <a:srgbClr val="C9F5FF"/>
    <a:srgbClr val="F3F6FB"/>
    <a:srgbClr val="FCFCF0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31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8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5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7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2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0F7E-BE71-4362-9CD6-4CFB07DF2644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75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02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7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6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4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8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7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6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9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8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7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2" Type="http://schemas.openxmlformats.org/officeDocument/2006/relationships/image" Target="../media/image43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8" Type="http://schemas.openxmlformats.org/officeDocument/2006/relationships/image" Target="../media/image127.png"/><Relationship Id="rId3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" Type="http://schemas.openxmlformats.org/officeDocument/2006/relationships/image" Target="../media/image43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75.png"/><Relationship Id="rId3" Type="http://schemas.openxmlformats.org/officeDocument/2006/relationships/image" Target="../media/image157.png"/><Relationship Id="rId21" Type="http://schemas.openxmlformats.org/officeDocument/2006/relationships/image" Target="../media/image178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43.png"/><Relationship Id="rId16" Type="http://schemas.openxmlformats.org/officeDocument/2006/relationships/image" Target="../media/image172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4.png"/><Relationship Id="rId10" Type="http://schemas.openxmlformats.org/officeDocument/2006/relationships/image" Target="../media/image1640.png"/><Relationship Id="rId19" Type="http://schemas.openxmlformats.org/officeDocument/2006/relationships/image" Target="../media/image176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75.png"/><Relationship Id="rId3" Type="http://schemas.openxmlformats.org/officeDocument/2006/relationships/image" Target="../media/image157.png"/><Relationship Id="rId21" Type="http://schemas.openxmlformats.org/officeDocument/2006/relationships/image" Target="../media/image178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43.png"/><Relationship Id="rId16" Type="http://schemas.openxmlformats.org/officeDocument/2006/relationships/image" Target="../media/image172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4.png"/><Relationship Id="rId10" Type="http://schemas.openxmlformats.org/officeDocument/2006/relationships/image" Target="../media/image1640.png"/><Relationship Id="rId19" Type="http://schemas.openxmlformats.org/officeDocument/2006/relationships/image" Target="../media/image176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70.png"/><Relationship Id="rId22" Type="http://schemas.openxmlformats.org/officeDocument/2006/relationships/image" Target="../media/image1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82.png"/><Relationship Id="rId3" Type="http://schemas.openxmlformats.org/officeDocument/2006/relationships/image" Target="../media/image157.png"/><Relationship Id="rId21" Type="http://schemas.openxmlformats.org/officeDocument/2006/relationships/image" Target="../media/image185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81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10" Type="http://schemas.openxmlformats.org/officeDocument/2006/relationships/image" Target="../media/image180.png"/><Relationship Id="rId19" Type="http://schemas.openxmlformats.org/officeDocument/2006/relationships/image" Target="../media/image18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800.png"/><Relationship Id="rId22" Type="http://schemas.openxmlformats.org/officeDocument/2006/relationships/image" Target="../media/image186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image" Target="../media/image187.png"/><Relationship Id="rId3" Type="http://schemas.openxmlformats.org/officeDocument/2006/relationships/image" Target="../media/image157.png"/><Relationship Id="rId21" Type="http://schemas.openxmlformats.org/officeDocument/2006/relationships/image" Target="../media/image185.png"/><Relationship Id="rId12" Type="http://schemas.openxmlformats.org/officeDocument/2006/relationships/image" Target="../media/image168.png"/><Relationship Id="rId17" Type="http://schemas.openxmlformats.org/officeDocument/2006/relationships/image" Target="../media/image181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10" Type="http://schemas.openxmlformats.org/officeDocument/2006/relationships/image" Target="../media/image1640.png"/><Relationship Id="rId19" Type="http://schemas.openxmlformats.org/officeDocument/2006/relationships/image" Target="../media/image183.png"/><Relationship Id="rId4" Type="http://schemas.openxmlformats.org/officeDocument/2006/relationships/image" Target="../media/image158.png"/><Relationship Id="rId14" Type="http://schemas.openxmlformats.org/officeDocument/2006/relationships/image" Target="../media/image1800.png"/><Relationship Id="rId22" Type="http://schemas.openxmlformats.org/officeDocument/2006/relationships/image" Target="../media/image188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0.png"/><Relationship Id="rId18" Type="http://schemas.openxmlformats.org/officeDocument/2006/relationships/image" Target="../media/image189.png"/><Relationship Id="rId3" Type="http://schemas.openxmlformats.org/officeDocument/2006/relationships/image" Target="../media/image157.png"/><Relationship Id="rId21" Type="http://schemas.openxmlformats.org/officeDocument/2006/relationships/image" Target="../media/image185.png"/><Relationship Id="rId12" Type="http://schemas.openxmlformats.org/officeDocument/2006/relationships/image" Target="../media/image168.png"/><Relationship Id="rId17" Type="http://schemas.openxmlformats.org/officeDocument/2006/relationships/image" Target="../media/image181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23" Type="http://schemas.openxmlformats.org/officeDocument/2006/relationships/image" Target="../media/image191.png"/><Relationship Id="rId10" Type="http://schemas.openxmlformats.org/officeDocument/2006/relationships/image" Target="../media/image1640.png"/><Relationship Id="rId19" Type="http://schemas.openxmlformats.org/officeDocument/2006/relationships/image" Target="../media/image183.png"/><Relationship Id="rId4" Type="http://schemas.openxmlformats.org/officeDocument/2006/relationships/image" Target="../media/image158.png"/><Relationship Id="rId14" Type="http://schemas.openxmlformats.org/officeDocument/2006/relationships/image" Target="../media/image1800.png"/><Relationship Id="rId22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jpe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Parte I - Jairo Alves</a:t>
            </a:r>
          </a:p>
          <a:p>
            <a:endParaRPr lang="pt-BR" dirty="0" smtClean="0"/>
          </a:p>
          <a:p>
            <a:r>
              <a:rPr lang="pt-BR" dirty="0" smtClean="0"/>
              <a:t>LAMFO Workshops – 24/04/2021</a:t>
            </a:r>
          </a:p>
        </p:txBody>
      </p:sp>
    </p:spTree>
    <p:extLst>
      <p:ext uri="{BB962C8B-B14F-4D97-AF65-F5344CB8AC3E}">
        <p14:creationId xmlns:p14="http://schemas.microsoft.com/office/powerpoint/2010/main" val="1143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3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6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2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ctor reto 9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5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tângulo 62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64" name="Conector reto 63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9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1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9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8352769" y="4064215"/>
            <a:ext cx="971096" cy="742694"/>
            <a:chOff x="8352769" y="4064215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tângulo Arredondado 61"/>
            <p:cNvSpPr/>
            <p:nvPr/>
          </p:nvSpPr>
          <p:spPr>
            <a:xfrm>
              <a:off x="8352769" y="406421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sz="3600" i="1" dirty="0" smtClean="0"/>
              <a:t>(</a:t>
            </a:r>
            <a:r>
              <a:rPr lang="pt-BR" sz="3600" i="1" dirty="0" err="1" smtClean="0"/>
              <a:t>backpropagation</a:t>
            </a:r>
            <a:r>
              <a:rPr lang="pt-BR" sz="3600" i="1" dirty="0" smtClean="0"/>
              <a:t>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8053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89" name="Conector de Seta Reta 88"/>
          <p:cNvCxnSpPr>
            <a:stCxn id="62" idx="0"/>
          </p:cNvCxnSpPr>
          <p:nvPr/>
        </p:nvCxnSpPr>
        <p:spPr>
          <a:xfrm flipH="1" flipV="1">
            <a:off x="8085460" y="3146717"/>
            <a:ext cx="726824" cy="52674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62" idx="2"/>
            <a:endCxn id="6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10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Agrupar 102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104" name="Retângulo Arredondado 10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55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89" idx="3"/>
          </p:cNvCxnSpPr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8" idx="0"/>
          </p:cNvCxnSpPr>
          <p:nvPr/>
        </p:nvCxnSpPr>
        <p:spPr>
          <a:xfrm flipH="1" flipV="1">
            <a:off x="6914572" y="2530785"/>
            <a:ext cx="653088" cy="38569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88" idx="2"/>
          </p:cNvCxnSpPr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6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de Seta Reta 91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endCxn id="91" idx="3"/>
          </p:cNvCxnSpPr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08900" cy="4351338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Estrutura das Redes Neurais</a:t>
            </a:r>
          </a:p>
          <a:p>
            <a:r>
              <a:rPr lang="pt-BR" dirty="0" smtClean="0"/>
              <a:t>Grafo Computacional</a:t>
            </a:r>
          </a:p>
          <a:p>
            <a:r>
              <a:rPr lang="pt-BR" dirty="0" smtClean="0"/>
              <a:t>Determinando o gradiente</a:t>
            </a:r>
          </a:p>
          <a:p>
            <a:endParaRPr lang="pt-BR" dirty="0" smtClean="0"/>
          </a:p>
          <a:p>
            <a:r>
              <a:rPr lang="pt-BR" dirty="0" smtClean="0"/>
              <a:t>Estratégias de otimização – Parte II</a:t>
            </a:r>
          </a:p>
          <a:p>
            <a:r>
              <a:rPr lang="pt-BR" dirty="0" smtClean="0"/>
              <a:t>Considerações Práticas – Parte II</a:t>
            </a:r>
          </a:p>
          <a:p>
            <a:r>
              <a:rPr lang="pt-BR" dirty="0" smtClean="0"/>
              <a:t>Demo – Parte II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8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4483" r="-34483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tângulo Arredondado 72"/>
          <p:cNvSpPr/>
          <p:nvPr/>
        </p:nvSpPr>
        <p:spPr>
          <a:xfrm>
            <a:off x="4931938" y="4698405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H="1">
            <a:off x="5817663" y="4952876"/>
            <a:ext cx="1325022" cy="43192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Arredondado 102"/>
          <p:cNvSpPr/>
          <p:nvPr/>
        </p:nvSpPr>
        <p:spPr>
          <a:xfrm>
            <a:off x="1024380" y="3843174"/>
            <a:ext cx="2931159" cy="226446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tângulo Arredondado 108"/>
          <p:cNvSpPr/>
          <p:nvPr/>
        </p:nvSpPr>
        <p:spPr>
          <a:xfrm>
            <a:off x="1173730" y="3942923"/>
            <a:ext cx="2603994" cy="2063111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Agrupar 114"/>
          <p:cNvGrpSpPr/>
          <p:nvPr/>
        </p:nvGrpSpPr>
        <p:grpSpPr>
          <a:xfrm>
            <a:off x="5010170" y="5290884"/>
            <a:ext cx="4152730" cy="1166232"/>
            <a:chOff x="6137479" y="1156683"/>
            <a:chExt cx="4152730" cy="1166232"/>
          </a:xfrm>
        </p:grpSpPr>
        <p:sp>
          <p:nvSpPr>
            <p:cNvPr id="116" name="Retângulo 115"/>
            <p:cNvSpPr/>
            <p:nvPr/>
          </p:nvSpPr>
          <p:spPr>
            <a:xfrm>
              <a:off x="6137479" y="1751555"/>
              <a:ext cx="3581401" cy="57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 smtClean="0"/>
                <a:t>Custo computacional do </a:t>
              </a:r>
              <a:r>
                <a:rPr lang="pt-BR" sz="1600" i="1" dirty="0" err="1" smtClean="0"/>
                <a:t>backward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pass</a:t>
              </a:r>
              <a:r>
                <a:rPr lang="pt-BR" sz="1600" dirty="0" smtClean="0"/>
                <a:t> é similar ao custo do </a:t>
              </a:r>
              <a:r>
                <a:rPr lang="pt-BR" sz="1600" i="1" dirty="0" err="1" smtClean="0"/>
                <a:t>forward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</a:t>
              </a:r>
              <a:r>
                <a:rPr lang="pt-BR" sz="1600" dirty="0" err="1" smtClean="0"/>
                <a:t>s</a:t>
              </a:r>
              <a:endParaRPr lang="pt-BR" sz="1600" dirty="0"/>
            </a:p>
          </p:txBody>
        </p:sp>
        <p:sp>
          <p:nvSpPr>
            <p:cNvPr id="117" name="Texto Explicativo em Nuvem 116"/>
            <p:cNvSpPr/>
            <p:nvPr/>
          </p:nvSpPr>
          <p:spPr>
            <a:xfrm>
              <a:off x="9645049" y="1156683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53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8" grpId="0"/>
      <p:bldP spid="109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tângulo Arredondado 144"/>
          <p:cNvSpPr/>
          <p:nvPr/>
        </p:nvSpPr>
        <p:spPr>
          <a:xfrm>
            <a:off x="5224638" y="3906636"/>
            <a:ext cx="1563832" cy="2611597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683461" y="3254280"/>
            <a:ext cx="1518831" cy="15188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Arredondado 143"/>
          <p:cNvSpPr/>
          <p:nvPr/>
        </p:nvSpPr>
        <p:spPr>
          <a:xfrm>
            <a:off x="2080645" y="5300080"/>
            <a:ext cx="1097465" cy="824139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3" name="Retângulo Arredondado 142"/>
          <p:cNvSpPr/>
          <p:nvPr/>
        </p:nvSpPr>
        <p:spPr>
          <a:xfrm>
            <a:off x="3513777" y="4685760"/>
            <a:ext cx="1563832" cy="86172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59495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8965570" y="547695"/>
            <a:ext cx="1880572" cy="1770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to 40"/>
          <p:cNvCxnSpPr/>
          <p:nvPr/>
        </p:nvCxnSpPr>
        <p:spPr>
          <a:xfrm flipH="1" flipV="1">
            <a:off x="2049339" y="3049160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blipFill>
                <a:blip r:embed="rId4"/>
                <a:stretch>
                  <a:fillRect l="-5814" t="-2041" r="-4651" b="-16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blipFill>
                <a:blip r:embed="rId5"/>
                <a:stretch>
                  <a:fillRect l="-5882" t="-4167" r="-5882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blipFill>
                <a:blip r:embed="rId6"/>
                <a:stretch>
                  <a:fillRect l="-5814" t="-4167" r="-4651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blipFill>
                <a:blip r:embed="rId7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reto 57"/>
          <p:cNvCxnSpPr>
            <a:stCxn id="60" idx="2"/>
          </p:cNvCxnSpPr>
          <p:nvPr/>
        </p:nvCxnSpPr>
        <p:spPr>
          <a:xfrm flipH="1">
            <a:off x="2872214" y="4185821"/>
            <a:ext cx="257524" cy="76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blipFill>
                <a:blip r:embed="rId8"/>
                <a:stretch>
                  <a:fillRect l="-18750" r="-6250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blipFill>
                <a:blip r:embed="rId9"/>
                <a:stretch>
                  <a:fillRect l="-5882" r="-1961" b="-1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blipFill>
                <a:blip r:embed="rId10"/>
                <a:stretch>
                  <a:fillRect l="-12245" t="-1852" r="-10204" b="-25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to 61"/>
          <p:cNvCxnSpPr>
            <a:endCxn id="77" idx="3"/>
          </p:cNvCxnSpPr>
          <p:nvPr/>
        </p:nvCxnSpPr>
        <p:spPr>
          <a:xfrm flipH="1" flipV="1">
            <a:off x="4021502" y="4011850"/>
            <a:ext cx="628730" cy="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60" idx="1"/>
          </p:cNvCxnSpPr>
          <p:nvPr/>
        </p:nvCxnSpPr>
        <p:spPr>
          <a:xfrm flipH="1">
            <a:off x="1704632" y="4010035"/>
            <a:ext cx="1273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2049139" y="4158831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Agrupar 166"/>
          <p:cNvGrpSpPr/>
          <p:nvPr/>
        </p:nvGrpSpPr>
        <p:grpSpPr>
          <a:xfrm>
            <a:off x="3281090" y="3858616"/>
            <a:ext cx="740412" cy="306467"/>
            <a:chOff x="3281090" y="3858616"/>
            <a:chExt cx="740412" cy="306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/>
                <p:cNvSpPr txBox="1"/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7" name="CaixaDe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blipFill>
                  <a:blip r:embed="rId11"/>
                  <a:stretch>
                    <a:fillRect r="-11905" b="-23077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to 80"/>
            <p:cNvCxnSpPr>
              <a:stCxn id="60" idx="3"/>
              <a:endCxn id="77" idx="1"/>
            </p:cNvCxnSpPr>
            <p:nvPr/>
          </p:nvCxnSpPr>
          <p:spPr>
            <a:xfrm>
              <a:off x="3281090" y="4010035"/>
              <a:ext cx="243956" cy="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blipFill>
                <a:blip r:embed="rId12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blipFill>
                <a:blip r:embed="rId13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Arredondado 85"/>
          <p:cNvSpPr/>
          <p:nvPr/>
        </p:nvSpPr>
        <p:spPr>
          <a:xfrm>
            <a:off x="5264425" y="2670788"/>
            <a:ext cx="2516503" cy="967203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5295961" y="2698527"/>
                <a:ext cx="2418255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61" y="2698527"/>
                <a:ext cx="2418255" cy="911724"/>
              </a:xfrm>
              <a:prstGeom prst="rect">
                <a:avLst/>
              </a:prstGeom>
              <a:blipFill>
                <a:blip r:embed="rId14"/>
                <a:stretch>
                  <a:fillRect r="-17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ângulo 87"/>
              <p:cNvSpPr/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𝑐𝑎𝑚𝑎𝑑𝑎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8" name="Retângulo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/>
              <p:cNvSpPr/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9" name="Retângulo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ipse 89"/>
          <p:cNvSpPr/>
          <p:nvPr/>
        </p:nvSpPr>
        <p:spPr>
          <a:xfrm>
            <a:off x="2332211" y="3072516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2099068" y="3688233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2170371" y="4270098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2568481" y="4892362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Texto Explicativo Retangular com Cantos Arredondados 93"/>
          <p:cNvSpPr/>
          <p:nvPr/>
        </p:nvSpPr>
        <p:spPr>
          <a:xfrm>
            <a:off x="2683461" y="2587004"/>
            <a:ext cx="1338041" cy="360609"/>
          </a:xfrm>
          <a:prstGeom prst="wedgeRoundRectCallout">
            <a:avLst>
              <a:gd name="adj1" fmla="val -47888"/>
              <a:gd name="adj2" fmla="val 92261"/>
              <a:gd name="adj3" fmla="val 16667"/>
            </a:avLst>
          </a:prstGeom>
          <a:solidFill>
            <a:srgbClr val="FCFCF8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blipFill>
                <a:blip r:embed="rId17"/>
                <a:stretch>
                  <a:fillRect l="-5914" r="-4839" b="-3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1540037" y="2847701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Texto Explicativo Retangular com Cantos Arredondados 96"/>
          <p:cNvSpPr/>
          <p:nvPr/>
        </p:nvSpPr>
        <p:spPr>
          <a:xfrm>
            <a:off x="394353" y="2431628"/>
            <a:ext cx="1161331" cy="360609"/>
          </a:xfrm>
          <a:prstGeom prst="wedgeRoundRectCallout">
            <a:avLst>
              <a:gd name="adj1" fmla="val 48223"/>
              <a:gd name="adj2" fmla="val 93451"/>
              <a:gd name="adj3" fmla="val 16667"/>
            </a:avLst>
          </a:prstGeom>
          <a:solidFill>
            <a:srgbClr val="F3F6FB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𝑒𝑛𝑡𝑟𝑎𝑑𝑎𝑠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blipFill>
                <a:blip r:embed="rId18"/>
                <a:stretch>
                  <a:fillRect l="-5479" r="-4110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Elipse 98"/>
          <p:cNvSpPr/>
          <p:nvPr/>
        </p:nvSpPr>
        <p:spPr>
          <a:xfrm>
            <a:off x="1314393" y="378472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1585677" y="475036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4277172" y="3655431"/>
            <a:ext cx="403130" cy="40313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Texto Explicativo Retangular com Cantos Arredondados 102"/>
          <p:cNvSpPr/>
          <p:nvPr/>
        </p:nvSpPr>
        <p:spPr>
          <a:xfrm>
            <a:off x="4085210" y="3105673"/>
            <a:ext cx="936664" cy="360609"/>
          </a:xfrm>
          <a:prstGeom prst="wedgeRoundRectCallout">
            <a:avLst>
              <a:gd name="adj1" fmla="val 4361"/>
              <a:gd name="adj2" fmla="val 92260"/>
              <a:gd name="adj3" fmla="val 16667"/>
            </a:avLst>
          </a:prstGeom>
          <a:solidFill>
            <a:srgbClr val="ECF5E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blipFill>
                <a:blip r:embed="rId19"/>
                <a:stretch>
                  <a:fillRect l="-10000" r="-6667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104"/>
              <p:cNvSpPr/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Retângul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105"/>
              <p:cNvSpPr/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106"/>
              <p:cNvSpPr/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107"/>
              <p:cNvSpPr/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8" name="Retângulo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109"/>
              <p:cNvSpPr/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0" name="Retângulo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tângulo 110"/>
              <p:cNvSpPr/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1" name="Retângulo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tângulo 113"/>
              <p:cNvSpPr/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4" name="Retângulo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tângulo 114"/>
              <p:cNvSpPr/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5" name="Retângulo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tângulo Arredondado 127"/>
          <p:cNvSpPr/>
          <p:nvPr/>
        </p:nvSpPr>
        <p:spPr>
          <a:xfrm>
            <a:off x="3592932" y="4741302"/>
            <a:ext cx="1378663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Arredondado 128"/>
          <p:cNvSpPr/>
          <p:nvPr/>
        </p:nvSpPr>
        <p:spPr>
          <a:xfrm>
            <a:off x="2157746" y="5342987"/>
            <a:ext cx="928890" cy="734192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Arredondado 129"/>
          <p:cNvSpPr/>
          <p:nvPr/>
        </p:nvSpPr>
        <p:spPr>
          <a:xfrm>
            <a:off x="5297785" y="3958714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Arredondado 130"/>
          <p:cNvSpPr/>
          <p:nvPr/>
        </p:nvSpPr>
        <p:spPr>
          <a:xfrm>
            <a:off x="7030506" y="3946695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9" name="Agrupar 148"/>
          <p:cNvGrpSpPr/>
          <p:nvPr/>
        </p:nvGrpSpPr>
        <p:grpSpPr>
          <a:xfrm>
            <a:off x="7632678" y="3524572"/>
            <a:ext cx="965915" cy="598319"/>
            <a:chOff x="9114912" y="3437945"/>
            <a:chExt cx="965915" cy="598319"/>
          </a:xfrm>
        </p:grpSpPr>
        <p:sp>
          <p:nvSpPr>
            <p:cNvPr id="136" name="Texto Explicativo em Nuvem 135"/>
            <p:cNvSpPr/>
            <p:nvPr/>
          </p:nvSpPr>
          <p:spPr>
            <a:xfrm>
              <a:off x="9114912" y="3437945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blipFill>
                  <a:blip r:embed="rId29"/>
                  <a:stretch>
                    <a:fillRect l="-10588" t="-2083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Agrupar 149"/>
          <p:cNvGrpSpPr/>
          <p:nvPr/>
        </p:nvGrpSpPr>
        <p:grpSpPr>
          <a:xfrm>
            <a:off x="7632678" y="4369987"/>
            <a:ext cx="965915" cy="598319"/>
            <a:chOff x="9145896" y="4414913"/>
            <a:chExt cx="965915" cy="598319"/>
          </a:xfrm>
        </p:grpSpPr>
        <p:sp>
          <p:nvSpPr>
            <p:cNvPr id="139" name="Texto Explicativo em Nuvem 138"/>
            <p:cNvSpPr/>
            <p:nvPr/>
          </p:nvSpPr>
          <p:spPr>
            <a:xfrm>
              <a:off x="9145896" y="4414913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ixaDeTexto 139"/>
                <p:cNvSpPr txBox="1"/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CaixaDe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blipFill>
                  <a:blip r:embed="rId30"/>
                  <a:stretch>
                    <a:fillRect l="-10588" t="-4167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Agrupar 150"/>
          <p:cNvGrpSpPr/>
          <p:nvPr/>
        </p:nvGrpSpPr>
        <p:grpSpPr>
          <a:xfrm>
            <a:off x="7632678" y="5215403"/>
            <a:ext cx="965915" cy="598319"/>
            <a:chOff x="9214569" y="5231808"/>
            <a:chExt cx="965915" cy="598319"/>
          </a:xfrm>
        </p:grpSpPr>
        <p:sp>
          <p:nvSpPr>
            <p:cNvPr id="141" name="Texto Explicativo em Nuvem 140"/>
            <p:cNvSpPr/>
            <p:nvPr/>
          </p:nvSpPr>
          <p:spPr>
            <a:xfrm>
              <a:off x="9214569" y="5231808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blipFill>
                  <a:blip r:embed="rId31"/>
                  <a:stretch>
                    <a:fillRect l="-10588" t="-2041" r="-4706" b="-1632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/>
              <p:cNvSpPr txBox="1"/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solidFill>
                <a:srgbClr val="F3F6FB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sz="11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CaixaDeTexto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blipFill>
                <a:blip r:embed="rId32"/>
                <a:stretch>
                  <a:fillRect r="-4255"/>
                </a:stretch>
              </a:blip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Elipse 146"/>
          <p:cNvSpPr/>
          <p:nvPr/>
        </p:nvSpPr>
        <p:spPr>
          <a:xfrm>
            <a:off x="9943703" y="1018799"/>
            <a:ext cx="283605" cy="2836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tângulo 147"/>
              <p:cNvSpPr/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𝑁𝑎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𝑅𝑒𝑡𝑟𝑜𝑝𝑟𝑜𝑝𝑎𝑔𝑎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endParaRPr lang="pt-BR" sz="1100" i="1" dirty="0" smtClean="0">
                  <a:latin typeface="Cambria Math" panose="02040503050406030204" pitchFamily="18" charset="0"/>
                </a:endParaRPr>
              </a:p>
              <a:p>
                <a:endParaRPr lang="pt-BR" sz="5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𝑒𝑚𝑜𝑠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8" name="Retângu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  <a:blipFill>
                <a:blip r:embed="rId33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tângulo Arredondado 151"/>
          <p:cNvSpPr/>
          <p:nvPr/>
        </p:nvSpPr>
        <p:spPr>
          <a:xfrm>
            <a:off x="9200766" y="4195606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Retângulo Arredondado 152"/>
              <p:cNvSpPr/>
              <p:nvPr/>
            </p:nvSpPr>
            <p:spPr>
              <a:xfrm>
                <a:off x="9430465" y="3399212"/>
                <a:ext cx="2265515" cy="757198"/>
              </a:xfrm>
              <a:prstGeom prst="roundRect">
                <a:avLst>
                  <a:gd name="adj" fmla="val 13679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53" name="Retângulo Arredondado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65" y="3399212"/>
                <a:ext cx="2265515" cy="757198"/>
              </a:xfrm>
              <a:prstGeom prst="roundRect">
                <a:avLst>
                  <a:gd name="adj" fmla="val 13679"/>
                </a:avLst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tângulo Arredondado 156"/>
              <p:cNvSpPr/>
              <p:nvPr/>
            </p:nvSpPr>
            <p:spPr>
              <a:xfrm>
                <a:off x="9413662" y="5057203"/>
                <a:ext cx="2291651" cy="777589"/>
              </a:xfrm>
              <a:prstGeom prst="roundRect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7" name="Retângulo Arredondado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662" y="5057203"/>
                <a:ext cx="2291651" cy="777589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tângulo 157"/>
              <p:cNvSpPr/>
              <p:nvPr/>
            </p:nvSpPr>
            <p:spPr>
              <a:xfrm>
                <a:off x="9200765" y="4208490"/>
                <a:ext cx="2779992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8" name="Retângulo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765" y="4208490"/>
                <a:ext cx="2779992" cy="7243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tângulo Arredondado 158"/>
          <p:cNvSpPr/>
          <p:nvPr/>
        </p:nvSpPr>
        <p:spPr>
          <a:xfrm>
            <a:off x="9251879" y="4232559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Arredondado 160"/>
          <p:cNvSpPr/>
          <p:nvPr/>
        </p:nvSpPr>
        <p:spPr>
          <a:xfrm>
            <a:off x="9201468" y="5877522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tângulo 161"/>
              <p:cNvSpPr/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2" name="Retângulo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tângulo Arredondado 162"/>
          <p:cNvSpPr/>
          <p:nvPr/>
        </p:nvSpPr>
        <p:spPr>
          <a:xfrm>
            <a:off x="9252581" y="5914475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39" grpId="0" animBg="1"/>
      <p:bldP spid="144" grpId="0" animBg="1"/>
      <p:bldP spid="143" grpId="0" animBg="1"/>
      <p:bldP spid="17" grpId="0"/>
      <p:bldP spid="45" grpId="0"/>
      <p:bldP spid="50" grpId="0"/>
      <p:bldP spid="55" grpId="0"/>
      <p:bldP spid="59" grpId="0"/>
      <p:bldP spid="60" grpId="0" animBg="1"/>
      <p:bldP spid="61" grpId="0"/>
      <p:bldP spid="82" grpId="0"/>
      <p:bldP spid="83" grpId="0"/>
      <p:bldP spid="86" grpId="0" animBg="1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 animBg="1"/>
      <p:bldP spid="97" grpId="0" animBg="1"/>
      <p:bldP spid="98" grpId="0"/>
      <p:bldP spid="99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28" grpId="0" animBg="1"/>
      <p:bldP spid="129" grpId="0" animBg="1"/>
      <p:bldP spid="130" grpId="0" animBg="1"/>
      <p:bldP spid="131" grpId="0" animBg="1"/>
      <p:bldP spid="146" grpId="0" animBg="1"/>
      <p:bldP spid="147" grpId="0" animBg="1"/>
      <p:bldP spid="148" grpId="0"/>
      <p:bldP spid="152" grpId="0" animBg="1"/>
      <p:bldP spid="153" grpId="0" animBg="1"/>
      <p:bldP spid="157" grpId="0" animBg="1"/>
      <p:bldP spid="158" grpId="0"/>
      <p:bldP spid="159" grpId="0" animBg="1"/>
      <p:bldP spid="161" grpId="0" animBg="1"/>
      <p:bldP spid="162" grpId="0"/>
      <p:bldP spid="1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6024353" y="3799928"/>
                <a:ext cx="1554913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353" y="3799928"/>
                <a:ext cx="1554913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7831006" y="3000167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006" y="3000167"/>
                <a:ext cx="1370503" cy="6863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9367009" y="3000167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009" y="3000167"/>
                <a:ext cx="1370503" cy="6863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33063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/>
              <p:cNvSpPr/>
              <p:nvPr/>
            </p:nvSpPr>
            <p:spPr>
              <a:xfrm>
                <a:off x="9007453" y="3941358"/>
                <a:ext cx="2381614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453" y="3941358"/>
                <a:ext cx="2381614" cy="73161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tângulo Arredondado 54"/>
          <p:cNvSpPr/>
          <p:nvPr/>
        </p:nvSpPr>
        <p:spPr>
          <a:xfrm>
            <a:off x="7792118" y="2983923"/>
            <a:ext cx="2853735" cy="754769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9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1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42" grpId="0" animBg="1"/>
      <p:bldP spid="43" grpId="0"/>
      <p:bldP spid="44" grpId="0"/>
      <p:bldP spid="47" grpId="0"/>
      <p:bldP spid="48" grpId="0"/>
      <p:bldP spid="51" grpId="0"/>
      <p:bldP spid="53" grpId="0"/>
      <p:bldP spid="39" grpId="0"/>
      <p:bldP spid="3" grpId="0"/>
      <p:bldP spid="41" grpId="0" animBg="1"/>
      <p:bldP spid="11" grpId="0" animBg="1"/>
      <p:bldP spid="45" grpId="0" animBg="1"/>
      <p:bldP spid="50" grpId="0" animBg="1"/>
      <p:bldP spid="12" grpId="0"/>
      <p:bldP spid="55" grpId="0" animBg="1"/>
      <p:bldP spid="56" grpId="0" animBg="1"/>
      <p:bldP spid="57" grpId="0" animBg="1"/>
      <p:bldP spid="58" grpId="0" animBg="1"/>
      <p:bldP spid="59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Nuvem 61"/>
          <p:cNvSpPr/>
          <p:nvPr/>
        </p:nvSpPr>
        <p:spPr>
          <a:xfrm>
            <a:off x="9221273" y="4996540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Nuvem 18"/>
          <p:cNvSpPr/>
          <p:nvPr/>
        </p:nvSpPr>
        <p:spPr>
          <a:xfrm>
            <a:off x="9178336" y="2762979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28770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7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blipFill>
                <a:blip r:embed="rId19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blipFill>
                <a:blip r:embed="rId20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9" grpId="0" animBg="1"/>
      <p:bldP spid="49" grpId="0"/>
      <p:bldP spid="17" grpId="0"/>
      <p:bldP spid="61" grpId="0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578335" y="3770671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638191" y="3817980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Nuvem 61"/>
          <p:cNvSpPr/>
          <p:nvPr/>
        </p:nvSpPr>
        <p:spPr>
          <a:xfrm>
            <a:off x="9221273" y="4996540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Nuvem 18"/>
          <p:cNvSpPr/>
          <p:nvPr/>
        </p:nvSpPr>
        <p:spPr>
          <a:xfrm>
            <a:off x="9178336" y="2762979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28770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7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blipFill>
                <a:blip r:embed="rId19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blipFill>
                <a:blip r:embed="rId20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9096946" y="3862096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946" y="3862096"/>
                <a:ext cx="2541401" cy="8260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6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2" grpId="0" animBg="1"/>
      <p:bldP spid="19" grpId="0" animBg="1"/>
      <p:bldP spid="11" grpId="0" animBg="1"/>
      <p:bldP spid="45" grpId="0" animBg="1"/>
      <p:bldP spid="50" grpId="0" animBg="1"/>
      <p:bldP spid="12" grpId="0"/>
      <p:bldP spid="49" grpId="0"/>
      <p:bldP spid="17" grpId="0"/>
      <p:bldP spid="61" grpId="0"/>
      <p:bldP spid="63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3179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35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60" grpId="0"/>
      <p:bldP spid="64" grpId="0"/>
      <p:bldP spid="66" grpId="0"/>
      <p:bldP spid="70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4640857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4982857"/>
            <a:ext cx="687436" cy="6185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30917" y="3422448"/>
            <a:ext cx="679588" cy="15659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030917" y="4510096"/>
            <a:ext cx="701988" cy="4783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4590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5692642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4035210" y="5618591"/>
            <a:ext cx="687436" cy="4087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43796" y="3436839"/>
            <a:ext cx="691730" cy="25428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052382" y="4510096"/>
            <a:ext cx="680523" cy="15000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37" y="3787844"/>
                <a:ext cx="1129348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2410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/>
              <p:cNvSpPr txBox="1"/>
              <p:nvPr/>
            </p:nvSpPr>
            <p:spPr>
              <a:xfrm>
                <a:off x="3601553" y="6406160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53" y="6406160"/>
                <a:ext cx="174727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86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0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Redes Neurais </a:t>
            </a:r>
            <a:r>
              <a:rPr lang="pt-BR" sz="2400" dirty="0" smtClean="0"/>
              <a:t>estão na base de quase todos os métodos atuais de </a:t>
            </a:r>
            <a:r>
              <a:rPr lang="pt-BR" sz="2400" i="1" dirty="0" err="1" smtClean="0"/>
              <a:t>Deep</a:t>
            </a:r>
            <a:r>
              <a:rPr lang="pt-BR" sz="2400" i="1" dirty="0" smtClean="0"/>
              <a:t> Learning</a:t>
            </a:r>
          </a:p>
          <a:p>
            <a:endParaRPr lang="pt-BR" sz="2400" dirty="0" smtClean="0"/>
          </a:p>
          <a:p>
            <a:r>
              <a:rPr lang="pt-BR" sz="2400" b="1" dirty="0" smtClean="0">
                <a:solidFill>
                  <a:srgbClr val="7030A0"/>
                </a:solidFill>
              </a:rPr>
              <a:t>Backpropagation</a:t>
            </a:r>
            <a:r>
              <a:rPr lang="pt-BR" sz="2400" dirty="0" smtClean="0"/>
              <a:t> foi o algoritmo </a:t>
            </a:r>
            <a:r>
              <a:rPr lang="pt-BR" sz="2400" b="1" dirty="0" smtClean="0"/>
              <a:t>essencial</a:t>
            </a:r>
            <a:r>
              <a:rPr lang="pt-BR" sz="2400" dirty="0" smtClean="0"/>
              <a:t> para tornar possível seu treinamento em </a:t>
            </a:r>
            <a:r>
              <a:rPr lang="pt-BR" sz="2400" dirty="0" err="1" smtClean="0"/>
              <a:t>multi-camadas</a:t>
            </a:r>
            <a:r>
              <a:rPr lang="pt-BR" sz="2400" dirty="0" smtClean="0"/>
              <a:t> </a:t>
            </a:r>
            <a:r>
              <a:rPr lang="pt-BR" sz="1400" dirty="0" smtClean="0"/>
              <a:t>(</a:t>
            </a:r>
            <a:r>
              <a:rPr lang="pt-BR" sz="1400" dirty="0" err="1" smtClean="0"/>
              <a:t>Rumelhart</a:t>
            </a:r>
            <a:r>
              <a:rPr lang="pt-BR" sz="1400" dirty="0" smtClean="0"/>
              <a:t> et al., 1986)</a:t>
            </a:r>
          </a:p>
          <a:p>
            <a:pPr lvl="1"/>
            <a:r>
              <a:rPr lang="pt-BR" sz="2000" dirty="0" smtClean="0"/>
              <a:t>É um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método numérico </a:t>
            </a:r>
            <a:r>
              <a:rPr lang="pt-BR" sz="2000" dirty="0" smtClean="0"/>
              <a:t>eficiente para </a:t>
            </a:r>
            <a:r>
              <a:rPr lang="pt-BR" sz="2000" dirty="0" smtClean="0">
                <a:solidFill>
                  <a:schemeClr val="tx2"/>
                </a:solidFill>
              </a:rPr>
              <a:t>calcular gradientes </a:t>
            </a:r>
            <a:r>
              <a:rPr lang="pt-BR" sz="2000" dirty="0" smtClean="0"/>
              <a:t>de uma função num grafo.</a:t>
            </a:r>
          </a:p>
          <a:p>
            <a:pPr lvl="1"/>
            <a:r>
              <a:rPr lang="pt-BR" sz="2000" dirty="0" smtClean="0"/>
              <a:t>Um dos grandes responsáveis pelo ressurgimento do interesse em pesquisa das redes neurais na década de 1980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Produz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ganho de desempenho </a:t>
            </a:r>
            <a:r>
              <a:rPr lang="pt-BR" sz="2000" dirty="0" smtClean="0"/>
              <a:t>massivo, podendo chegar a ser</a:t>
            </a:r>
          </a:p>
          <a:p>
            <a:pPr marL="457200" lvl="1" indent="0">
              <a:buNone/>
            </a:pPr>
            <a:r>
              <a:rPr lang="pt-BR" sz="2000" dirty="0" smtClean="0"/>
              <a:t>milhões de vezes mais veloz que métodos ingênuos de cálculo.</a:t>
            </a:r>
          </a:p>
          <a:p>
            <a:pPr marL="457200" lvl="1" indent="0">
              <a:buNone/>
            </a:pPr>
            <a:r>
              <a:rPr lang="pt-BR" sz="2000" dirty="0" smtClean="0">
                <a:sym typeface="Wingdings" panose="05000000000000000000" pitchFamily="2" charset="2"/>
              </a:rPr>
              <a:t> </a:t>
            </a:r>
            <a:r>
              <a:rPr lang="pt-BR" sz="2000" dirty="0" smtClean="0"/>
              <a:t>Método usado por todos os </a:t>
            </a:r>
            <a:r>
              <a:rPr lang="pt-BR" sz="2000" i="1" dirty="0" smtClean="0"/>
              <a:t>frameworks</a:t>
            </a:r>
            <a:r>
              <a:rPr lang="pt-BR" sz="2000" dirty="0" smtClean="0"/>
              <a:t> de </a:t>
            </a:r>
            <a:r>
              <a:rPr lang="pt-BR" sz="2000" i="1" dirty="0" err="1"/>
              <a:t>M</a:t>
            </a:r>
            <a:r>
              <a:rPr lang="pt-BR" sz="2000" i="1" dirty="0" err="1" smtClean="0"/>
              <a:t>achine</a:t>
            </a:r>
            <a:r>
              <a:rPr lang="pt-BR" sz="2000" i="1" dirty="0" smtClean="0"/>
              <a:t> Learning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33" y="1538288"/>
            <a:ext cx="3203390" cy="480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5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Arredondado 101"/>
          <p:cNvSpPr/>
          <p:nvPr/>
        </p:nvSpPr>
        <p:spPr>
          <a:xfrm>
            <a:off x="7813712" y="4293049"/>
            <a:ext cx="2363220" cy="1391197"/>
          </a:xfrm>
          <a:prstGeom prst="roundRect">
            <a:avLst/>
          </a:prstGeom>
          <a:solidFill>
            <a:srgbClr val="FFF7E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de aprendizagem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5539541" y="3148443"/>
            <a:ext cx="515929" cy="1466343"/>
            <a:chOff x="5747617" y="3401983"/>
            <a:chExt cx="515929" cy="1466343"/>
          </a:xfrm>
        </p:grpSpPr>
        <p:sp>
          <p:nvSpPr>
            <p:cNvPr id="21" name="Retângulo Arredondado 20"/>
            <p:cNvSpPr/>
            <p:nvPr/>
          </p:nvSpPr>
          <p:spPr>
            <a:xfrm>
              <a:off x="5747617" y="3401983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794451" y="3918796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/>
            <p:cNvSpPr/>
            <p:nvPr/>
          </p:nvSpPr>
          <p:spPr>
            <a:xfrm>
              <a:off x="5794451" y="438833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94452" y="344926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tângulo 25"/>
                <p:cNvSpPr/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6" name="Retângulo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tângulo 26"/>
                <p:cNvSpPr/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tângulo 27"/>
                <p:cNvSpPr/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8" name="Retângulo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Agrupar 38"/>
          <p:cNvGrpSpPr/>
          <p:nvPr/>
        </p:nvGrpSpPr>
        <p:grpSpPr>
          <a:xfrm>
            <a:off x="6745141" y="3143212"/>
            <a:ext cx="515929" cy="1466343"/>
            <a:chOff x="10011570" y="2726550"/>
            <a:chExt cx="515929" cy="1466343"/>
          </a:xfrm>
        </p:grpSpPr>
        <p:sp>
          <p:nvSpPr>
            <p:cNvPr id="32" name="Retângulo Arredondado 31"/>
            <p:cNvSpPr/>
            <p:nvPr/>
          </p:nvSpPr>
          <p:spPr>
            <a:xfrm>
              <a:off x="10011570" y="2726550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10058404" y="3243363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Elipse 33"/>
            <p:cNvSpPr/>
            <p:nvPr/>
          </p:nvSpPr>
          <p:spPr>
            <a:xfrm>
              <a:off x="10058404" y="371289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/>
            <p:cNvSpPr/>
            <p:nvPr/>
          </p:nvSpPr>
          <p:spPr>
            <a:xfrm>
              <a:off x="10058405" y="277382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tângulo 35"/>
                <p:cNvSpPr/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6" name="Retângulo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tângulo 36"/>
                <p:cNvSpPr/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7" name="Retângulo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𝑆𝑎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blipFill>
                <a:blip r:embed="rId9"/>
                <a:stretch>
                  <a:fillRect l="-4839" r="-403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𝐸𝑠𝑝𝑒𝑟𝑎𝑑𝑜</m:t>
                      </m:r>
                    </m:oMath>
                  </m:oMathPara>
                </a14:m>
                <a:endParaRPr lang="pt-BR" sz="1200" b="0" dirty="0" smtClean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blipFill>
                <a:blip r:embed="rId10"/>
                <a:stretch>
                  <a:fillRect l="-7895" r="-7018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𝑃𝑎𝑟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blipFill>
                <a:blip r:embed="rId11"/>
                <a:stretch>
                  <a:fillRect l="-3846" r="-3077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Agrupar 57"/>
          <p:cNvGrpSpPr/>
          <p:nvPr/>
        </p:nvGrpSpPr>
        <p:grpSpPr>
          <a:xfrm>
            <a:off x="1579388" y="2503907"/>
            <a:ext cx="515929" cy="1939688"/>
            <a:chOff x="9335651" y="2353057"/>
            <a:chExt cx="515929" cy="1939688"/>
          </a:xfrm>
        </p:grpSpPr>
        <p:sp>
          <p:nvSpPr>
            <p:cNvPr id="49" name="Retângulo Arredondado 48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ângulo 52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tângulo 54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ipse 55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tângulo 56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7" name="Retângulo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Agrupar 58"/>
          <p:cNvGrpSpPr/>
          <p:nvPr/>
        </p:nvGrpSpPr>
        <p:grpSpPr>
          <a:xfrm>
            <a:off x="1693689" y="2605510"/>
            <a:ext cx="515929" cy="1939688"/>
            <a:chOff x="9335651" y="2353057"/>
            <a:chExt cx="515929" cy="1939688"/>
          </a:xfrm>
        </p:grpSpPr>
        <p:sp>
          <p:nvSpPr>
            <p:cNvPr id="60" name="Retângulo Arredondado 5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Elipse 6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6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4" name="Retângulo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tângulo 6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tângulo 6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6" name="Retâ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Elipse 6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Agrupar 68"/>
          <p:cNvGrpSpPr/>
          <p:nvPr/>
        </p:nvGrpSpPr>
        <p:grpSpPr>
          <a:xfrm>
            <a:off x="1807990" y="2724045"/>
            <a:ext cx="515929" cy="1939688"/>
            <a:chOff x="9335651" y="2353057"/>
            <a:chExt cx="515929" cy="1939688"/>
          </a:xfrm>
        </p:grpSpPr>
        <p:sp>
          <p:nvSpPr>
            <p:cNvPr id="70" name="Retângulo Arredondado 6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Elipse 7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Elipse 7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tângulo 7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tângulo 7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Elipse 7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Agrupar 78"/>
          <p:cNvGrpSpPr/>
          <p:nvPr/>
        </p:nvGrpSpPr>
        <p:grpSpPr>
          <a:xfrm>
            <a:off x="1922290" y="2842580"/>
            <a:ext cx="515929" cy="1939688"/>
            <a:chOff x="9335651" y="2353057"/>
            <a:chExt cx="515929" cy="1939688"/>
          </a:xfrm>
        </p:grpSpPr>
        <p:sp>
          <p:nvSpPr>
            <p:cNvPr id="80" name="Retângulo Arredondado 7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ipse 8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tângulo 8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8" name="Retâ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𝐸𝑛𝑡𝑟𝑎𝑑𝑎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blipFill>
                <a:blip r:embed="rId26"/>
                <a:stretch>
                  <a:fillRect l="-5085" r="-5085"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have Direita 93"/>
          <p:cNvSpPr/>
          <p:nvPr/>
        </p:nvSpPr>
        <p:spPr>
          <a:xfrm rot="5400000">
            <a:off x="6328089" y="3836278"/>
            <a:ext cx="178317" cy="1884474"/>
          </a:xfrm>
          <a:prstGeom prst="rightBrace">
            <a:avLst>
              <a:gd name="adj1" fmla="val 323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Arredondado 102"/>
          <p:cNvSpPr/>
          <p:nvPr/>
        </p:nvSpPr>
        <p:spPr>
          <a:xfrm>
            <a:off x="5539541" y="4936003"/>
            <a:ext cx="1819944" cy="3231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tângulo 94"/>
              <p:cNvSpPr/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𝑃𝑒𝑟𝑑𝑎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5" name="Retângulo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  <a:blipFill>
                <a:blip r:embed="rId29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blipFill>
                <a:blip r:embed="rId30"/>
                <a:stretch>
                  <a:fillRect l="-13208" r="-113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tângulo 96"/>
              <p:cNvSpPr/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Retâ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𝐹𝑢𝑛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blipFill>
                <a:blip r:embed="rId32"/>
                <a:stretch>
                  <a:fillRect l="-4545" r="-1364" b="-29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com Canto Diagonal Aparado 104"/>
              <p:cNvSpPr/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𝑂𝑡𝑖𝑚𝑖𝑧𝑎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tângulo com Canto Diagonal Aparad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Forma Livre 106"/>
          <p:cNvSpPr/>
          <p:nvPr/>
        </p:nvSpPr>
        <p:spPr>
          <a:xfrm>
            <a:off x="8865602" y="3293982"/>
            <a:ext cx="816032" cy="999067"/>
          </a:xfrm>
          <a:custGeom>
            <a:avLst/>
            <a:gdLst>
              <a:gd name="connsiteX0" fmla="*/ 104832 w 970821"/>
              <a:gd name="connsiteY0" fmla="*/ 999067 h 999067"/>
              <a:gd name="connsiteX1" fmla="*/ 66732 w 970821"/>
              <a:gd name="connsiteY1" fmla="*/ 571500 h 999067"/>
              <a:gd name="connsiteX2" fmla="*/ 879532 w 970821"/>
              <a:gd name="connsiteY2" fmla="*/ 296333 h 999067"/>
              <a:gd name="connsiteX3" fmla="*/ 951499 w 970821"/>
              <a:gd name="connsiteY3" fmla="*/ 0 h 999067"/>
              <a:gd name="connsiteX4" fmla="*/ 951499 w 970821"/>
              <a:gd name="connsiteY4" fmla="*/ 0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821" h="999067">
                <a:moveTo>
                  <a:pt x="104832" y="999067"/>
                </a:moveTo>
                <a:cubicBezTo>
                  <a:pt x="21223" y="843844"/>
                  <a:pt x="-62385" y="688622"/>
                  <a:pt x="66732" y="571500"/>
                </a:cubicBezTo>
                <a:cubicBezTo>
                  <a:pt x="195849" y="454378"/>
                  <a:pt x="732071" y="391583"/>
                  <a:pt x="879532" y="296333"/>
                </a:cubicBezTo>
                <a:cubicBezTo>
                  <a:pt x="1026993" y="201083"/>
                  <a:pt x="951499" y="0"/>
                  <a:pt x="951499" y="0"/>
                </a:cubicBezTo>
                <a:lnTo>
                  <a:pt x="951499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Forma Livre 110"/>
          <p:cNvSpPr/>
          <p:nvPr/>
        </p:nvSpPr>
        <p:spPr>
          <a:xfrm>
            <a:off x="3954068" y="2269114"/>
            <a:ext cx="4388812" cy="354203"/>
          </a:xfrm>
          <a:custGeom>
            <a:avLst/>
            <a:gdLst>
              <a:gd name="connsiteX0" fmla="*/ 4438274 w 4438274"/>
              <a:gd name="connsiteY0" fmla="*/ 500059 h 500059"/>
              <a:gd name="connsiteX1" fmla="*/ 3705908 w 4438274"/>
              <a:gd name="connsiteY1" fmla="*/ 55559 h 500059"/>
              <a:gd name="connsiteX2" fmla="*/ 1644274 w 4438274"/>
              <a:gd name="connsiteY2" fmla="*/ 385759 h 500059"/>
              <a:gd name="connsiteX3" fmla="*/ 192241 w 4438274"/>
              <a:gd name="connsiteY3" fmla="*/ 526 h 500059"/>
              <a:gd name="connsiteX4" fmla="*/ 22908 w 4438274"/>
              <a:gd name="connsiteY4" fmla="*/ 301092 h 500059"/>
              <a:gd name="connsiteX0" fmla="*/ 4486738 w 4486738"/>
              <a:gd name="connsiteY0" fmla="*/ 500059 h 500059"/>
              <a:gd name="connsiteX1" fmla="*/ 3754372 w 4486738"/>
              <a:gd name="connsiteY1" fmla="*/ 55559 h 500059"/>
              <a:gd name="connsiteX2" fmla="*/ 1692738 w 4486738"/>
              <a:gd name="connsiteY2" fmla="*/ 385759 h 500059"/>
              <a:gd name="connsiteX3" fmla="*/ 240705 w 4486738"/>
              <a:gd name="connsiteY3" fmla="*/ 526 h 500059"/>
              <a:gd name="connsiteX4" fmla="*/ 7604 w 4486738"/>
              <a:gd name="connsiteY4" fmla="*/ 301093 h 500059"/>
              <a:gd name="connsiteX0" fmla="*/ 4483550 w 4483550"/>
              <a:gd name="connsiteY0" fmla="*/ 545637 h 545637"/>
              <a:gd name="connsiteX1" fmla="*/ 3751184 w 4483550"/>
              <a:gd name="connsiteY1" fmla="*/ 101137 h 545637"/>
              <a:gd name="connsiteX2" fmla="*/ 1689550 w 4483550"/>
              <a:gd name="connsiteY2" fmla="*/ 431337 h 545637"/>
              <a:gd name="connsiteX3" fmla="*/ 260292 w 4483550"/>
              <a:gd name="connsiteY3" fmla="*/ 453 h 545637"/>
              <a:gd name="connsiteX4" fmla="*/ 4416 w 4483550"/>
              <a:gd name="connsiteY4" fmla="*/ 346671 h 5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3550" h="545637">
                <a:moveTo>
                  <a:pt x="4483550" y="545637"/>
                </a:moveTo>
                <a:cubicBezTo>
                  <a:pt x="4350200" y="332912"/>
                  <a:pt x="4216851" y="120187"/>
                  <a:pt x="3751184" y="101137"/>
                </a:cubicBezTo>
                <a:cubicBezTo>
                  <a:pt x="3285517" y="82087"/>
                  <a:pt x="2271365" y="448118"/>
                  <a:pt x="1689550" y="431337"/>
                </a:cubicBezTo>
                <a:cubicBezTo>
                  <a:pt x="1107735" y="414556"/>
                  <a:pt x="541148" y="14564"/>
                  <a:pt x="260292" y="453"/>
                </a:cubicBezTo>
                <a:cubicBezTo>
                  <a:pt x="-20564" y="-13658"/>
                  <a:pt x="-6167" y="305749"/>
                  <a:pt x="4416" y="34667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ntroducing Gradient Descent : minimizing the cost function | by Prashant  rai | Medium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09" y="3301206"/>
            <a:ext cx="1101725" cy="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/>
              <p:cNvSpPr txBox="1"/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solidFill>
                <a:srgbClr val="F2F8EE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600" dirty="0" smtClean="0"/>
                                <m:t> 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=−(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𝑒𝑡𝑐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𝐸𝑥𝑒𝑚𝑝𝑙𝑜𝑠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𝐹𝑢𝑛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çõ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𝑃𝑒𝑟𝑑𝑎</m:t>
                    </m:r>
                  </m:oMath>
                </a14:m>
                <a:r>
                  <a:rPr lang="pt-BR" sz="1400" dirty="0" smtClean="0"/>
                  <a:t>:</a:t>
                </a:r>
                <a:endParaRPr lang="pt-BR" sz="1400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blipFill>
                <a:blip r:embed="rId36"/>
                <a:stretch>
                  <a:fillRect l="-3365" t="-28571" r="-3846" b="-5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9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7" grpId="0" animBg="1"/>
      <p:bldP spid="41" grpId="0"/>
      <p:bldP spid="42" grpId="0"/>
      <p:bldP spid="45" grpId="0"/>
      <p:bldP spid="47" grpId="0"/>
      <p:bldP spid="89" grpId="0"/>
      <p:bldP spid="92" grpId="0"/>
      <p:bldP spid="93" grpId="0"/>
      <p:bldP spid="94" grpId="0" animBg="1"/>
      <p:bldP spid="103" grpId="0" animBg="1"/>
      <p:bldP spid="95" grpId="0"/>
      <p:bldP spid="96" grpId="0"/>
      <p:bldP spid="97" grpId="0"/>
      <p:bldP spid="100" grpId="0"/>
      <p:bldP spid="105" grpId="0" animBg="1"/>
      <p:bldP spid="107" grpId="0" animBg="1"/>
      <p:bldP spid="111" grpId="0" animBg="1"/>
      <p:bldP spid="113" grpId="0" animBg="1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7"/>
          <p:cNvSpPr/>
          <p:nvPr/>
        </p:nvSpPr>
        <p:spPr>
          <a:xfrm>
            <a:off x="8149168" y="4925490"/>
            <a:ext cx="3886200" cy="928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2400" dirty="0" smtClean="0"/>
                  <a:t>Precisamos produzir </a:t>
                </a:r>
                <a:r>
                  <a:rPr lang="pt-BR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alterações nos parâmetros</a:t>
                </a:r>
                <a:r>
                  <a:rPr lang="pt-BR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para minimizar o Custo, não é mesmo?</a:t>
                </a:r>
              </a:p>
              <a:p>
                <a:pPr lvl="1"/>
                <a:r>
                  <a:rPr lang="pt-BR" sz="2000" dirty="0" smtClean="0"/>
                  <a:t>Mas como saber </a:t>
                </a:r>
                <a:r>
                  <a:rPr lang="pt-BR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 quanto</a:t>
                </a:r>
                <a:r>
                  <a:rPr lang="pt-BR" sz="2000" dirty="0" smtClean="0"/>
                  <a:t> modificar em cada parâmetro?</a:t>
                </a:r>
              </a:p>
              <a:p>
                <a:r>
                  <a:rPr lang="pt-BR" sz="2400" dirty="0" smtClean="0"/>
                  <a:t>Soluções analíticas são geralmente impraticáveis!</a:t>
                </a:r>
              </a:p>
              <a:p>
                <a:pPr lvl="1"/>
                <a:r>
                  <a:rPr lang="pt-BR" sz="2000" dirty="0" smtClean="0"/>
                  <a:t>Precisamos recorrer a </a:t>
                </a:r>
                <a:r>
                  <a:rPr lang="pt-BR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métodos numéricos</a:t>
                </a:r>
                <a:endParaRPr lang="pt-BR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pt-BR" sz="2400" dirty="0" smtClean="0"/>
              </a:p>
              <a:p>
                <a:r>
                  <a:rPr lang="pt-BR" sz="2400" dirty="0" smtClean="0"/>
                  <a:t>O método mais utilizado é o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Gradient</a:t>
                </a:r>
                <a:r>
                  <a:rPr lang="pt-BR" sz="2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Descent</a:t>
                </a:r>
                <a:endParaRPr lang="pt-BR" sz="2400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pt-BR" sz="2000" dirty="0" smtClean="0"/>
                  <a:t>Simplesmente caminhe na </a:t>
                </a:r>
                <a:r>
                  <a:rPr lang="pt-BR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direção de maior redução</a:t>
                </a:r>
                <a:r>
                  <a:rPr lang="pt-BR" sz="2000" dirty="0" smtClean="0"/>
                  <a:t>.</a:t>
                </a:r>
              </a:p>
              <a:p>
                <a:pPr lvl="1"/>
                <a:r>
                  <a:rPr lang="pt-BR" sz="2000" dirty="0" smtClean="0"/>
                  <a:t>Considere um vetor de parâmetros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 smtClean="0"/>
                  <a:t> com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BR" sz="2000" b="0" dirty="0" smtClean="0">
                    <a:latin typeface="Cambria Math" panose="02040503050406030204" pitchFamily="18" charset="0"/>
                  </a:rPr>
                  <a:t>dimensões:</a:t>
                </a:r>
                <a:endParaRPr lang="pt-BR" sz="20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2000" dirty="0" smtClean="0"/>
                  <a:t>Calcule o </a:t>
                </a:r>
                <a:r>
                  <a:rPr lang="pt-BR" sz="2000" dirty="0" smtClean="0">
                    <a:solidFill>
                      <a:srgbClr val="C00000"/>
                    </a:solidFill>
                  </a:rPr>
                  <a:t>gradiente</a:t>
                </a:r>
                <a:r>
                  <a:rPr lang="pt-BR" sz="2000" dirty="0" smtClean="0"/>
                  <a:t> da função Custo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pt-BR" sz="2000" dirty="0" smtClean="0"/>
              </a:p>
              <a:p>
                <a:pPr lvl="1"/>
                <a:r>
                  <a:rPr lang="pt-BR" sz="2000" dirty="0" smtClean="0"/>
                  <a:t>Para cada parâmetro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, </a:t>
                </a:r>
                <a:r>
                  <a:rPr lang="pt-BR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desloque-se um pouco </a:t>
                </a:r>
                <a:r>
                  <a:rPr lang="pt-BR" sz="2000" dirty="0" smtClean="0"/>
                  <a:t>nessa direção.</a:t>
                </a:r>
              </a:p>
              <a:p>
                <a:pPr lvl="1"/>
                <a:r>
                  <a:rPr lang="pt-BR" sz="2000" dirty="0" smtClean="0"/>
                  <a:t>Repita o processo até convergir.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blipFill>
                <a:blip r:embed="rId4"/>
                <a:stretch>
                  <a:fillRect l="-1289" t="-3333" r="-25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𝐴𝑡𝑢𝑎𝑙𝑖𝑧𝑎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blipFill>
                <a:blip r:embed="rId5"/>
                <a:stretch>
                  <a:fillRect l="-1217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Espaço Reservado para Conteúdo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996" y="1690688"/>
            <a:ext cx="3805139" cy="28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 smtClean="0"/>
                  <a:t>Elementos-chave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vetor de entrada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1800" dirty="0" smtClean="0"/>
                  <a:t>Um conjunto sequencial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 smtClean="0"/>
                  <a:t> camadas</a:t>
                </a:r>
              </a:p>
              <a:p>
                <a:pPr lvl="1"/>
                <a:r>
                  <a:rPr lang="pt-BR" sz="1800" dirty="0" smtClean="0"/>
                  <a:t>Cada </a:t>
                </a:r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camada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pt-BR" sz="1800" dirty="0" smtClean="0"/>
                  <a:t>composta por um conjunto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pt-BR" sz="1800" dirty="0" smtClean="0"/>
                  <a:t> neurônios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rgbClr val="0070C0"/>
                    </a:solidFill>
                  </a:rPr>
                  <a:t>vetor de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  <a:blipFill>
                <a:blip r:embed="rId2"/>
                <a:stretch>
                  <a:fillRect l="-2314" t="-1789" r="-28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9327" y="1892428"/>
            <a:ext cx="6944234" cy="41231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594" y="696349"/>
            <a:ext cx="2495678" cy="1308167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8449734" y="1159933"/>
            <a:ext cx="1731433" cy="1909234"/>
            <a:chOff x="8449734" y="1159933"/>
            <a:chExt cx="1731433" cy="1909234"/>
          </a:xfrm>
        </p:grpSpPr>
        <p:sp>
          <p:nvSpPr>
            <p:cNvPr id="8" name="Forma Livre 7"/>
            <p:cNvSpPr/>
            <p:nvPr/>
          </p:nvSpPr>
          <p:spPr>
            <a:xfrm>
              <a:off x="8449734" y="1350433"/>
              <a:ext cx="1320800" cy="1718734"/>
            </a:xfrm>
            <a:custGeom>
              <a:avLst/>
              <a:gdLst>
                <a:gd name="connsiteX0" fmla="*/ 2180167 w 2180167"/>
                <a:gd name="connsiteY0" fmla="*/ 0 h 1003300"/>
                <a:gd name="connsiteX1" fmla="*/ 1540934 w 2180167"/>
                <a:gd name="connsiteY1" fmla="*/ 465666 h 1003300"/>
                <a:gd name="connsiteX2" fmla="*/ 529167 w 2180167"/>
                <a:gd name="connsiteY2" fmla="*/ 965200 h 1003300"/>
                <a:gd name="connsiteX3" fmla="*/ 372534 w 2180167"/>
                <a:gd name="connsiteY3" fmla="*/ 783166 h 1003300"/>
                <a:gd name="connsiteX4" fmla="*/ 0 w 2180167"/>
                <a:gd name="connsiteY4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167" h="1003300">
                  <a:moveTo>
                    <a:pt x="2180167" y="0"/>
                  </a:moveTo>
                  <a:cubicBezTo>
                    <a:pt x="1998134" y="152399"/>
                    <a:pt x="1816101" y="304799"/>
                    <a:pt x="1540934" y="465666"/>
                  </a:cubicBezTo>
                  <a:cubicBezTo>
                    <a:pt x="1265767" y="626533"/>
                    <a:pt x="723900" y="912283"/>
                    <a:pt x="529167" y="965200"/>
                  </a:cubicBezTo>
                  <a:cubicBezTo>
                    <a:pt x="334434" y="1018117"/>
                    <a:pt x="460728" y="776816"/>
                    <a:pt x="372534" y="783166"/>
                  </a:cubicBezTo>
                  <a:cubicBezTo>
                    <a:pt x="284340" y="789516"/>
                    <a:pt x="142170" y="896408"/>
                    <a:pt x="0" y="1003300"/>
                  </a:cubicBezTo>
                </a:path>
              </a:pathLst>
            </a:custGeom>
            <a:noFill/>
            <a:ln w="6350">
              <a:prstDash val="lgDash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770534" y="1159933"/>
              <a:ext cx="410633" cy="321734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82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Arredondado 17"/>
          <p:cNvSpPr/>
          <p:nvPr/>
        </p:nvSpPr>
        <p:spPr>
          <a:xfrm>
            <a:off x="769671" y="4784112"/>
            <a:ext cx="2521118" cy="967203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</p:spPr>
            <p:txBody>
              <a:bodyPr/>
              <a:lstStyle/>
              <a:p>
                <a:r>
                  <a:rPr lang="pt-BR" dirty="0" smtClean="0"/>
                  <a:t>O neurônio:</a:t>
                </a:r>
              </a:p>
              <a:p>
                <a:pPr lvl="1"/>
                <a:r>
                  <a:rPr lang="pt-BR" dirty="0" smtClean="0"/>
                  <a:t>Combinação linear de entradas, 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pesos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 smtClean="0">
                    <a:solidFill>
                      <a:srgbClr val="00B050"/>
                    </a:solidFill>
                  </a:rPr>
                  <a:t> </a:t>
                </a:r>
                <a:r>
                  <a:rPr lang="pt-BR" dirty="0" smtClean="0"/>
                  <a:t>e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 bias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pt-BR" dirty="0" smtClean="0"/>
                  <a:t>Função de ativação </a:t>
                </a:r>
                <a:r>
                  <a:rPr lang="pt-BR" dirty="0" smtClean="0">
                    <a:solidFill>
                      <a:srgbClr val="9673A6"/>
                    </a:solidFill>
                  </a:rPr>
                  <a:t>não-linear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  <a:blipFill>
                <a:blip r:embed="rId2"/>
                <a:stretch>
                  <a:fillRect l="-1434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uron Anatomy, Nerve Impulses, and Classifica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41294"/>
            <a:ext cx="28792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98" y="3166300"/>
            <a:ext cx="4746012" cy="3082629"/>
          </a:xfrm>
          <a:prstGeom prst="rect">
            <a:avLst/>
          </a:prstGeom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 rotWithShape="1">
          <a:blip r:embed="rId5"/>
          <a:srcRect l="2976" r="64788"/>
          <a:stretch/>
        </p:blipFill>
        <p:spPr>
          <a:xfrm>
            <a:off x="8507106" y="3205691"/>
            <a:ext cx="1722967" cy="1397303"/>
          </a:xfrm>
          <a:prstGeom prst="rect">
            <a:avLst/>
          </a:prstGeom>
        </p:spPr>
      </p:pic>
      <p:pic>
        <p:nvPicPr>
          <p:cNvPr id="12" name="Espaço Reservado para Conteúdo 4"/>
          <p:cNvPicPr>
            <a:picLocks noChangeAspect="1"/>
          </p:cNvPicPr>
          <p:nvPr/>
        </p:nvPicPr>
        <p:blipFill rotWithShape="1">
          <a:blip r:embed="rId5"/>
          <a:srcRect l="34973" r="33345"/>
          <a:stretch/>
        </p:blipFill>
        <p:spPr>
          <a:xfrm>
            <a:off x="10237147" y="4008962"/>
            <a:ext cx="1693333" cy="1397303"/>
          </a:xfrm>
          <a:prstGeom prst="rect">
            <a:avLst/>
          </a:prstGeom>
        </p:spPr>
      </p:pic>
      <p:pic>
        <p:nvPicPr>
          <p:cNvPr id="13" name="Espaço Reservado para Conteúdo 4"/>
          <p:cNvPicPr>
            <a:picLocks noChangeAspect="1"/>
          </p:cNvPicPr>
          <p:nvPr/>
        </p:nvPicPr>
        <p:blipFill rotWithShape="1">
          <a:blip r:embed="rId5"/>
          <a:srcRect l="65581"/>
          <a:stretch/>
        </p:blipFill>
        <p:spPr>
          <a:xfrm>
            <a:off x="8448774" y="4851626"/>
            <a:ext cx="1839629" cy="139730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 rot="343753">
            <a:off x="9858258" y="3098418"/>
            <a:ext cx="2125134" cy="322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Funções de ativação típicas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Forma Livre 14"/>
          <p:cNvSpPr/>
          <p:nvPr/>
        </p:nvSpPr>
        <p:spPr>
          <a:xfrm rot="174095">
            <a:off x="7403253" y="3720896"/>
            <a:ext cx="1435100" cy="487039"/>
          </a:xfrm>
          <a:custGeom>
            <a:avLst/>
            <a:gdLst>
              <a:gd name="connsiteX0" fmla="*/ 0 w 1291166"/>
              <a:gd name="connsiteY0" fmla="*/ 487039 h 487039"/>
              <a:gd name="connsiteX1" fmla="*/ 355600 w 1291166"/>
              <a:gd name="connsiteY1" fmla="*/ 4439 h 487039"/>
              <a:gd name="connsiteX2" fmla="*/ 876300 w 1291166"/>
              <a:gd name="connsiteY2" fmla="*/ 237272 h 487039"/>
              <a:gd name="connsiteX3" fmla="*/ 1143000 w 1291166"/>
              <a:gd name="connsiteY3" fmla="*/ 63705 h 487039"/>
              <a:gd name="connsiteX4" fmla="*/ 1291166 w 1291166"/>
              <a:gd name="connsiteY4" fmla="*/ 63705 h 48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166" h="487039">
                <a:moveTo>
                  <a:pt x="0" y="487039"/>
                </a:moveTo>
                <a:cubicBezTo>
                  <a:pt x="104775" y="266553"/>
                  <a:pt x="209550" y="46067"/>
                  <a:pt x="355600" y="4439"/>
                </a:cubicBezTo>
                <a:cubicBezTo>
                  <a:pt x="501650" y="-37189"/>
                  <a:pt x="745067" y="227394"/>
                  <a:pt x="876300" y="237272"/>
                </a:cubicBezTo>
                <a:cubicBezTo>
                  <a:pt x="1007533" y="247150"/>
                  <a:pt x="1073856" y="92633"/>
                  <a:pt x="1143000" y="63705"/>
                </a:cubicBezTo>
                <a:cubicBezTo>
                  <a:pt x="1212144" y="34777"/>
                  <a:pt x="1251655" y="49241"/>
                  <a:pt x="1291166" y="63705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dirty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𝑓𝑢𝑛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𝑎𝑡𝑖𝑣𝑎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92821">
            <a:off x="9877131" y="5696790"/>
            <a:ext cx="2048796" cy="779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9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5" grpId="0" animBg="1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5101" y="1446879"/>
            <a:ext cx="8407400" cy="4991894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3688434" y="2426522"/>
            <a:ext cx="5089715" cy="3746488"/>
            <a:chOff x="3688434" y="2426522"/>
            <a:chExt cx="5089715" cy="3746488"/>
          </a:xfrm>
        </p:grpSpPr>
        <p:pic>
          <p:nvPicPr>
            <p:cNvPr id="1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414" y="242858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347280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013" y="289642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8793" y="402654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449886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5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8434" y="556287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553" y="402236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922" y="514831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0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5723" y="242652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1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347074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449680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4743" y="556081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6" name="Conector de Seta Reta 5"/>
          <p:cNvCxnSpPr/>
          <p:nvPr/>
        </p:nvCxnSpPr>
        <p:spPr>
          <a:xfrm>
            <a:off x="3144150" y="2740832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288209" y="4332428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527090" y="5063067"/>
            <a:ext cx="806910" cy="804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blipFill>
                <a:blip r:embed="rId4"/>
                <a:stretch>
                  <a:fillRect l="-12500" r="-5000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blipFill>
                <a:blip r:embed="rId5"/>
                <a:stretch>
                  <a:fillRect l="-7407" r="-1852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blipFill>
                <a:blip r:embed="rId6"/>
                <a:stretch>
                  <a:fillRect l="-9615" r="-3846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/>
          <p:cNvGrpSpPr/>
          <p:nvPr/>
        </p:nvGrpSpPr>
        <p:grpSpPr>
          <a:xfrm>
            <a:off x="9440288" y="1986748"/>
            <a:ext cx="1761066" cy="1274233"/>
            <a:chOff x="9440288" y="1986748"/>
            <a:chExt cx="1761066" cy="1274233"/>
          </a:xfrm>
        </p:grpSpPr>
        <p:sp>
          <p:nvSpPr>
            <p:cNvPr id="15" name="Texto Explicativo em Nuvem 14"/>
            <p:cNvSpPr/>
            <p:nvPr/>
          </p:nvSpPr>
          <p:spPr>
            <a:xfrm>
              <a:off x="9440288" y="1986748"/>
              <a:ext cx="1761066" cy="1274233"/>
            </a:xfrm>
            <a:prstGeom prst="cloudCallout">
              <a:avLst>
                <a:gd name="adj1" fmla="val -54487"/>
                <a:gd name="adj2" fmla="val 71138"/>
              </a:avLst>
            </a:prstGeom>
            <a:solidFill>
              <a:srgbClr val="FCFCF8"/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000" dirty="0" smtClean="0"/>
                    <a:t>=?</a:t>
                  </a:r>
                  <a:endParaRPr lang="pt-BR" sz="20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  <a:blipFill>
                  <a:blip r:embed="rId7"/>
                  <a:stretch>
                    <a:fillRect r="-529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18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978368" y="1709138"/>
            <a:ext cx="3362960" cy="78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/>
          <p:cNvSpPr/>
          <p:nvPr/>
        </p:nvSpPr>
        <p:spPr>
          <a:xfrm>
            <a:off x="7434117" y="4026209"/>
            <a:ext cx="3381204" cy="2556115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Arredondado 24"/>
          <p:cNvSpPr/>
          <p:nvPr/>
        </p:nvSpPr>
        <p:spPr>
          <a:xfrm>
            <a:off x="340360" y="2726133"/>
            <a:ext cx="5557520" cy="1201451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Encontrando os gradientes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706" t="-2222" r="-2345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blipFill>
                <a:blip r:embed="rId6"/>
                <a:stretch>
                  <a:fillRect l="-980" r="-2614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+0+1+0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+0+0=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Arredondado 27"/>
          <p:cNvSpPr/>
          <p:nvPr/>
        </p:nvSpPr>
        <p:spPr>
          <a:xfrm>
            <a:off x="340360" y="4118053"/>
            <a:ext cx="5557520" cy="1201453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/>
          <p:cNvSpPr/>
          <p:nvPr/>
        </p:nvSpPr>
        <p:spPr>
          <a:xfrm>
            <a:off x="347274" y="5469334"/>
            <a:ext cx="5557520" cy="1205786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blipFill>
                <a:blip r:embed="rId1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blipFill>
                <a:blip r:embed="rId13"/>
                <a:stretch>
                  <a:fillRect l="-1786" r="-1429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0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blipFill>
                <a:blip r:embed="rId23"/>
                <a:stretch>
                  <a:fillRect l="-3030" r="-6818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blipFill>
                <a:blip r:embed="rId24"/>
                <a:stretch>
                  <a:fillRect l="-13043" r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tângulo Arredondado 47"/>
          <p:cNvSpPr/>
          <p:nvPr/>
        </p:nvSpPr>
        <p:spPr>
          <a:xfrm>
            <a:off x="6971873" y="3009332"/>
            <a:ext cx="1704572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Arredondado 48"/>
          <p:cNvSpPr/>
          <p:nvPr/>
        </p:nvSpPr>
        <p:spPr>
          <a:xfrm>
            <a:off x="8815473" y="3009332"/>
            <a:ext cx="825788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Arredondado 49"/>
          <p:cNvSpPr/>
          <p:nvPr/>
        </p:nvSpPr>
        <p:spPr>
          <a:xfrm>
            <a:off x="9791078" y="3009332"/>
            <a:ext cx="1645201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blipFill>
                <a:blip r:embed="rId26"/>
                <a:stretch>
                  <a:fillRect l="-1215" r="-323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6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5" grpId="0" animBg="1"/>
      <p:bldP spid="13" grpId="0"/>
      <p:bldP spid="14" grpId="0"/>
      <p:bldP spid="15" grpId="0"/>
      <p:bldP spid="16" grpId="0"/>
      <p:bldP spid="18" grpId="0"/>
      <p:bldP spid="19" grpId="0"/>
      <p:bldP spid="21" grpId="0"/>
      <p:bldP spid="22" grpId="0"/>
      <p:bldP spid="24" grpId="0"/>
      <p:bldP spid="28" grpId="0" animBg="1"/>
      <p:bldP spid="29" grpId="0" animBg="1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/>
      <p:bldP spid="5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5943E00B36CB44A7197E176EFF5388" ma:contentTypeVersion="10" ma:contentTypeDescription="Create a new document." ma:contentTypeScope="" ma:versionID="a1a948afec95abeaf29e071ac4d17bf0">
  <xsd:schema xmlns:xsd="http://www.w3.org/2001/XMLSchema" xmlns:xs="http://www.w3.org/2001/XMLSchema" xmlns:p="http://schemas.microsoft.com/office/2006/metadata/properties" xmlns:ns3="f7173e8a-56df-44df-bf10-c7773b5f5d1f" xmlns:ns4="ecf3212f-6c91-4dc1-afd8-6d60b0670e7e" targetNamespace="http://schemas.microsoft.com/office/2006/metadata/properties" ma:root="true" ma:fieldsID="d2b69bc190c09a96db880a1478c94ab8" ns3:_="" ns4:_="">
    <xsd:import namespace="f7173e8a-56df-44df-bf10-c7773b5f5d1f"/>
    <xsd:import namespace="ecf3212f-6c91-4dc1-afd8-6d60b0670e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73e8a-56df-44df-bf10-c7773b5f5d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3212f-6c91-4dc1-afd8-6d60b0670e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EC42EF-EEBC-4F04-837C-926528F44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73e8a-56df-44df-bf10-c7773b5f5d1f"/>
    <ds:schemaRef ds:uri="ecf3212f-6c91-4dc1-afd8-6d60b0670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AB2DB6-6B0A-44BB-9543-4657A8DADF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62E30-A1D7-4E6F-8EE1-037DE7DCD35E}">
  <ds:schemaRefs>
    <ds:schemaRef ds:uri="ecf3212f-6c91-4dc1-afd8-6d60b0670e7e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7173e8a-56df-44df-bf10-c7773b5f5d1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4982</Words>
  <Application>Microsoft Office PowerPoint</Application>
  <PresentationFormat>Widescreen</PresentationFormat>
  <Paragraphs>589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Tema do Office</vt:lpstr>
      <vt:lpstr>Backpropagation</vt:lpstr>
      <vt:lpstr>Agenda</vt:lpstr>
      <vt:lpstr>Introdução</vt:lpstr>
      <vt:lpstr>Estrutura básica de aprendizagem</vt:lpstr>
      <vt:lpstr>Otimização</vt:lpstr>
      <vt:lpstr>Estrutura de uma Rede Neural</vt:lpstr>
      <vt:lpstr>Estrutura de uma Rede Neural </vt:lpstr>
      <vt:lpstr>Estrutura de uma Rede Neural</vt:lpstr>
      <vt:lpstr>Encontrando os gradientes</vt:lpstr>
      <vt:lpstr>Grafo computacional</vt:lpstr>
      <vt:lpstr>Propagação Frontal</vt:lpstr>
      <vt:lpstr>Propagação Frontal</vt:lpstr>
      <vt:lpstr>Propagação Frontal</vt:lpstr>
      <vt:lpstr>Retropropagação (backpropagation)</vt:lpstr>
      <vt:lpstr>Retropropagação (backpropagation)</vt:lpstr>
      <vt:lpstr>Retropropagação (backpropagation)</vt:lpstr>
      <vt:lpstr>Retropropagação (backpropagation)</vt:lpstr>
      <vt:lpstr>Grafo computacional</vt:lpstr>
      <vt:lpstr>Grafo computacional</vt:lpstr>
      <vt:lpstr>Grafo computacional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Luciano Dias Alves</dc:creator>
  <cp:lastModifiedBy>Jairo Luciano Dias Alves</cp:lastModifiedBy>
  <cp:revision>128</cp:revision>
  <dcterms:created xsi:type="dcterms:W3CDTF">2021-04-17T14:54:27Z</dcterms:created>
  <dcterms:modified xsi:type="dcterms:W3CDTF">2021-04-22T02:34:06Z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0x0101000A5943E00B36CB44A7197E176EFF5388</vt:lpwstr>
  </property>
</Properties>
</file>