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58" r:id="rId8"/>
    <p:sldId id="264" r:id="rId9"/>
    <p:sldId id="260" r:id="rId10"/>
    <p:sldId id="263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4" r:id="rId21"/>
    <p:sldId id="281" r:id="rId22"/>
    <p:sldId id="282" r:id="rId23"/>
    <p:sldId id="283" r:id="rId24"/>
    <p:sldId id="270" r:id="rId25"/>
    <p:sldId id="27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CFCF0"/>
    <a:srgbClr val="ECF5E7"/>
    <a:srgbClr val="FCFCF8"/>
    <a:srgbClr val="F3F6FB"/>
    <a:srgbClr val="F2F8EE"/>
    <a:srgbClr val="FFF7E1"/>
    <a:srgbClr val="9673A6"/>
    <a:srgbClr val="F1D7F1"/>
    <a:srgbClr val="D6B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>
        <p:scale>
          <a:sx n="125" d="100"/>
          <a:sy n="125" d="100"/>
        </p:scale>
        <p:origin x="1508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7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F7E-BE71-4362-9CD6-4CFB07DF2644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75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6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4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8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7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6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9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8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7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Jairo Alves</a:t>
            </a:r>
          </a:p>
          <a:p>
            <a:r>
              <a:rPr lang="pt-BR" dirty="0" smtClean="0"/>
              <a:t>Vinícius Watanabe</a:t>
            </a:r>
          </a:p>
          <a:p>
            <a:endParaRPr lang="pt-BR" dirty="0" smtClean="0"/>
          </a:p>
          <a:p>
            <a:r>
              <a:rPr lang="pt-BR" dirty="0" smtClean="0"/>
              <a:t>LAMFO </a:t>
            </a:r>
            <a:r>
              <a:rPr lang="pt-BR" dirty="0" smtClean="0"/>
              <a:t>Workshops </a:t>
            </a:r>
            <a:r>
              <a:rPr lang="pt-BR" dirty="0" smtClean="0"/>
              <a:t>– 24/04/2021</a:t>
            </a:r>
          </a:p>
        </p:txBody>
      </p:sp>
    </p:spTree>
    <p:extLst>
      <p:ext uri="{BB962C8B-B14F-4D97-AF65-F5344CB8AC3E}">
        <p14:creationId xmlns:p14="http://schemas.microsoft.com/office/powerpoint/2010/main" val="114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3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6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to 9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64" name="Conector reto 63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9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1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8352769" y="4064215"/>
            <a:ext cx="971096" cy="742694"/>
            <a:chOff x="8352769" y="4064215"/>
            <a:chExt cx="971096" cy="742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ângulo Arredondado 61"/>
            <p:cNvSpPr/>
            <p:nvPr/>
          </p:nvSpPr>
          <p:spPr>
            <a:xfrm>
              <a:off x="8352769" y="406421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sz="3600" i="1" dirty="0" smtClean="0"/>
              <a:t>(</a:t>
            </a:r>
            <a:r>
              <a:rPr lang="pt-BR" sz="3600" i="1" dirty="0" err="1" smtClean="0"/>
              <a:t>backpropagation</a:t>
            </a:r>
            <a:r>
              <a:rPr lang="pt-BR" sz="3600" i="1" dirty="0" smtClean="0"/>
              <a:t>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5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9" name="Conector de Seta Reta 88"/>
          <p:cNvCxnSpPr>
            <a:stCxn id="62" idx="0"/>
          </p:cNvCxnSpPr>
          <p:nvPr/>
        </p:nvCxnSpPr>
        <p:spPr>
          <a:xfrm flipH="1" flipV="1">
            <a:off x="8085460" y="3146717"/>
            <a:ext cx="726824" cy="52674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62" idx="2"/>
            <a:endCxn id="6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10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Agrupar 102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5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89" idx="3"/>
          </p:cNvCxnSpPr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8" idx="0"/>
          </p:cNvCxnSpPr>
          <p:nvPr/>
        </p:nvCxnSpPr>
        <p:spPr>
          <a:xfrm flipH="1" flipV="1">
            <a:off x="6914572" y="2530785"/>
            <a:ext cx="653088" cy="38569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8" idx="2"/>
          </p:cNvCxnSpPr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91" idx="3"/>
          </p:cNvCxnSpPr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089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Estrutura das Redes Neurais</a:t>
            </a:r>
          </a:p>
          <a:p>
            <a:r>
              <a:rPr lang="pt-BR" dirty="0" smtClean="0"/>
              <a:t>Grafo Computacional</a:t>
            </a:r>
          </a:p>
          <a:p>
            <a:r>
              <a:rPr lang="pt-BR" dirty="0" err="1" smtClean="0"/>
              <a:t>Backpropagation</a:t>
            </a:r>
            <a:endParaRPr lang="pt-BR" dirty="0" smtClean="0"/>
          </a:p>
          <a:p>
            <a:r>
              <a:rPr lang="pt-BR" dirty="0" smtClean="0"/>
              <a:t>Considerações Práticas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Arredondado 72"/>
          <p:cNvSpPr/>
          <p:nvPr/>
        </p:nvSpPr>
        <p:spPr>
          <a:xfrm>
            <a:off x="4931938" y="4698405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5817663" y="4952876"/>
            <a:ext cx="1325022" cy="43192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Arredondado 102"/>
          <p:cNvSpPr/>
          <p:nvPr/>
        </p:nvSpPr>
        <p:spPr>
          <a:xfrm>
            <a:off x="1024380" y="3843174"/>
            <a:ext cx="2931159" cy="226446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CaixaDeTexto 107"/>
              <p:cNvSpPr txBox="1"/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Arredondado 108"/>
          <p:cNvSpPr/>
          <p:nvPr/>
        </p:nvSpPr>
        <p:spPr>
          <a:xfrm>
            <a:off x="1173730" y="3942923"/>
            <a:ext cx="2603994" cy="2063111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Agrupar 114"/>
          <p:cNvGrpSpPr/>
          <p:nvPr/>
        </p:nvGrpSpPr>
        <p:grpSpPr>
          <a:xfrm>
            <a:off x="5010170" y="5290884"/>
            <a:ext cx="4152730" cy="1166232"/>
            <a:chOff x="6137479" y="1156683"/>
            <a:chExt cx="4152730" cy="1166232"/>
          </a:xfrm>
        </p:grpSpPr>
        <p:sp>
          <p:nvSpPr>
            <p:cNvPr id="116" name="Retângulo 115"/>
            <p:cNvSpPr/>
            <p:nvPr/>
          </p:nvSpPr>
          <p:spPr>
            <a:xfrm>
              <a:off x="6137479" y="1751555"/>
              <a:ext cx="3581401" cy="57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/>
                <a:t>Custo computacional do </a:t>
              </a:r>
              <a:r>
                <a:rPr lang="pt-BR" sz="1600" i="1" dirty="0" err="1" smtClean="0"/>
                <a:t>backward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pass</a:t>
              </a:r>
              <a:r>
                <a:rPr lang="pt-BR" sz="1600" dirty="0" smtClean="0"/>
                <a:t> é similar ao custo do </a:t>
              </a:r>
              <a:r>
                <a:rPr lang="pt-BR" sz="1600" i="1" dirty="0" err="1" smtClean="0"/>
                <a:t>forward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</a:t>
              </a:r>
              <a:r>
                <a:rPr lang="pt-BR" sz="1600" dirty="0" err="1" smtClean="0"/>
                <a:t>s</a:t>
              </a:r>
              <a:endParaRPr lang="pt-BR" sz="1600" dirty="0"/>
            </a:p>
          </p:txBody>
        </p:sp>
        <p:sp>
          <p:nvSpPr>
            <p:cNvPr id="117" name="Texto Explicativo em Nuvem 116"/>
            <p:cNvSpPr/>
            <p:nvPr/>
          </p:nvSpPr>
          <p:spPr>
            <a:xfrm>
              <a:off x="9645049" y="1156683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8" grpId="0"/>
      <p:bldP spid="109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0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Redes Neurais </a:t>
            </a:r>
            <a:r>
              <a:rPr lang="pt-BR" sz="2400" dirty="0" smtClean="0"/>
              <a:t>estão na base de quase todos os métodos atuais de </a:t>
            </a:r>
            <a:r>
              <a:rPr lang="pt-BR" sz="2400" i="1" dirty="0" err="1" smtClean="0"/>
              <a:t>Deep</a:t>
            </a:r>
            <a:r>
              <a:rPr lang="pt-BR" sz="2400" i="1" dirty="0" smtClean="0"/>
              <a:t> Learning</a:t>
            </a:r>
          </a:p>
          <a:p>
            <a:endParaRPr lang="pt-BR" sz="2400" dirty="0" smtClean="0"/>
          </a:p>
          <a:p>
            <a:r>
              <a:rPr lang="pt-BR" sz="2400" dirty="0" smtClean="0"/>
              <a:t>Um algoritmo foi </a:t>
            </a:r>
            <a:r>
              <a:rPr lang="pt-BR" sz="2400" b="1" dirty="0" smtClean="0"/>
              <a:t>essencial</a:t>
            </a:r>
            <a:r>
              <a:rPr lang="pt-BR" sz="2400" dirty="0" smtClean="0"/>
              <a:t> para tornar possível seu treinamento: </a:t>
            </a:r>
            <a:r>
              <a:rPr lang="pt-BR" sz="2400" b="1" dirty="0" err="1" smtClean="0">
                <a:solidFill>
                  <a:srgbClr val="7030A0"/>
                </a:solidFill>
              </a:rPr>
              <a:t>Backpropagation</a:t>
            </a:r>
            <a:r>
              <a:rPr lang="pt-BR" sz="2400" dirty="0" smtClean="0">
                <a:solidFill>
                  <a:srgbClr val="7030A0"/>
                </a:solidFill>
              </a:rPr>
              <a:t> </a:t>
            </a:r>
            <a:r>
              <a:rPr lang="pt-BR" sz="1400" dirty="0" smtClean="0"/>
              <a:t>(</a:t>
            </a:r>
            <a:r>
              <a:rPr lang="pt-BR" sz="1400" dirty="0" err="1" smtClean="0"/>
              <a:t>Rumelhart</a:t>
            </a:r>
            <a:r>
              <a:rPr lang="pt-BR" sz="1400" dirty="0" smtClean="0"/>
              <a:t> et al., 1986)</a:t>
            </a:r>
          </a:p>
          <a:p>
            <a:pPr lvl="1"/>
            <a:r>
              <a:rPr lang="pt-BR" sz="2000" dirty="0" smtClean="0"/>
              <a:t>Em resumo, é um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método numérico </a:t>
            </a:r>
            <a:r>
              <a:rPr lang="pt-BR" sz="2000" dirty="0" smtClean="0"/>
              <a:t>eficiente para </a:t>
            </a:r>
            <a:r>
              <a:rPr lang="pt-BR" sz="2000" dirty="0" smtClean="0">
                <a:solidFill>
                  <a:schemeClr val="tx2"/>
                </a:solidFill>
              </a:rPr>
              <a:t>calcular gradientes </a:t>
            </a:r>
            <a:r>
              <a:rPr lang="pt-BR" sz="2000" dirty="0" smtClean="0"/>
              <a:t>de uma função num grafo.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O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ganho de desempenho </a:t>
            </a:r>
            <a:r>
              <a:rPr lang="pt-BR" sz="2000" dirty="0" smtClean="0"/>
              <a:t>é massivo, podendo chegar a ser</a:t>
            </a:r>
          </a:p>
          <a:p>
            <a:pPr marL="457200" lvl="1" indent="0">
              <a:buNone/>
            </a:pPr>
            <a:r>
              <a:rPr lang="pt-BR" sz="2000" dirty="0" smtClean="0"/>
              <a:t>milhões de vezes mais veloz que métodos ingênuos de cálculo.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Método usado por todos os </a:t>
            </a:r>
            <a:r>
              <a:rPr lang="pt-BR" sz="2000" i="1" dirty="0" smtClean="0"/>
              <a:t>frameworks</a:t>
            </a:r>
            <a:r>
              <a:rPr lang="pt-BR" sz="2000" dirty="0" smtClean="0"/>
              <a:t> de </a:t>
            </a:r>
            <a:r>
              <a:rPr lang="pt-BR" sz="2000" i="1" dirty="0" err="1"/>
              <a:t>M</a:t>
            </a:r>
            <a:r>
              <a:rPr lang="pt-BR" sz="2000" i="1" dirty="0" err="1" smtClean="0"/>
              <a:t>achine</a:t>
            </a:r>
            <a:r>
              <a:rPr lang="pt-BR" sz="2000" i="1" dirty="0" smtClean="0"/>
              <a:t> Learning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3" y="1538288"/>
            <a:ext cx="3203390" cy="480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Arredondado 101"/>
          <p:cNvSpPr/>
          <p:nvPr/>
        </p:nvSpPr>
        <p:spPr>
          <a:xfrm>
            <a:off x="7813712" y="4293049"/>
            <a:ext cx="2363220" cy="1391197"/>
          </a:xfrm>
          <a:prstGeom prst="roundRect">
            <a:avLst/>
          </a:prstGeom>
          <a:solidFill>
            <a:srgbClr val="FFF7E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aprendizagem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5539541" y="3148443"/>
            <a:ext cx="515929" cy="1466343"/>
            <a:chOff x="5747617" y="3401983"/>
            <a:chExt cx="515929" cy="1466343"/>
          </a:xfrm>
        </p:grpSpPr>
        <p:sp>
          <p:nvSpPr>
            <p:cNvPr id="21" name="Retângulo Arredondado 20"/>
            <p:cNvSpPr/>
            <p:nvPr/>
          </p:nvSpPr>
          <p:spPr>
            <a:xfrm>
              <a:off x="5747617" y="3401983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4451" y="3918796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4451" y="438833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4452" y="344926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tângulo 25"/>
                <p:cNvSpPr/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26" name="Retâ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tângulo 26"/>
                <p:cNvSpPr/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tângulo 27"/>
                <p:cNvSpPr/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28" name="Retângulo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Agrupar 38"/>
          <p:cNvGrpSpPr/>
          <p:nvPr/>
        </p:nvGrpSpPr>
        <p:grpSpPr>
          <a:xfrm>
            <a:off x="6745141" y="3143212"/>
            <a:ext cx="515929" cy="1466343"/>
            <a:chOff x="10011570" y="2726550"/>
            <a:chExt cx="515929" cy="1466343"/>
          </a:xfrm>
        </p:grpSpPr>
        <p:sp>
          <p:nvSpPr>
            <p:cNvPr id="32" name="Retângulo Arredondado 31"/>
            <p:cNvSpPr/>
            <p:nvPr/>
          </p:nvSpPr>
          <p:spPr>
            <a:xfrm>
              <a:off x="10011570" y="2726550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0058404" y="3243363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058404" y="371289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10058405" y="277382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tângulo 35"/>
                <p:cNvSpPr/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tângulo 36"/>
                <p:cNvSpPr/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37" name="Retângul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tângulo 37"/>
                <p:cNvSpPr/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blipFill>
                <a:blip r:embed="rId9"/>
                <a:stretch>
                  <a:fillRect l="-4839" r="-403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𝐸𝑠𝑝𝑒𝑟𝑎𝑑𝑜</m:t>
                      </m:r>
                    </m:oMath>
                  </m:oMathPara>
                </a14:m>
                <a:endParaRPr lang="pt-BR" sz="1200" b="0" dirty="0" smtClean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blipFill>
                <a:blip r:embed="rId10"/>
                <a:stretch>
                  <a:fillRect l="-7895" r="-701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blipFill>
                <a:blip r:embed="rId11"/>
                <a:stretch>
                  <a:fillRect l="-3846" r="-3077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/>
          <p:cNvGrpSpPr/>
          <p:nvPr/>
        </p:nvGrpSpPr>
        <p:grpSpPr>
          <a:xfrm>
            <a:off x="1579388" y="2503907"/>
            <a:ext cx="515929" cy="1939688"/>
            <a:chOff x="9335651" y="2353057"/>
            <a:chExt cx="515929" cy="1939688"/>
          </a:xfrm>
        </p:grpSpPr>
        <p:sp>
          <p:nvSpPr>
            <p:cNvPr id="49" name="Retângulo Arredondado 48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tângulo 52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tângulo 53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tângulo 54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tângulo 56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Agrupar 58"/>
          <p:cNvGrpSpPr/>
          <p:nvPr/>
        </p:nvGrpSpPr>
        <p:grpSpPr>
          <a:xfrm>
            <a:off x="1693689" y="2605510"/>
            <a:ext cx="515929" cy="1939688"/>
            <a:chOff x="9335651" y="2353057"/>
            <a:chExt cx="515929" cy="1939688"/>
          </a:xfrm>
        </p:grpSpPr>
        <p:sp>
          <p:nvSpPr>
            <p:cNvPr id="60" name="Retângulo Arredondado 5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tângulo 6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tângulo 6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tângulo 6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Elipse 6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tângulo 6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Agrupar 68"/>
          <p:cNvGrpSpPr/>
          <p:nvPr/>
        </p:nvGrpSpPr>
        <p:grpSpPr>
          <a:xfrm>
            <a:off x="1807990" y="2724045"/>
            <a:ext cx="515929" cy="1939688"/>
            <a:chOff x="9335651" y="2353057"/>
            <a:chExt cx="515929" cy="1939688"/>
          </a:xfrm>
        </p:grpSpPr>
        <p:sp>
          <p:nvSpPr>
            <p:cNvPr id="70" name="Retângulo Arredondado 6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tângulo 7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tângulo 7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tângulo 7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Elipse 7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tângulo 7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Agrupar 78"/>
          <p:cNvGrpSpPr/>
          <p:nvPr/>
        </p:nvGrpSpPr>
        <p:grpSpPr>
          <a:xfrm>
            <a:off x="1922290" y="2842580"/>
            <a:ext cx="515929" cy="1939688"/>
            <a:chOff x="9335651" y="2353057"/>
            <a:chExt cx="515929" cy="1939688"/>
          </a:xfrm>
        </p:grpSpPr>
        <p:sp>
          <p:nvSpPr>
            <p:cNvPr id="80" name="Retângulo Arredondado 7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tângulo 8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tângulo 8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tângulo 8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ipse 8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tângulo 8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blipFill>
                <a:blip r:embed="rId26"/>
                <a:stretch>
                  <a:fillRect l="-5085" r="-508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have Direita 93"/>
          <p:cNvSpPr/>
          <p:nvPr/>
        </p:nvSpPr>
        <p:spPr>
          <a:xfrm rot="5400000">
            <a:off x="6328089" y="3836278"/>
            <a:ext cx="178317" cy="1884474"/>
          </a:xfrm>
          <a:prstGeom prst="rightBrace">
            <a:avLst>
              <a:gd name="adj1" fmla="val 323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Arredondado 102"/>
          <p:cNvSpPr/>
          <p:nvPr/>
        </p:nvSpPr>
        <p:spPr>
          <a:xfrm>
            <a:off x="5539541" y="4936003"/>
            <a:ext cx="1819944" cy="323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tângulo 94"/>
              <p:cNvSpPr/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𝑃𝑒𝑟𝑑𝑎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  <a:blipFill>
                <a:blip r:embed="rId29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blipFill>
                <a:blip r:embed="rId30"/>
                <a:stretch>
                  <a:fillRect l="-13208" r="-1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tângulo 96"/>
              <p:cNvSpPr/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ixaDeTexto 99"/>
              <p:cNvSpPr txBox="1"/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𝐹𝑢𝑛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blipFill>
                <a:blip r:embed="rId32"/>
                <a:stretch>
                  <a:fillRect l="-4545" r="-1364" b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tângulo com Canto Diagonal Aparado 104"/>
              <p:cNvSpPr/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𝑂𝑡𝑖𝑚𝑖𝑧𝑎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tângulo com Canto Diagonal Aparad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orma Livre 106"/>
          <p:cNvSpPr/>
          <p:nvPr/>
        </p:nvSpPr>
        <p:spPr>
          <a:xfrm>
            <a:off x="8865602" y="3293982"/>
            <a:ext cx="816032" cy="999067"/>
          </a:xfrm>
          <a:custGeom>
            <a:avLst/>
            <a:gdLst>
              <a:gd name="connsiteX0" fmla="*/ 104832 w 970821"/>
              <a:gd name="connsiteY0" fmla="*/ 999067 h 999067"/>
              <a:gd name="connsiteX1" fmla="*/ 66732 w 970821"/>
              <a:gd name="connsiteY1" fmla="*/ 571500 h 999067"/>
              <a:gd name="connsiteX2" fmla="*/ 879532 w 970821"/>
              <a:gd name="connsiteY2" fmla="*/ 296333 h 999067"/>
              <a:gd name="connsiteX3" fmla="*/ 951499 w 970821"/>
              <a:gd name="connsiteY3" fmla="*/ 0 h 999067"/>
              <a:gd name="connsiteX4" fmla="*/ 951499 w 970821"/>
              <a:gd name="connsiteY4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821" h="999067">
                <a:moveTo>
                  <a:pt x="104832" y="999067"/>
                </a:moveTo>
                <a:cubicBezTo>
                  <a:pt x="21223" y="843844"/>
                  <a:pt x="-62385" y="688622"/>
                  <a:pt x="66732" y="571500"/>
                </a:cubicBezTo>
                <a:cubicBezTo>
                  <a:pt x="195849" y="454378"/>
                  <a:pt x="732071" y="391583"/>
                  <a:pt x="879532" y="296333"/>
                </a:cubicBezTo>
                <a:cubicBezTo>
                  <a:pt x="1026993" y="201083"/>
                  <a:pt x="951499" y="0"/>
                  <a:pt x="951499" y="0"/>
                </a:cubicBezTo>
                <a:lnTo>
                  <a:pt x="95149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3954068" y="2269114"/>
            <a:ext cx="4388812" cy="354203"/>
          </a:xfrm>
          <a:custGeom>
            <a:avLst/>
            <a:gdLst>
              <a:gd name="connsiteX0" fmla="*/ 4438274 w 4438274"/>
              <a:gd name="connsiteY0" fmla="*/ 500059 h 500059"/>
              <a:gd name="connsiteX1" fmla="*/ 3705908 w 4438274"/>
              <a:gd name="connsiteY1" fmla="*/ 55559 h 500059"/>
              <a:gd name="connsiteX2" fmla="*/ 1644274 w 4438274"/>
              <a:gd name="connsiteY2" fmla="*/ 385759 h 500059"/>
              <a:gd name="connsiteX3" fmla="*/ 192241 w 4438274"/>
              <a:gd name="connsiteY3" fmla="*/ 526 h 500059"/>
              <a:gd name="connsiteX4" fmla="*/ 22908 w 4438274"/>
              <a:gd name="connsiteY4" fmla="*/ 301092 h 500059"/>
              <a:gd name="connsiteX0" fmla="*/ 4486738 w 4486738"/>
              <a:gd name="connsiteY0" fmla="*/ 500059 h 500059"/>
              <a:gd name="connsiteX1" fmla="*/ 3754372 w 4486738"/>
              <a:gd name="connsiteY1" fmla="*/ 55559 h 500059"/>
              <a:gd name="connsiteX2" fmla="*/ 1692738 w 4486738"/>
              <a:gd name="connsiteY2" fmla="*/ 385759 h 500059"/>
              <a:gd name="connsiteX3" fmla="*/ 240705 w 4486738"/>
              <a:gd name="connsiteY3" fmla="*/ 526 h 500059"/>
              <a:gd name="connsiteX4" fmla="*/ 7604 w 4486738"/>
              <a:gd name="connsiteY4" fmla="*/ 301093 h 500059"/>
              <a:gd name="connsiteX0" fmla="*/ 4483550 w 4483550"/>
              <a:gd name="connsiteY0" fmla="*/ 545637 h 545637"/>
              <a:gd name="connsiteX1" fmla="*/ 3751184 w 4483550"/>
              <a:gd name="connsiteY1" fmla="*/ 101137 h 545637"/>
              <a:gd name="connsiteX2" fmla="*/ 1689550 w 4483550"/>
              <a:gd name="connsiteY2" fmla="*/ 431337 h 545637"/>
              <a:gd name="connsiteX3" fmla="*/ 260292 w 4483550"/>
              <a:gd name="connsiteY3" fmla="*/ 453 h 545637"/>
              <a:gd name="connsiteX4" fmla="*/ 4416 w 4483550"/>
              <a:gd name="connsiteY4" fmla="*/ 346671 h 5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50" h="545637">
                <a:moveTo>
                  <a:pt x="4483550" y="545637"/>
                </a:moveTo>
                <a:cubicBezTo>
                  <a:pt x="4350200" y="332912"/>
                  <a:pt x="4216851" y="120187"/>
                  <a:pt x="3751184" y="101137"/>
                </a:cubicBezTo>
                <a:cubicBezTo>
                  <a:pt x="3285517" y="82087"/>
                  <a:pt x="2271365" y="448118"/>
                  <a:pt x="1689550" y="431337"/>
                </a:cubicBezTo>
                <a:cubicBezTo>
                  <a:pt x="1107735" y="414556"/>
                  <a:pt x="541148" y="14564"/>
                  <a:pt x="260292" y="453"/>
                </a:cubicBezTo>
                <a:cubicBezTo>
                  <a:pt x="-20564" y="-13658"/>
                  <a:pt x="-6167" y="305749"/>
                  <a:pt x="4416" y="3466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troducing Gradient Descent : minimizing the cost function | by Prashant  rai | Medium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09" y="3301206"/>
            <a:ext cx="1101725" cy="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aixaDeTexto 112"/>
              <p:cNvSpPr txBox="1"/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solidFill>
                <a:srgbClr val="F2F8EE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 smtClean="0"/>
                                <m:t> 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=−(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𝑒𝑡𝑐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CaixaDeTexto 115"/>
              <p:cNvSpPr txBox="1"/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𝐸𝑥𝑒𝑚𝑝𝑙𝑜𝑠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𝐹𝑢𝑛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çõ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𝑃𝑒𝑟𝑑𝑎</m:t>
                    </m:r>
                  </m:oMath>
                </a14:m>
                <a:r>
                  <a:rPr lang="pt-BR" sz="1400" dirty="0" smtClean="0"/>
                  <a:t>:</a:t>
                </a:r>
                <a:endParaRPr lang="pt-BR" sz="1400" dirty="0"/>
              </a:p>
            </p:txBody>
          </p:sp>
        </mc:Choice>
        <mc:Fallback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blipFill>
                <a:blip r:embed="rId36"/>
                <a:stretch>
                  <a:fillRect l="-3365" t="-28571" r="-384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7" grpId="0" animBg="1"/>
      <p:bldP spid="41" grpId="0"/>
      <p:bldP spid="42" grpId="0"/>
      <p:bldP spid="45" grpId="0"/>
      <p:bldP spid="47" grpId="0"/>
      <p:bldP spid="89" grpId="0"/>
      <p:bldP spid="92" grpId="0"/>
      <p:bldP spid="93" grpId="0"/>
      <p:bldP spid="94" grpId="0" animBg="1"/>
      <p:bldP spid="103" grpId="0" animBg="1"/>
      <p:bldP spid="95" grpId="0"/>
      <p:bldP spid="96" grpId="0"/>
      <p:bldP spid="97" grpId="0"/>
      <p:bldP spid="100" grpId="0"/>
      <p:bldP spid="105" grpId="0" animBg="1"/>
      <p:bldP spid="107" grpId="0" animBg="1"/>
      <p:bldP spid="111" grpId="0" animBg="1"/>
      <p:bldP spid="113" grpId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8149168" y="4925490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400" dirty="0" smtClean="0"/>
                  <a:t>Precisamos produzir </a:t>
                </a:r>
                <a:r>
                  <a:rPr lang="pt-BR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alterações nos parâmetros</a:t>
                </a: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para minimizar o Custo, não é mesmo?</a:t>
                </a:r>
              </a:p>
              <a:p>
                <a:pPr lvl="1"/>
                <a:r>
                  <a:rPr lang="pt-BR" sz="2000" dirty="0" smtClean="0"/>
                  <a:t>Mas como saber </a:t>
                </a:r>
                <a:r>
                  <a:rPr lang="pt-B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 quanto</a:t>
                </a:r>
                <a:r>
                  <a:rPr lang="pt-BR" sz="2000" dirty="0" smtClean="0"/>
                  <a:t> modificar em cada parâmetro?</a:t>
                </a:r>
              </a:p>
              <a:p>
                <a:r>
                  <a:rPr lang="pt-BR" sz="2400" dirty="0" smtClean="0"/>
                  <a:t>Soluções analíticas são geralmente impraticáveis!</a:t>
                </a:r>
              </a:p>
              <a:p>
                <a:pPr lvl="1"/>
                <a:r>
                  <a:rPr lang="pt-BR" sz="2000" dirty="0" smtClean="0"/>
                  <a:t>Precisamos recorrer a </a:t>
                </a:r>
                <a:r>
                  <a:rPr lang="pt-BR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métodos numéricos</a:t>
                </a:r>
                <a:endParaRPr lang="pt-BR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O método mais utilizado é o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Gradient</a:t>
                </a:r>
                <a:r>
                  <a:rPr lang="pt-BR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Descent</a:t>
                </a:r>
                <a:endParaRPr lang="pt-BR" sz="24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pt-BR" sz="2000" dirty="0" smtClean="0"/>
                  <a:t>Simplesmente caminhe na </a:t>
                </a:r>
                <a:r>
                  <a:rPr lang="pt-BR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direção de maior redução</a:t>
                </a:r>
                <a:r>
                  <a:rPr lang="pt-BR" sz="2000" dirty="0" smtClean="0"/>
                  <a:t>.</a:t>
                </a:r>
              </a:p>
              <a:p>
                <a:pPr lvl="1"/>
                <a:r>
                  <a:rPr lang="pt-BR" sz="2000" dirty="0" smtClean="0"/>
                  <a:t>Considere um vetor de parâmetros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 smtClean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2000" b="0" dirty="0" smtClean="0">
                    <a:latin typeface="Cambria Math" panose="02040503050406030204" pitchFamily="18" charset="0"/>
                  </a:rPr>
                  <a:t>dimensões:</a:t>
                </a: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2000" dirty="0" smtClean="0"/>
                  <a:t>Calcule o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gradiente</a:t>
                </a:r>
                <a:r>
                  <a:rPr lang="pt-BR" sz="2000" dirty="0" smtClean="0"/>
                  <a:t> da função Custo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lvl="1"/>
                <a:r>
                  <a:rPr lang="pt-BR" sz="2000" dirty="0" smtClean="0"/>
                  <a:t>Para cada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, </a:t>
                </a:r>
                <a:r>
                  <a:rPr lang="pt-B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desloque-se um pouco </a:t>
                </a:r>
                <a:r>
                  <a:rPr lang="pt-BR" sz="2000" dirty="0" smtClean="0"/>
                  <a:t>nessa direção.</a:t>
                </a:r>
              </a:p>
              <a:p>
                <a:pPr lvl="1"/>
                <a:r>
                  <a:rPr lang="pt-BR" sz="2000" dirty="0" smtClean="0"/>
                  <a:t>Repita o processo até convergir.</a:t>
                </a:r>
              </a:p>
            </p:txBody>
          </p:sp>
        </mc:Choice>
        <mc:Fallback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blipFill>
                <a:blip r:embed="rId4"/>
                <a:stretch>
                  <a:fillRect l="-1289" t="-3333" r="-25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blipFill>
                <a:blip r:embed="rId5"/>
                <a:stretch>
                  <a:fillRect l="-1217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996" y="1690688"/>
            <a:ext cx="3805139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Elementos-chave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vetor de entrada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1800" dirty="0" smtClean="0"/>
                  <a:t>Um conjunto sequencial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 smtClean="0"/>
                  <a:t> camadas</a:t>
                </a:r>
              </a:p>
              <a:p>
                <a:pPr lvl="1"/>
                <a:r>
                  <a:rPr lang="pt-BR" sz="1800" dirty="0" smtClean="0"/>
                  <a:t>Cada </a:t>
                </a:r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camada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pt-BR" sz="1800" dirty="0" smtClean="0"/>
                  <a:t>composta por um conjunto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BR" sz="1800" dirty="0" smtClean="0"/>
                  <a:t> neurônios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rgbClr val="0070C0"/>
                    </a:solidFill>
                  </a:rPr>
                  <a:t>vetor de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pt-BR" sz="1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  <a:blipFill>
                <a:blip r:embed="rId2"/>
                <a:stretch>
                  <a:fillRect l="-2314" t="-1789" r="-2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327" y="1892428"/>
            <a:ext cx="6944234" cy="412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94" y="696349"/>
            <a:ext cx="2495678" cy="1308167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8449734" y="1159933"/>
            <a:ext cx="1731433" cy="1909234"/>
            <a:chOff x="8449734" y="1159933"/>
            <a:chExt cx="1731433" cy="1909234"/>
          </a:xfrm>
        </p:grpSpPr>
        <p:sp>
          <p:nvSpPr>
            <p:cNvPr id="8" name="Forma Livre 7"/>
            <p:cNvSpPr/>
            <p:nvPr/>
          </p:nvSpPr>
          <p:spPr>
            <a:xfrm>
              <a:off x="8449734" y="1350433"/>
              <a:ext cx="1320800" cy="1718734"/>
            </a:xfrm>
            <a:custGeom>
              <a:avLst/>
              <a:gdLst>
                <a:gd name="connsiteX0" fmla="*/ 2180167 w 2180167"/>
                <a:gd name="connsiteY0" fmla="*/ 0 h 1003300"/>
                <a:gd name="connsiteX1" fmla="*/ 1540934 w 2180167"/>
                <a:gd name="connsiteY1" fmla="*/ 465666 h 1003300"/>
                <a:gd name="connsiteX2" fmla="*/ 529167 w 2180167"/>
                <a:gd name="connsiteY2" fmla="*/ 965200 h 1003300"/>
                <a:gd name="connsiteX3" fmla="*/ 372534 w 2180167"/>
                <a:gd name="connsiteY3" fmla="*/ 783166 h 1003300"/>
                <a:gd name="connsiteX4" fmla="*/ 0 w 2180167"/>
                <a:gd name="connsiteY4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167" h="1003300">
                  <a:moveTo>
                    <a:pt x="2180167" y="0"/>
                  </a:moveTo>
                  <a:cubicBezTo>
                    <a:pt x="1998134" y="152399"/>
                    <a:pt x="1816101" y="304799"/>
                    <a:pt x="1540934" y="465666"/>
                  </a:cubicBezTo>
                  <a:cubicBezTo>
                    <a:pt x="1265767" y="626533"/>
                    <a:pt x="723900" y="912283"/>
                    <a:pt x="529167" y="965200"/>
                  </a:cubicBezTo>
                  <a:cubicBezTo>
                    <a:pt x="334434" y="1018117"/>
                    <a:pt x="460728" y="776816"/>
                    <a:pt x="372534" y="783166"/>
                  </a:cubicBezTo>
                  <a:cubicBezTo>
                    <a:pt x="284340" y="789516"/>
                    <a:pt x="142170" y="896408"/>
                    <a:pt x="0" y="1003300"/>
                  </a:cubicBezTo>
                </a:path>
              </a:pathLst>
            </a:custGeom>
            <a:noFill/>
            <a:ln w="6350">
              <a:prstDash val="lgDash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70534" y="1159933"/>
              <a:ext cx="410633" cy="321734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8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/>
          <p:cNvSpPr/>
          <p:nvPr/>
        </p:nvSpPr>
        <p:spPr>
          <a:xfrm>
            <a:off x="769671" y="4784112"/>
            <a:ext cx="2521118" cy="96720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 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</p:spPr>
            <p:txBody>
              <a:bodyPr/>
              <a:lstStyle/>
              <a:p>
                <a:r>
                  <a:rPr lang="pt-BR" dirty="0" smtClean="0"/>
                  <a:t>O neurônio:</a:t>
                </a:r>
              </a:p>
              <a:p>
                <a:pPr lvl="1"/>
                <a:r>
                  <a:rPr lang="pt-BR" dirty="0" smtClean="0"/>
                  <a:t>Combinação linear de entradas,</a:t>
                </a:r>
                <a:r>
                  <a:rPr lang="pt-BR" dirty="0" smtClean="0"/>
                  <a:t> 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pesos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 bias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 smtClean="0"/>
                  <a:t>Função de ativação </a:t>
                </a:r>
                <a:r>
                  <a:rPr lang="pt-BR" dirty="0" smtClean="0">
                    <a:solidFill>
                      <a:srgbClr val="9673A6"/>
                    </a:solidFill>
                  </a:rPr>
                  <a:t>não-linear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  <a:blipFill>
                <a:blip r:embed="rId2"/>
                <a:stretch>
                  <a:fillRect l="-143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uron Anatomy, Nerve Impulses, and Classif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1294"/>
            <a:ext cx="28792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98" y="3166300"/>
            <a:ext cx="4746012" cy="3082629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 rotWithShape="1">
          <a:blip r:embed="rId5"/>
          <a:srcRect l="2976" r="64788"/>
          <a:stretch/>
        </p:blipFill>
        <p:spPr>
          <a:xfrm>
            <a:off x="8507106" y="3205691"/>
            <a:ext cx="1722967" cy="1397303"/>
          </a:xfrm>
          <a:prstGeom prst="rect">
            <a:avLst/>
          </a:prstGeom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 rotWithShape="1">
          <a:blip r:embed="rId5"/>
          <a:srcRect l="34973" r="33345"/>
          <a:stretch/>
        </p:blipFill>
        <p:spPr>
          <a:xfrm>
            <a:off x="10237147" y="4008962"/>
            <a:ext cx="1693333" cy="1397303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5"/>
          <a:srcRect l="65581"/>
          <a:stretch/>
        </p:blipFill>
        <p:spPr>
          <a:xfrm>
            <a:off x="8448774" y="4851626"/>
            <a:ext cx="1839629" cy="13973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343753">
            <a:off x="9858258" y="3098418"/>
            <a:ext cx="2125134" cy="322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Funções de ativação típicas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 rot="174095">
            <a:off x="7403253" y="3720896"/>
            <a:ext cx="1435100" cy="487039"/>
          </a:xfrm>
          <a:custGeom>
            <a:avLst/>
            <a:gdLst>
              <a:gd name="connsiteX0" fmla="*/ 0 w 1291166"/>
              <a:gd name="connsiteY0" fmla="*/ 487039 h 487039"/>
              <a:gd name="connsiteX1" fmla="*/ 355600 w 1291166"/>
              <a:gd name="connsiteY1" fmla="*/ 4439 h 487039"/>
              <a:gd name="connsiteX2" fmla="*/ 876300 w 1291166"/>
              <a:gd name="connsiteY2" fmla="*/ 237272 h 487039"/>
              <a:gd name="connsiteX3" fmla="*/ 1143000 w 1291166"/>
              <a:gd name="connsiteY3" fmla="*/ 63705 h 487039"/>
              <a:gd name="connsiteX4" fmla="*/ 1291166 w 1291166"/>
              <a:gd name="connsiteY4" fmla="*/ 63705 h 48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166" h="487039">
                <a:moveTo>
                  <a:pt x="0" y="487039"/>
                </a:moveTo>
                <a:cubicBezTo>
                  <a:pt x="104775" y="266553"/>
                  <a:pt x="209550" y="46067"/>
                  <a:pt x="355600" y="4439"/>
                </a:cubicBezTo>
                <a:cubicBezTo>
                  <a:pt x="501650" y="-37189"/>
                  <a:pt x="745067" y="227394"/>
                  <a:pt x="876300" y="237272"/>
                </a:cubicBezTo>
                <a:cubicBezTo>
                  <a:pt x="1007533" y="247150"/>
                  <a:pt x="1073856" y="92633"/>
                  <a:pt x="1143000" y="63705"/>
                </a:cubicBezTo>
                <a:cubicBezTo>
                  <a:pt x="1212144" y="34777"/>
                  <a:pt x="1251655" y="49241"/>
                  <a:pt x="1291166" y="6370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1600" dirty="0"/>
                                <m:t> </m:t>
                              </m:r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/>
              <p:cNvSpPr/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𝑎𝑡𝑖𝑣𝑎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ângulo 18"/>
              <p:cNvSpPr/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821">
            <a:off x="9877131" y="5696790"/>
            <a:ext cx="2048796" cy="77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5101" y="1446879"/>
            <a:ext cx="8407400" cy="4991894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3688434" y="2426522"/>
            <a:ext cx="5089715" cy="3746488"/>
            <a:chOff x="3688434" y="2426522"/>
            <a:chExt cx="5089715" cy="3746488"/>
          </a:xfrm>
        </p:grpSpPr>
        <p:pic>
          <p:nvPicPr>
            <p:cNvPr id="1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414" y="242858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347280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013" y="289642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793" y="402654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449886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434" y="556287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53" y="402236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922" y="514831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723" y="242652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347074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449680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743" y="556081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6" name="Conector de Seta Reta 5"/>
          <p:cNvCxnSpPr/>
          <p:nvPr/>
        </p:nvCxnSpPr>
        <p:spPr>
          <a:xfrm>
            <a:off x="3144150" y="2740832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88209" y="4332428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527090" y="5063067"/>
            <a:ext cx="806910" cy="804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blipFill>
                <a:blip r:embed="rId4"/>
                <a:stretch>
                  <a:fillRect l="-12500" r="-5000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blipFill>
                <a:blip r:embed="rId5"/>
                <a:stretch>
                  <a:fillRect l="-7407" r="-1852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blipFill>
                <a:blip r:embed="rId6"/>
                <a:stretch>
                  <a:fillRect l="-9615" r="-3846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/>
          <p:cNvGrpSpPr/>
          <p:nvPr/>
        </p:nvGrpSpPr>
        <p:grpSpPr>
          <a:xfrm>
            <a:off x="9440288" y="1986748"/>
            <a:ext cx="1761066" cy="1274233"/>
            <a:chOff x="9440288" y="1986748"/>
            <a:chExt cx="1761066" cy="1274233"/>
          </a:xfrm>
        </p:grpSpPr>
        <p:sp>
          <p:nvSpPr>
            <p:cNvPr id="15" name="Texto Explicativo em Nuvem 14"/>
            <p:cNvSpPr/>
            <p:nvPr/>
          </p:nvSpPr>
          <p:spPr>
            <a:xfrm>
              <a:off x="9440288" y="1986748"/>
              <a:ext cx="1761066" cy="1274233"/>
            </a:xfrm>
            <a:prstGeom prst="cloudCallout">
              <a:avLst>
                <a:gd name="adj1" fmla="val -54487"/>
                <a:gd name="adj2" fmla="val 71138"/>
              </a:avLst>
            </a:prstGeom>
            <a:solidFill>
              <a:srgbClr val="FCFCF8"/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tângulo 37"/>
                <p:cNvSpPr/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000" dirty="0" smtClean="0"/>
                    <a:t>=?</a:t>
                  </a:r>
                  <a:endParaRPr lang="pt-BR" sz="2000" dirty="0"/>
                </a:p>
              </p:txBody>
            </p:sp>
          </mc:Choice>
          <mc:Fallback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  <a:blipFill>
                  <a:blip r:embed="rId7"/>
                  <a:stretch>
                    <a:fillRect r="-52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1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978368" y="1709138"/>
            <a:ext cx="3362960" cy="78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/>
          <p:cNvSpPr/>
          <p:nvPr/>
        </p:nvSpPr>
        <p:spPr>
          <a:xfrm>
            <a:off x="7434117" y="4026209"/>
            <a:ext cx="3381204" cy="2556115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340360" y="2726133"/>
            <a:ext cx="5557520" cy="1201451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os gradientes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706" t="-2222" r="-2345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blipFill>
                <a:blip r:embed="rId6"/>
                <a:stretch>
                  <a:fillRect l="-980" r="-2614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+0+1+0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Arredondado 27"/>
          <p:cNvSpPr/>
          <p:nvPr/>
        </p:nvSpPr>
        <p:spPr>
          <a:xfrm>
            <a:off x="340360" y="4118053"/>
            <a:ext cx="5557520" cy="1201453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347274" y="5469334"/>
            <a:ext cx="5557520" cy="1205786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blipFill>
                <a:blip r:embed="rId13"/>
                <a:stretch>
                  <a:fillRect l="-1786" r="-1429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0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blipFill>
                <a:blip r:embed="rId23"/>
                <a:stretch>
                  <a:fillRect l="-3030" r="-68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blipFill>
                <a:blip r:embed="rId24"/>
                <a:stretch>
                  <a:fillRect l="-13043"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tângulo Arredondado 47"/>
          <p:cNvSpPr/>
          <p:nvPr/>
        </p:nvSpPr>
        <p:spPr>
          <a:xfrm>
            <a:off x="6971873" y="3009332"/>
            <a:ext cx="1704572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/>
          <p:cNvSpPr/>
          <p:nvPr/>
        </p:nvSpPr>
        <p:spPr>
          <a:xfrm>
            <a:off x="8815473" y="3009332"/>
            <a:ext cx="825788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9791078" y="3009332"/>
            <a:ext cx="1645201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blipFill>
                <a:blip r:embed="rId26"/>
                <a:stretch>
                  <a:fillRect l="-1215" r="-323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 animBg="1"/>
      <p:bldP spid="13" grpId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8" grpId="0" animBg="1"/>
      <p:bldP spid="29" grpId="0" animBg="1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943E00B36CB44A7197E176EFF5388" ma:contentTypeVersion="10" ma:contentTypeDescription="Create a new document." ma:contentTypeScope="" ma:versionID="a1a948afec95abeaf29e071ac4d17bf0">
  <xsd:schema xmlns:xsd="http://www.w3.org/2001/XMLSchema" xmlns:xs="http://www.w3.org/2001/XMLSchema" xmlns:p="http://schemas.microsoft.com/office/2006/metadata/properties" xmlns:ns3="f7173e8a-56df-44df-bf10-c7773b5f5d1f" xmlns:ns4="ecf3212f-6c91-4dc1-afd8-6d60b0670e7e" targetNamespace="http://schemas.microsoft.com/office/2006/metadata/properties" ma:root="true" ma:fieldsID="d2b69bc190c09a96db880a1478c94ab8" ns3:_="" ns4:_="">
    <xsd:import namespace="f7173e8a-56df-44df-bf10-c7773b5f5d1f"/>
    <xsd:import namespace="ecf3212f-6c91-4dc1-afd8-6d60b0670e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3e8a-56df-44df-bf10-c7773b5f5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3212f-6c91-4dc1-afd8-6d60b0670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C42EF-EEBC-4F04-837C-926528F44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73e8a-56df-44df-bf10-c7773b5f5d1f"/>
    <ds:schemaRef ds:uri="ecf3212f-6c91-4dc1-afd8-6d60b0670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AB2DB6-6B0A-44BB-9543-4657A8DADF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62E30-A1D7-4E6F-8EE1-037DE7DCD35E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f7173e8a-56df-44df-bf10-c7773b5f5d1f"/>
    <ds:schemaRef ds:uri="ecf3212f-6c91-4dc1-afd8-6d60b0670e7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2522</Words>
  <Application>Microsoft Office PowerPoint</Application>
  <PresentationFormat>Widescreen</PresentationFormat>
  <Paragraphs>398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Backpropagation</vt:lpstr>
      <vt:lpstr>Agenda</vt:lpstr>
      <vt:lpstr>Introdução</vt:lpstr>
      <vt:lpstr>Estrutura básica de aprendizagem</vt:lpstr>
      <vt:lpstr>Otimização</vt:lpstr>
      <vt:lpstr>Estrutura de uma Rede Neural</vt:lpstr>
      <vt:lpstr>Estrutura de uma Rede Neural </vt:lpstr>
      <vt:lpstr>Estrutura de uma Rede Neural</vt:lpstr>
      <vt:lpstr>Encontrando os gradientes</vt:lpstr>
      <vt:lpstr>Grafo computacional</vt:lpstr>
      <vt:lpstr>Propagação Frontal</vt:lpstr>
      <vt:lpstr>Propagação Frontal</vt:lpstr>
      <vt:lpstr>Propagação Frontal</vt:lpstr>
      <vt:lpstr>Retropropagação (backpropagation)</vt:lpstr>
      <vt:lpstr>Retropropagação (backpropagation)</vt:lpstr>
      <vt:lpstr>Retropropagação (backpropagation)</vt:lpstr>
      <vt:lpstr>Retropropagação (backpropagation)</vt:lpstr>
      <vt:lpstr>Grafo computacional</vt:lpstr>
      <vt:lpstr>Grafo computacional</vt:lpstr>
      <vt:lpstr>Grafo computacional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Luciano Dias Alves</dc:creator>
  <cp:lastModifiedBy>Jairo Luciano Dias Alves</cp:lastModifiedBy>
  <cp:revision>75</cp:revision>
  <dcterms:created xsi:type="dcterms:W3CDTF">2021-04-17T14:54:27Z</dcterms:created>
  <dcterms:modified xsi:type="dcterms:W3CDTF">2021-04-19T01:43:58Z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0x0101000A5943E00B36CB44A7197E176EFF5388</vt:lpwstr>
  </property>
</Properties>
</file>