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66" r:id="rId7"/>
    <p:sldId id="258" r:id="rId8"/>
    <p:sldId id="264" r:id="rId9"/>
    <p:sldId id="260" r:id="rId10"/>
    <p:sldId id="263" r:id="rId11"/>
    <p:sldId id="268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80" r:id="rId20"/>
    <p:sldId id="284" r:id="rId21"/>
    <p:sldId id="281" r:id="rId22"/>
    <p:sldId id="282" r:id="rId23"/>
    <p:sldId id="283" r:id="rId24"/>
    <p:sldId id="270" r:id="rId25"/>
    <p:sldId id="285" r:id="rId26"/>
    <p:sldId id="286" r:id="rId27"/>
    <p:sldId id="288" r:id="rId28"/>
    <p:sldId id="289" r:id="rId29"/>
    <p:sldId id="271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7FF"/>
    <a:srgbClr val="CC00CC"/>
    <a:srgbClr val="FCFCF8"/>
    <a:srgbClr val="CC00FF"/>
    <a:srgbClr val="FBC5FF"/>
    <a:srgbClr val="DEEBF7"/>
    <a:srgbClr val="C9F5FF"/>
    <a:srgbClr val="F3F6FB"/>
    <a:srgbClr val="FCFCF0"/>
    <a:srgbClr val="EC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8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62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91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31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88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55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98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7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65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97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22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62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14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75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9.png"/><Relationship Id="rId10" Type="http://schemas.openxmlformats.org/officeDocument/2006/relationships/image" Target="../media/image97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9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1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10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9.png"/><Relationship Id="rId10" Type="http://schemas.openxmlformats.org/officeDocument/2006/relationships/image" Target="../media/image97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9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1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10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102.png"/><Relationship Id="rId5" Type="http://schemas.openxmlformats.org/officeDocument/2006/relationships/image" Target="../media/image85.png"/><Relationship Id="rId15" Type="http://schemas.openxmlformats.org/officeDocument/2006/relationships/image" Target="../media/image99.png"/><Relationship Id="rId10" Type="http://schemas.openxmlformats.org/officeDocument/2006/relationships/image" Target="../media/image97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9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6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4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3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6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4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3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7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6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4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8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7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6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9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8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7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6.png"/><Relationship Id="rId28" Type="http://schemas.openxmlformats.org/officeDocument/2006/relationships/image" Target="../media/image121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26" Type="http://schemas.openxmlformats.org/officeDocument/2006/relationships/image" Target="../media/image145.png"/><Relationship Id="rId21" Type="http://schemas.openxmlformats.org/officeDocument/2006/relationships/image" Target="../media/image140.png"/><Relationship Id="rId34" Type="http://schemas.openxmlformats.org/officeDocument/2006/relationships/image" Target="../media/image153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5" Type="http://schemas.openxmlformats.org/officeDocument/2006/relationships/image" Target="../media/image144.png"/><Relationship Id="rId33" Type="http://schemas.openxmlformats.org/officeDocument/2006/relationships/image" Target="../media/image152.png"/><Relationship Id="rId2" Type="http://schemas.openxmlformats.org/officeDocument/2006/relationships/image" Target="../media/image43.png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29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24" Type="http://schemas.openxmlformats.org/officeDocument/2006/relationships/image" Target="../media/image143.png"/><Relationship Id="rId32" Type="http://schemas.openxmlformats.org/officeDocument/2006/relationships/image" Target="../media/image151.png"/><Relationship Id="rId37" Type="http://schemas.openxmlformats.org/officeDocument/2006/relationships/image" Target="../media/image156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28" Type="http://schemas.openxmlformats.org/officeDocument/2006/relationships/image" Target="../media/image147.png"/><Relationship Id="rId36" Type="http://schemas.openxmlformats.org/officeDocument/2006/relationships/image" Target="../media/image155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31" Type="http://schemas.openxmlformats.org/officeDocument/2006/relationships/image" Target="../media/image150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Relationship Id="rId27" Type="http://schemas.openxmlformats.org/officeDocument/2006/relationships/image" Target="../media/image146.png"/><Relationship Id="rId30" Type="http://schemas.openxmlformats.org/officeDocument/2006/relationships/image" Target="../media/image149.png"/><Relationship Id="rId35" Type="http://schemas.openxmlformats.org/officeDocument/2006/relationships/image" Target="../media/image154.png"/><Relationship Id="rId8" Type="http://schemas.openxmlformats.org/officeDocument/2006/relationships/image" Target="../media/image127.png"/><Relationship Id="rId3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7.png"/><Relationship Id="rId18" Type="http://schemas.openxmlformats.org/officeDocument/2006/relationships/image" Target="../media/image172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12" Type="http://schemas.openxmlformats.org/officeDocument/2006/relationships/image" Target="../media/image166.png"/><Relationship Id="rId17" Type="http://schemas.openxmlformats.org/officeDocument/2006/relationships/image" Target="../media/image171.png"/><Relationship Id="rId2" Type="http://schemas.openxmlformats.org/officeDocument/2006/relationships/image" Target="../media/image43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69.png"/><Relationship Id="rId10" Type="http://schemas.openxmlformats.org/officeDocument/2006/relationships/image" Target="../media/image164.png"/><Relationship Id="rId19" Type="http://schemas.openxmlformats.org/officeDocument/2006/relationships/image" Target="../media/image173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6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9.png"/><Relationship Id="rId18" Type="http://schemas.openxmlformats.org/officeDocument/2006/relationships/image" Target="../media/image175.png"/><Relationship Id="rId3" Type="http://schemas.openxmlformats.org/officeDocument/2006/relationships/image" Target="../media/image157.png"/><Relationship Id="rId21" Type="http://schemas.openxmlformats.org/officeDocument/2006/relationships/image" Target="../media/image178.png"/><Relationship Id="rId7" Type="http://schemas.openxmlformats.org/officeDocument/2006/relationships/image" Target="../media/image161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2" Type="http://schemas.openxmlformats.org/officeDocument/2006/relationships/image" Target="../media/image43.png"/><Relationship Id="rId16" Type="http://schemas.openxmlformats.org/officeDocument/2006/relationships/image" Target="../media/image172.png"/><Relationship Id="rId20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74.png"/><Relationship Id="rId10" Type="http://schemas.openxmlformats.org/officeDocument/2006/relationships/image" Target="../media/image164.png"/><Relationship Id="rId19" Type="http://schemas.openxmlformats.org/officeDocument/2006/relationships/image" Target="../media/image176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9.png"/><Relationship Id="rId18" Type="http://schemas.openxmlformats.org/officeDocument/2006/relationships/image" Target="../media/image175.png"/><Relationship Id="rId3" Type="http://schemas.openxmlformats.org/officeDocument/2006/relationships/image" Target="../media/image157.png"/><Relationship Id="rId21" Type="http://schemas.openxmlformats.org/officeDocument/2006/relationships/image" Target="../media/image178.png"/><Relationship Id="rId7" Type="http://schemas.openxmlformats.org/officeDocument/2006/relationships/image" Target="../media/image161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2" Type="http://schemas.openxmlformats.org/officeDocument/2006/relationships/image" Target="../media/image43.png"/><Relationship Id="rId16" Type="http://schemas.openxmlformats.org/officeDocument/2006/relationships/image" Target="../media/image172.png"/><Relationship Id="rId20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74.png"/><Relationship Id="rId10" Type="http://schemas.openxmlformats.org/officeDocument/2006/relationships/image" Target="../media/image164.png"/><Relationship Id="rId19" Type="http://schemas.openxmlformats.org/officeDocument/2006/relationships/image" Target="../media/image176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70.png"/><Relationship Id="rId22" Type="http://schemas.openxmlformats.org/officeDocument/2006/relationships/image" Target="../media/image17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9.png"/><Relationship Id="rId18" Type="http://schemas.openxmlformats.org/officeDocument/2006/relationships/image" Target="../media/image182.png"/><Relationship Id="rId3" Type="http://schemas.openxmlformats.org/officeDocument/2006/relationships/image" Target="../media/image157.png"/><Relationship Id="rId21" Type="http://schemas.openxmlformats.org/officeDocument/2006/relationships/image" Target="../media/image185.png"/><Relationship Id="rId7" Type="http://schemas.openxmlformats.org/officeDocument/2006/relationships/image" Target="../media/image161.png"/><Relationship Id="rId12" Type="http://schemas.openxmlformats.org/officeDocument/2006/relationships/image" Target="../media/image168.png"/><Relationship Id="rId17" Type="http://schemas.openxmlformats.org/officeDocument/2006/relationships/image" Target="../media/image181.png"/><Relationship Id="rId2" Type="http://schemas.openxmlformats.org/officeDocument/2006/relationships/image" Target="../media/image43.png"/><Relationship Id="rId16" Type="http://schemas.openxmlformats.org/officeDocument/2006/relationships/image" Target="../media/image173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72.png"/><Relationship Id="rId10" Type="http://schemas.openxmlformats.org/officeDocument/2006/relationships/image" Target="../media/image164.png"/><Relationship Id="rId19" Type="http://schemas.openxmlformats.org/officeDocument/2006/relationships/image" Target="../media/image183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80.png"/><Relationship Id="rId22" Type="http://schemas.openxmlformats.org/officeDocument/2006/relationships/image" Target="../media/image18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8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jpe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Parte I - Jairo Alves</a:t>
            </a:r>
          </a:p>
          <a:p>
            <a:endParaRPr lang="pt-BR" dirty="0" smtClean="0"/>
          </a:p>
          <a:p>
            <a:r>
              <a:rPr lang="pt-BR" dirty="0" smtClean="0"/>
              <a:t>LAMFO Workshops – 24/04/2021</a:t>
            </a:r>
          </a:p>
        </p:txBody>
      </p:sp>
    </p:spTree>
    <p:extLst>
      <p:ext uri="{BB962C8B-B14F-4D97-AF65-F5344CB8AC3E}">
        <p14:creationId xmlns:p14="http://schemas.microsoft.com/office/powerpoint/2010/main" val="1143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Grafo computacional</a:t>
            </a:r>
            <a:endParaRPr lang="pt-BR" dirty="0"/>
          </a:p>
        </p:txBody>
      </p:sp>
      <p:grpSp>
        <p:nvGrpSpPr>
          <p:cNvPr id="43" name="Agrupar 42"/>
          <p:cNvGrpSpPr/>
          <p:nvPr/>
        </p:nvGrpSpPr>
        <p:grpSpPr>
          <a:xfrm>
            <a:off x="7000486" y="802229"/>
            <a:ext cx="4012837" cy="1179419"/>
            <a:chOff x="6395719" y="1002301"/>
            <a:chExt cx="4012837" cy="11794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tângulo 40"/>
                <p:cNvSpPr/>
                <p:nvPr/>
              </p:nvSpPr>
              <p:spPr>
                <a:xfrm>
                  <a:off x="6395719" y="1610360"/>
                  <a:ext cx="3581401" cy="5713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600" dirty="0" smtClean="0"/>
                    <a:t>Mas.. e o que </a:t>
                  </a:r>
                  <a:r>
                    <a:rPr lang="pt-BR" sz="1600" dirty="0"/>
                    <a:t>acontece se </a:t>
                  </a:r>
                  <a:r>
                    <a:rPr lang="pt-BR" sz="1600" dirty="0" smtClean="0"/>
                    <a:t>subdividirmos</a:t>
                  </a:r>
                  <a:endParaRPr lang="pt-BR" sz="160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pt-BR" sz="1600" dirty="0" smtClean="0"/>
                    <a:t>em elementos </a:t>
                  </a:r>
                  <a:r>
                    <a:rPr lang="pt-BR" sz="1600" dirty="0"/>
                    <a:t>mais simples </a:t>
                  </a:r>
                  <a14:m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pt-BR" sz="1600" dirty="0"/>
                    <a:t> e </a:t>
                  </a:r>
                  <a14:m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pt-BR" sz="1600" dirty="0" smtClean="0"/>
                    <a:t>?</a:t>
                  </a:r>
                  <a:endParaRPr lang="pt-BR" sz="1600" dirty="0"/>
                </a:p>
              </p:txBody>
            </p:sp>
          </mc:Choice>
          <mc:Fallback xmlns="">
            <p:sp>
              <p:nvSpPr>
                <p:cNvPr id="41" name="Retângulo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719" y="1610360"/>
                  <a:ext cx="3581401" cy="571360"/>
                </a:xfrm>
                <a:prstGeom prst="rect">
                  <a:avLst/>
                </a:prstGeom>
                <a:blipFill>
                  <a:blip r:embed="rId2"/>
                  <a:stretch>
                    <a:fillRect l="-678" t="-2083" b="-1354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o Explicativo em Nuvem 41"/>
            <p:cNvSpPr/>
            <p:nvPr/>
          </p:nvSpPr>
          <p:spPr>
            <a:xfrm>
              <a:off x="9763396" y="1002301"/>
              <a:ext cx="645160" cy="467360"/>
            </a:xfrm>
            <a:prstGeom prst="cloudCallout">
              <a:avLst>
                <a:gd name="adj1" fmla="val -42093"/>
                <a:gd name="adj2" fmla="val 66848"/>
              </a:avLst>
            </a:prstGeom>
            <a:solidFill>
              <a:srgbClr val="FCFCF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3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6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183319" cy="276999"/>
              </a:xfrm>
              <a:prstGeom prst="rect">
                <a:avLst/>
              </a:prstGeom>
              <a:blipFill>
                <a:blip r:embed="rId10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blipFill>
                <a:blip r:embed="rId12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184922" cy="276999"/>
              </a:xfrm>
              <a:prstGeom prst="rect">
                <a:avLst/>
              </a:prstGeom>
              <a:blipFill>
                <a:blip r:embed="rId13"/>
                <a:stretch>
                  <a:fillRect l="-33333" r="-26667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7249973" y="4463703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166969" cy="276999"/>
              </a:xfrm>
              <a:prstGeom prst="rect">
                <a:avLst/>
              </a:prstGeom>
              <a:blipFill>
                <a:blip r:embed="rId1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Conector reto 99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5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/>
              <p:cNvSpPr txBox="1"/>
              <p:nvPr/>
            </p:nvSpPr>
            <p:spPr>
              <a:xfrm>
                <a:off x="5055606" y="4952876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169085" cy="276999"/>
              </a:xfrm>
              <a:prstGeom prst="rect">
                <a:avLst/>
              </a:prstGeom>
              <a:blipFill>
                <a:blip r:embed="rId16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5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Propagação Frontal</a:t>
            </a:r>
            <a:endParaRPr lang="pt-BR" dirty="0"/>
          </a:p>
        </p:txBody>
      </p:sp>
      <p:sp>
        <p:nvSpPr>
          <p:cNvPr id="41" name="Retângulo 40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Propagação frontal</a:t>
            </a:r>
            <a:endParaRPr lang="pt-BR" sz="1600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blipFill>
                <a:blip r:embed="rId11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7249973" y="4463703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166969" cy="276999"/>
              </a:xfrm>
              <a:prstGeom prst="rect">
                <a:avLst/>
              </a:prstGeom>
              <a:blipFill>
                <a:blip r:embed="rId13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reto 49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5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2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blipFill>
                <a:blip r:embed="rId11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2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3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tângulo 62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Propagação frontal</a:t>
            </a:r>
            <a:endParaRPr lang="pt-BR" sz="1600" dirty="0"/>
          </a:p>
        </p:txBody>
      </p:sp>
      <p:cxnSp>
        <p:nvCxnSpPr>
          <p:cNvPr id="64" name="Conector reto 63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5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ítulo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Propagação Frontal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09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1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2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3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Propagação frontal</a:t>
            </a:r>
            <a:endParaRPr lang="pt-BR" sz="1600" dirty="0"/>
          </a:p>
        </p:txBody>
      </p:sp>
      <p:cxnSp>
        <p:nvCxnSpPr>
          <p:cNvPr id="50" name="Conector reto 49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5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ítulo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Propagação Frontal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9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Agrupar 6"/>
          <p:cNvGrpSpPr/>
          <p:nvPr/>
        </p:nvGrpSpPr>
        <p:grpSpPr>
          <a:xfrm>
            <a:off x="8352769" y="4064215"/>
            <a:ext cx="971096" cy="742694"/>
            <a:chOff x="8352769" y="4064215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ixaDeTexto 60"/>
                <p:cNvSpPr txBox="1"/>
                <p:nvPr/>
              </p:nvSpPr>
              <p:spPr>
                <a:xfrm>
                  <a:off x="8477165" y="4162285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CaixaDe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7165" y="4162285"/>
                  <a:ext cx="760849" cy="526683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etângulo Arredondado 61"/>
            <p:cNvSpPr/>
            <p:nvPr/>
          </p:nvSpPr>
          <p:spPr>
            <a:xfrm>
              <a:off x="8352769" y="4064215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" name="Agrupar 3"/>
          <p:cNvGrpSpPr/>
          <p:nvPr/>
        </p:nvGrpSpPr>
        <p:grpSpPr>
          <a:xfrm>
            <a:off x="7114364" y="4762380"/>
            <a:ext cx="971096" cy="742694"/>
            <a:chOff x="7114364" y="4762380"/>
            <a:chExt cx="971096" cy="742694"/>
          </a:xfrm>
        </p:grpSpPr>
        <p:sp>
          <p:nvSpPr>
            <p:cNvPr id="64" name="Retângulo Arredondado 63"/>
            <p:cNvSpPr/>
            <p:nvPr/>
          </p:nvSpPr>
          <p:spPr>
            <a:xfrm>
              <a:off x="7114364" y="4762380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aixaDeTexto 68"/>
                <p:cNvSpPr txBox="1"/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9" name="CaixaDe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Agrupar 7"/>
          <p:cNvGrpSpPr/>
          <p:nvPr/>
        </p:nvGrpSpPr>
        <p:grpSpPr>
          <a:xfrm>
            <a:off x="7114364" y="2535425"/>
            <a:ext cx="971096" cy="742694"/>
            <a:chOff x="7114364" y="2535425"/>
            <a:chExt cx="971096" cy="742694"/>
          </a:xfrm>
        </p:grpSpPr>
        <p:sp>
          <p:nvSpPr>
            <p:cNvPr id="63" name="Retângulo Arredondado 62"/>
            <p:cNvSpPr/>
            <p:nvPr/>
          </p:nvSpPr>
          <p:spPr>
            <a:xfrm>
              <a:off x="7114364" y="2535425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7249973" y="2622833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CaixaDe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973" y="2622833"/>
                  <a:ext cx="746679" cy="57336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Agrupar 8"/>
          <p:cNvGrpSpPr/>
          <p:nvPr/>
        </p:nvGrpSpPr>
        <p:grpSpPr>
          <a:xfrm>
            <a:off x="5943475" y="2159438"/>
            <a:ext cx="971096" cy="742694"/>
            <a:chOff x="5943475" y="2159438"/>
            <a:chExt cx="971096" cy="742694"/>
          </a:xfrm>
        </p:grpSpPr>
        <p:sp>
          <p:nvSpPr>
            <p:cNvPr id="65" name="Retângulo Arredondado 64"/>
            <p:cNvSpPr/>
            <p:nvPr/>
          </p:nvSpPr>
          <p:spPr>
            <a:xfrm>
              <a:off x="5943475" y="2159438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8" name="Título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err="1" smtClean="0"/>
              <a:t>Retropropagação</a:t>
            </a:r>
            <a:r>
              <a:rPr lang="pt-BR" dirty="0" smtClean="0"/>
              <a:t> </a:t>
            </a:r>
            <a:r>
              <a:rPr lang="pt-BR" sz="3600" i="1" dirty="0" smtClean="0"/>
              <a:t>(</a:t>
            </a:r>
            <a:r>
              <a:rPr lang="pt-BR" sz="3600" i="1" dirty="0" err="1" smtClean="0"/>
              <a:t>backpropagation</a:t>
            </a:r>
            <a:r>
              <a:rPr lang="pt-BR" sz="3600" i="1" dirty="0" smtClean="0"/>
              <a:t>)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80532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err="1" smtClean="0"/>
              <a:t>Retropropagação</a:t>
            </a:r>
            <a:r>
              <a:rPr lang="pt-BR" dirty="0" smtClean="0"/>
              <a:t> </a:t>
            </a:r>
            <a:r>
              <a:rPr lang="pt-BR" i="1" dirty="0"/>
              <a:t>(</a:t>
            </a:r>
            <a:r>
              <a:rPr lang="pt-BR" i="1" dirty="0" err="1"/>
              <a:t>backpropagation</a:t>
            </a:r>
            <a:r>
              <a:rPr lang="pt-BR" i="1" dirty="0"/>
              <a:t>)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" name="Agrupar 3"/>
          <p:cNvGrpSpPr/>
          <p:nvPr/>
        </p:nvGrpSpPr>
        <p:grpSpPr>
          <a:xfrm>
            <a:off x="7114364" y="4762380"/>
            <a:ext cx="971096" cy="742694"/>
            <a:chOff x="7114364" y="4762380"/>
            <a:chExt cx="971096" cy="742694"/>
          </a:xfrm>
        </p:grpSpPr>
        <p:sp>
          <p:nvSpPr>
            <p:cNvPr id="64" name="Retângulo Arredondado 63"/>
            <p:cNvSpPr/>
            <p:nvPr/>
          </p:nvSpPr>
          <p:spPr>
            <a:xfrm>
              <a:off x="7114364" y="4762380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aixaDeTexto 68"/>
                <p:cNvSpPr txBox="1"/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9" name="CaixaDe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Agrupar 7"/>
          <p:cNvGrpSpPr/>
          <p:nvPr/>
        </p:nvGrpSpPr>
        <p:grpSpPr>
          <a:xfrm>
            <a:off x="7114364" y="2535425"/>
            <a:ext cx="971096" cy="742694"/>
            <a:chOff x="7114364" y="2535425"/>
            <a:chExt cx="971096" cy="742694"/>
          </a:xfrm>
        </p:grpSpPr>
        <p:sp>
          <p:nvSpPr>
            <p:cNvPr id="63" name="Retângulo Arredondado 62"/>
            <p:cNvSpPr/>
            <p:nvPr/>
          </p:nvSpPr>
          <p:spPr>
            <a:xfrm>
              <a:off x="7114364" y="2535425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7249973" y="2622833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CaixaDe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973" y="2622833"/>
                  <a:ext cx="746679" cy="57336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Agrupar 8"/>
          <p:cNvGrpSpPr/>
          <p:nvPr/>
        </p:nvGrpSpPr>
        <p:grpSpPr>
          <a:xfrm>
            <a:off x="5943475" y="2159438"/>
            <a:ext cx="971096" cy="742694"/>
            <a:chOff x="5943475" y="2159438"/>
            <a:chExt cx="971096" cy="742694"/>
          </a:xfrm>
        </p:grpSpPr>
        <p:sp>
          <p:nvSpPr>
            <p:cNvPr id="65" name="Retângulo Arredondado 64"/>
            <p:cNvSpPr/>
            <p:nvPr/>
          </p:nvSpPr>
          <p:spPr>
            <a:xfrm>
              <a:off x="5943475" y="2159438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89" name="Conector de Seta Reta 88"/>
          <p:cNvCxnSpPr>
            <a:stCxn id="62" idx="0"/>
          </p:cNvCxnSpPr>
          <p:nvPr/>
        </p:nvCxnSpPr>
        <p:spPr>
          <a:xfrm flipH="1" flipV="1">
            <a:off x="8085460" y="3146717"/>
            <a:ext cx="726824" cy="52674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>
            <a:stCxn id="62" idx="2"/>
            <a:endCxn id="64" idx="3"/>
          </p:cNvCxnSpPr>
          <p:nvPr/>
        </p:nvCxnSpPr>
        <p:spPr>
          <a:xfrm flipH="1">
            <a:off x="8085460" y="4395848"/>
            <a:ext cx="726824" cy="73787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02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err="1" smtClean="0"/>
              <a:t>Retropropagação</a:t>
            </a:r>
            <a:r>
              <a:rPr lang="pt-BR" dirty="0" smtClean="0"/>
              <a:t> </a:t>
            </a:r>
            <a:r>
              <a:rPr lang="pt-BR" i="1" dirty="0"/>
              <a:t>(</a:t>
            </a:r>
            <a:r>
              <a:rPr lang="pt-BR" i="1" dirty="0" err="1"/>
              <a:t>backpropagation</a:t>
            </a:r>
            <a:r>
              <a:rPr lang="pt-BR" i="1" dirty="0"/>
              <a:t>)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5943475" y="2159438"/>
            <a:ext cx="971096" cy="742694"/>
            <a:chOff x="5943475" y="2159438"/>
            <a:chExt cx="971096" cy="742694"/>
          </a:xfrm>
        </p:grpSpPr>
        <p:sp>
          <p:nvSpPr>
            <p:cNvPr id="65" name="Retângulo Arredondado 64"/>
            <p:cNvSpPr/>
            <p:nvPr/>
          </p:nvSpPr>
          <p:spPr>
            <a:xfrm>
              <a:off x="5943475" y="2159438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5" name="Conector de Seta Reta 94"/>
          <p:cNvCxnSpPr>
            <a:endCxn id="88" idx="3"/>
          </p:cNvCxnSpPr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>
            <a:endCxn id="104" idx="3"/>
          </p:cNvCxnSpPr>
          <p:nvPr/>
        </p:nvCxnSpPr>
        <p:spPr>
          <a:xfrm flipH="1">
            <a:off x="8085460" y="4395848"/>
            <a:ext cx="726824" cy="73787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Agrupar 102"/>
          <p:cNvGrpSpPr/>
          <p:nvPr/>
        </p:nvGrpSpPr>
        <p:grpSpPr>
          <a:xfrm>
            <a:off x="7114364" y="4762380"/>
            <a:ext cx="971096" cy="742694"/>
            <a:chOff x="7114364" y="4762380"/>
            <a:chExt cx="971096" cy="742694"/>
          </a:xfrm>
        </p:grpSpPr>
        <p:sp>
          <p:nvSpPr>
            <p:cNvPr id="104" name="Retângulo Arredondado 103"/>
            <p:cNvSpPr/>
            <p:nvPr/>
          </p:nvSpPr>
          <p:spPr>
            <a:xfrm>
              <a:off x="7114364" y="4762380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CaixaDeTexto 104"/>
                <p:cNvSpPr txBox="1"/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5" name="CaixaDeTexto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556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err="1" smtClean="0"/>
              <a:t>Retropropagação</a:t>
            </a:r>
            <a:r>
              <a:rPr lang="pt-BR" dirty="0" smtClean="0"/>
              <a:t> </a:t>
            </a:r>
            <a:r>
              <a:rPr lang="pt-BR" i="1" dirty="0"/>
              <a:t>(</a:t>
            </a:r>
            <a:r>
              <a:rPr lang="pt-BR" i="1" dirty="0" err="1"/>
              <a:t>backpropagation</a:t>
            </a:r>
            <a:r>
              <a:rPr lang="pt-BR" i="1" dirty="0"/>
              <a:t>)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5943475" y="2159438"/>
            <a:ext cx="971096" cy="742694"/>
            <a:chOff x="5943475" y="2159438"/>
            <a:chExt cx="971096" cy="742694"/>
          </a:xfrm>
        </p:grpSpPr>
        <p:sp>
          <p:nvSpPr>
            <p:cNvPr id="65" name="Retângulo Arredondado 64"/>
            <p:cNvSpPr/>
            <p:nvPr/>
          </p:nvSpPr>
          <p:spPr>
            <a:xfrm>
              <a:off x="5943475" y="2159438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blipFill>
                <a:blip r:embed="rId27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ângulo Arredondado 88"/>
          <p:cNvSpPr/>
          <p:nvPr/>
        </p:nvSpPr>
        <p:spPr>
          <a:xfrm>
            <a:off x="7142684" y="4414118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5" name="Conector de Seta Reta 94"/>
          <p:cNvCxnSpPr>
            <a:endCxn id="88" idx="3"/>
          </p:cNvCxnSpPr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>
            <a:endCxn id="89" idx="3"/>
          </p:cNvCxnSpPr>
          <p:nvPr/>
        </p:nvCxnSpPr>
        <p:spPr>
          <a:xfrm flipH="1">
            <a:off x="8021074" y="4395848"/>
            <a:ext cx="791210" cy="37946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>
            <a:stCxn id="88" idx="0"/>
          </p:cNvCxnSpPr>
          <p:nvPr/>
        </p:nvCxnSpPr>
        <p:spPr>
          <a:xfrm flipH="1" flipV="1">
            <a:off x="6914572" y="2530785"/>
            <a:ext cx="653088" cy="385698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>
            <a:stCxn id="89" idx="2"/>
            <a:endCxn id="68" idx="3"/>
          </p:cNvCxnSpPr>
          <p:nvPr/>
        </p:nvCxnSpPr>
        <p:spPr>
          <a:xfrm flipH="1">
            <a:off x="6914571" y="5136502"/>
            <a:ext cx="667308" cy="440486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stCxn id="88" idx="2"/>
          </p:cNvCxnSpPr>
          <p:nvPr/>
        </p:nvCxnSpPr>
        <p:spPr>
          <a:xfrm flipH="1">
            <a:off x="6920396" y="3638867"/>
            <a:ext cx="647264" cy="45216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75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smtClean="0"/>
              <a:t>Grafo computacional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blipFill>
                <a:blip r:embed="rId25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blipFill>
                <a:blip r:embed="rId26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ângulo Arredondado 88"/>
          <p:cNvSpPr/>
          <p:nvPr/>
        </p:nvSpPr>
        <p:spPr>
          <a:xfrm>
            <a:off x="7142684" y="4414118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blipFill>
                <a:blip r:embed="rId27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tângulo Arredondado 90"/>
          <p:cNvSpPr/>
          <p:nvPr/>
        </p:nvSpPr>
        <p:spPr>
          <a:xfrm>
            <a:off x="4931938" y="227952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2" name="Conector de Seta Reta 91"/>
          <p:cNvCxnSpPr/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/>
          <p:nvPr/>
        </p:nvCxnSpPr>
        <p:spPr>
          <a:xfrm flipH="1">
            <a:off x="8021074" y="4395848"/>
            <a:ext cx="791210" cy="37946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>
            <a:endCxn id="91" idx="3"/>
          </p:cNvCxnSpPr>
          <p:nvPr/>
        </p:nvCxnSpPr>
        <p:spPr>
          <a:xfrm flipH="1" flipV="1">
            <a:off x="5810328" y="2640715"/>
            <a:ext cx="1318137" cy="41022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 flipH="1">
            <a:off x="6914571" y="5136502"/>
            <a:ext cx="667308" cy="440486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H="1">
            <a:off x="6920396" y="3638867"/>
            <a:ext cx="647264" cy="45216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3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smtClean="0"/>
              <a:t>Grafo computacional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blipFill>
                <a:blip r:embed="rId24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blipFill>
                <a:blip r:embed="rId25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ângulo Arredondado 88"/>
          <p:cNvSpPr/>
          <p:nvPr/>
        </p:nvSpPr>
        <p:spPr>
          <a:xfrm>
            <a:off x="7142684" y="4414118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tângulo Arredondado 90"/>
          <p:cNvSpPr/>
          <p:nvPr/>
        </p:nvSpPr>
        <p:spPr>
          <a:xfrm>
            <a:off x="4931938" y="227952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277321" y="377282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21" y="3772821"/>
                <a:ext cx="181139" cy="276999"/>
              </a:xfrm>
              <a:prstGeom prst="rect">
                <a:avLst/>
              </a:prstGeom>
              <a:blipFill>
                <a:blip r:embed="rId27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tângulo Arredondado 91"/>
          <p:cNvSpPr/>
          <p:nvPr/>
        </p:nvSpPr>
        <p:spPr>
          <a:xfrm>
            <a:off x="4939273" y="3336339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Conector de Seta Reta 93"/>
          <p:cNvCxnSpPr/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/>
          <p:nvPr/>
        </p:nvCxnSpPr>
        <p:spPr>
          <a:xfrm flipH="1">
            <a:off x="8021074" y="4395848"/>
            <a:ext cx="791210" cy="37946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 flipH="1" flipV="1">
            <a:off x="5810328" y="2640715"/>
            <a:ext cx="1318137" cy="41022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H="1">
            <a:off x="5810328" y="3480591"/>
            <a:ext cx="1318137" cy="44624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>
            <a:stCxn id="89" idx="2"/>
            <a:endCxn id="68" idx="3"/>
          </p:cNvCxnSpPr>
          <p:nvPr/>
        </p:nvCxnSpPr>
        <p:spPr>
          <a:xfrm flipH="1">
            <a:off x="6914571" y="5136502"/>
            <a:ext cx="667308" cy="440486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4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708900" cy="4351338"/>
          </a:xfrm>
        </p:spPr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Estrutura das Redes Neurais</a:t>
            </a:r>
          </a:p>
          <a:p>
            <a:r>
              <a:rPr lang="pt-BR" dirty="0" smtClean="0"/>
              <a:t>Grafo Computacional</a:t>
            </a:r>
          </a:p>
          <a:p>
            <a:r>
              <a:rPr lang="pt-BR" dirty="0" smtClean="0"/>
              <a:t>Determinando o gradiente</a:t>
            </a:r>
          </a:p>
          <a:p>
            <a:endParaRPr lang="pt-BR" dirty="0" smtClean="0"/>
          </a:p>
          <a:p>
            <a:r>
              <a:rPr lang="pt-BR" dirty="0" smtClean="0"/>
              <a:t>Estratégias de otimização – Parte II</a:t>
            </a:r>
          </a:p>
          <a:p>
            <a:r>
              <a:rPr lang="pt-BR" dirty="0" smtClean="0"/>
              <a:t>Considerações Práticas – Parte II</a:t>
            </a:r>
          </a:p>
          <a:p>
            <a:r>
              <a:rPr lang="pt-BR" dirty="0" smtClean="0"/>
              <a:t>Demo – Parte II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580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smtClean="0"/>
              <a:t>Grafo computacional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blipFill>
                <a:blip r:embed="rId23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blipFill>
                <a:blip r:embed="rId24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ângulo Arredondado 88"/>
          <p:cNvSpPr/>
          <p:nvPr/>
        </p:nvSpPr>
        <p:spPr>
          <a:xfrm>
            <a:off x="7142684" y="4414118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blipFill>
                <a:blip r:embed="rId25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tângulo Arredondado 90"/>
          <p:cNvSpPr/>
          <p:nvPr/>
        </p:nvSpPr>
        <p:spPr>
          <a:xfrm>
            <a:off x="4931938" y="227952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277321" y="377282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21" y="3772821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tângulo Arredondado 91"/>
          <p:cNvSpPr/>
          <p:nvPr/>
        </p:nvSpPr>
        <p:spPr>
          <a:xfrm>
            <a:off x="4939273" y="3336339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264380" y="4705913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80" y="4705913"/>
                <a:ext cx="181140" cy="276999"/>
              </a:xfrm>
              <a:prstGeom prst="rect">
                <a:avLst/>
              </a:prstGeom>
              <a:blipFill>
                <a:blip r:embed="rId27"/>
                <a:stretch>
                  <a:fillRect l="-34483" r="-34483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tângulo Arredondado 72"/>
          <p:cNvSpPr/>
          <p:nvPr/>
        </p:nvSpPr>
        <p:spPr>
          <a:xfrm>
            <a:off x="4931938" y="4698405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Conector de Seta Reta 93"/>
          <p:cNvCxnSpPr/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/>
          <p:nvPr/>
        </p:nvCxnSpPr>
        <p:spPr>
          <a:xfrm flipH="1">
            <a:off x="8021074" y="4395848"/>
            <a:ext cx="791210" cy="37946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 flipH="1" flipV="1">
            <a:off x="5810328" y="2640715"/>
            <a:ext cx="1318137" cy="41022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H="1">
            <a:off x="5810328" y="3480591"/>
            <a:ext cx="1318137" cy="44624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/>
          <p:nvPr/>
        </p:nvCxnSpPr>
        <p:spPr>
          <a:xfrm flipH="1">
            <a:off x="5817663" y="4952876"/>
            <a:ext cx="1325022" cy="43192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tângulo Arredondado 102"/>
          <p:cNvSpPr/>
          <p:nvPr/>
        </p:nvSpPr>
        <p:spPr>
          <a:xfrm>
            <a:off x="1024380" y="3843174"/>
            <a:ext cx="2931159" cy="2264460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/>
              <p:cNvSpPr txBox="1"/>
              <p:nvPr/>
            </p:nvSpPr>
            <p:spPr>
              <a:xfrm>
                <a:off x="2854991" y="4594174"/>
                <a:ext cx="631287" cy="798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pt-BR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08" name="CaixaDeTexto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991" y="4594174"/>
                <a:ext cx="631287" cy="7982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tângulo Arredondado 108"/>
          <p:cNvSpPr/>
          <p:nvPr/>
        </p:nvSpPr>
        <p:spPr>
          <a:xfrm>
            <a:off x="1173730" y="3942923"/>
            <a:ext cx="2603994" cy="2063111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1268451" y="4044921"/>
                <a:ext cx="1550659" cy="18967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num>
                                  <m:den>
                                    <m:r>
                                      <a:rPr lang="pt-BR" sz="20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num>
                                      <m:den>
                                        <m: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num>
                                      <m:den>
                                        <m: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451" y="4044921"/>
                <a:ext cx="1550659" cy="189673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Agrupar 114"/>
          <p:cNvGrpSpPr/>
          <p:nvPr/>
        </p:nvGrpSpPr>
        <p:grpSpPr>
          <a:xfrm>
            <a:off x="5010170" y="5290884"/>
            <a:ext cx="4152730" cy="1166232"/>
            <a:chOff x="6137479" y="1156683"/>
            <a:chExt cx="4152730" cy="1166232"/>
          </a:xfrm>
        </p:grpSpPr>
        <p:sp>
          <p:nvSpPr>
            <p:cNvPr id="116" name="Retângulo 115"/>
            <p:cNvSpPr/>
            <p:nvPr/>
          </p:nvSpPr>
          <p:spPr>
            <a:xfrm>
              <a:off x="6137479" y="1751555"/>
              <a:ext cx="3581401" cy="571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dirty="0" smtClean="0"/>
                <a:t>Custo computacional do </a:t>
              </a:r>
              <a:r>
                <a:rPr lang="pt-BR" sz="1600" i="1" dirty="0" err="1" smtClean="0"/>
                <a:t>backward</a:t>
              </a:r>
              <a:r>
                <a:rPr lang="pt-BR" sz="1600" i="1" dirty="0" smtClean="0"/>
                <a:t> </a:t>
              </a:r>
              <a:r>
                <a:rPr lang="pt-BR" sz="1600" i="1" dirty="0" err="1" smtClean="0"/>
                <a:t>pass</a:t>
              </a:r>
              <a:r>
                <a:rPr lang="pt-BR" sz="1600" dirty="0" smtClean="0"/>
                <a:t> é similar ao custo do </a:t>
              </a:r>
              <a:r>
                <a:rPr lang="pt-BR" sz="1600" i="1" dirty="0" err="1" smtClean="0"/>
                <a:t>forward</a:t>
              </a:r>
              <a:r>
                <a:rPr lang="pt-BR" sz="1600" i="1" dirty="0" smtClean="0"/>
                <a:t> </a:t>
              </a:r>
              <a:r>
                <a:rPr lang="pt-BR" sz="1600" i="1" dirty="0" err="1" smtClean="0"/>
                <a:t>pas</a:t>
              </a:r>
              <a:r>
                <a:rPr lang="pt-BR" sz="1600" dirty="0" err="1" smtClean="0"/>
                <a:t>s</a:t>
              </a:r>
              <a:endParaRPr lang="pt-BR" sz="1600" dirty="0"/>
            </a:p>
          </p:txBody>
        </p:sp>
        <p:sp>
          <p:nvSpPr>
            <p:cNvPr id="117" name="Texto Explicativo em Nuvem 116"/>
            <p:cNvSpPr/>
            <p:nvPr/>
          </p:nvSpPr>
          <p:spPr>
            <a:xfrm>
              <a:off x="9645049" y="1156683"/>
              <a:ext cx="645160" cy="467360"/>
            </a:xfrm>
            <a:prstGeom prst="cloudCallout">
              <a:avLst>
                <a:gd name="adj1" fmla="val -42093"/>
                <a:gd name="adj2" fmla="val 66848"/>
              </a:avLst>
            </a:prstGeom>
            <a:solidFill>
              <a:srgbClr val="FCFCF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1538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8" grpId="0"/>
      <p:bldP spid="109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tângulo Arredondado 144"/>
          <p:cNvSpPr/>
          <p:nvPr/>
        </p:nvSpPr>
        <p:spPr>
          <a:xfrm>
            <a:off x="5224638" y="3906636"/>
            <a:ext cx="1563832" cy="2611597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2683461" y="3254280"/>
            <a:ext cx="1518831" cy="151883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Arredondado 143"/>
          <p:cNvSpPr/>
          <p:nvPr/>
        </p:nvSpPr>
        <p:spPr>
          <a:xfrm>
            <a:off x="2080645" y="5300080"/>
            <a:ext cx="1097465" cy="824139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3" name="Retângulo Arredondado 142"/>
          <p:cNvSpPr/>
          <p:nvPr/>
        </p:nvSpPr>
        <p:spPr>
          <a:xfrm>
            <a:off x="3513777" y="4685760"/>
            <a:ext cx="1563832" cy="861720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38200" y="1859495"/>
            <a:ext cx="10515600" cy="4351338"/>
          </a:xfrm>
        </p:spPr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8965570" y="547695"/>
            <a:ext cx="1880572" cy="1770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8881447" y="1461207"/>
                <a:ext cx="76185" cy="93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447" y="1461207"/>
                <a:ext cx="76185" cy="93939"/>
              </a:xfrm>
              <a:prstGeom prst="rect">
                <a:avLst/>
              </a:prstGeom>
              <a:blipFill>
                <a:blip r:embed="rId3"/>
                <a:stretch>
                  <a:fillRect l="-16667" r="-100000" b="-9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8881447" y="1920829"/>
                <a:ext cx="76185" cy="93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447" y="1920829"/>
                <a:ext cx="76185" cy="93939"/>
              </a:xfrm>
              <a:prstGeom prst="rect">
                <a:avLst/>
              </a:prstGeom>
              <a:blipFill>
                <a:blip r:embed="rId3"/>
                <a:stretch>
                  <a:fillRect l="-16667" r="-100000" b="-8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881447" y="565153"/>
                <a:ext cx="76185" cy="93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447" y="565153"/>
                <a:ext cx="76185" cy="93939"/>
              </a:xfrm>
              <a:prstGeom prst="rect">
                <a:avLst/>
              </a:prstGeom>
              <a:blipFill>
                <a:blip r:embed="rId3"/>
                <a:stretch>
                  <a:fillRect l="-16667" r="-100000" b="-9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8881447" y="1014506"/>
                <a:ext cx="76185" cy="93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447" y="1014506"/>
                <a:ext cx="76185" cy="93939"/>
              </a:xfrm>
              <a:prstGeom prst="rect">
                <a:avLst/>
              </a:prstGeom>
              <a:blipFill>
                <a:blip r:embed="rId3"/>
                <a:stretch>
                  <a:fillRect l="-16667" r="-100000" b="-8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ector reto 40"/>
          <p:cNvCxnSpPr/>
          <p:nvPr/>
        </p:nvCxnSpPr>
        <p:spPr>
          <a:xfrm flipH="1" flipV="1">
            <a:off x="2049339" y="3049160"/>
            <a:ext cx="942472" cy="805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555684" y="2903435"/>
                <a:ext cx="522514" cy="294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684" y="2903435"/>
                <a:ext cx="522514" cy="294824"/>
              </a:xfrm>
              <a:prstGeom prst="rect">
                <a:avLst/>
              </a:prstGeom>
              <a:blipFill>
                <a:blip r:embed="rId4"/>
                <a:stretch>
                  <a:fillRect l="-5814" t="-2041" r="-4651" b="-16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314770" y="3838880"/>
                <a:ext cx="522514" cy="294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770" y="3838880"/>
                <a:ext cx="522514" cy="294824"/>
              </a:xfrm>
              <a:prstGeom prst="rect">
                <a:avLst/>
              </a:prstGeom>
              <a:blipFill>
                <a:blip r:embed="rId5"/>
                <a:stretch>
                  <a:fillRect l="-5882" t="-4167" r="-5882" b="-1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1584393" y="4783005"/>
                <a:ext cx="522514" cy="296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393" y="4783005"/>
                <a:ext cx="522514" cy="296171"/>
              </a:xfrm>
              <a:prstGeom prst="rect">
                <a:avLst/>
              </a:prstGeom>
              <a:blipFill>
                <a:blip r:embed="rId6"/>
                <a:stretch>
                  <a:fillRect l="-5814" t="-4167" r="-4651" b="-1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2332211" y="3090853"/>
                <a:ext cx="384977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211" y="3090853"/>
                <a:ext cx="384977" cy="323422"/>
              </a:xfrm>
              <a:prstGeom prst="rect">
                <a:avLst/>
              </a:prstGeom>
              <a:blipFill>
                <a:blip r:embed="rId7"/>
                <a:stretch>
                  <a:fillRect l="-7937" r="-12698" b="-24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ector reto 57"/>
          <p:cNvCxnSpPr>
            <a:stCxn id="60" idx="2"/>
          </p:cNvCxnSpPr>
          <p:nvPr/>
        </p:nvCxnSpPr>
        <p:spPr>
          <a:xfrm flipH="1">
            <a:off x="2872214" y="4185821"/>
            <a:ext cx="257524" cy="767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623186" y="4918933"/>
                <a:ext cx="290657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186" y="4918933"/>
                <a:ext cx="290657" cy="323422"/>
              </a:xfrm>
              <a:prstGeom prst="rect">
                <a:avLst/>
              </a:prstGeom>
              <a:blipFill>
                <a:blip r:embed="rId8"/>
                <a:stretch>
                  <a:fillRect l="-18750" r="-6250" b="-24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978385" y="3834248"/>
                <a:ext cx="302705" cy="351573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385" y="3834248"/>
                <a:ext cx="302705" cy="351573"/>
              </a:xfrm>
              <a:prstGeom prst="roundRect">
                <a:avLst/>
              </a:prstGeom>
              <a:blipFill>
                <a:blip r:embed="rId9"/>
                <a:stretch>
                  <a:fillRect l="-5882" r="-1961" b="-1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4308463" y="3680372"/>
                <a:ext cx="299697" cy="331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463" y="3680372"/>
                <a:ext cx="299697" cy="331181"/>
              </a:xfrm>
              <a:prstGeom prst="rect">
                <a:avLst/>
              </a:prstGeom>
              <a:blipFill>
                <a:blip r:embed="rId10"/>
                <a:stretch>
                  <a:fillRect l="-12245" t="-1852" r="-10204" b="-259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to 61"/>
          <p:cNvCxnSpPr>
            <a:endCxn id="77" idx="3"/>
          </p:cNvCxnSpPr>
          <p:nvPr/>
        </p:nvCxnSpPr>
        <p:spPr>
          <a:xfrm flipH="1" flipV="1">
            <a:off x="4021502" y="4011850"/>
            <a:ext cx="628730" cy="1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>
            <a:stCxn id="60" idx="1"/>
          </p:cNvCxnSpPr>
          <p:nvPr/>
        </p:nvCxnSpPr>
        <p:spPr>
          <a:xfrm flipH="1">
            <a:off x="1704632" y="4010035"/>
            <a:ext cx="1273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flipH="1">
            <a:off x="2049139" y="4158831"/>
            <a:ext cx="942472" cy="805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Agrupar 166"/>
          <p:cNvGrpSpPr/>
          <p:nvPr/>
        </p:nvGrpSpPr>
        <p:grpSpPr>
          <a:xfrm>
            <a:off x="3281090" y="3858616"/>
            <a:ext cx="740412" cy="306467"/>
            <a:chOff x="3281090" y="3858616"/>
            <a:chExt cx="740412" cy="306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aixaDeTexto 76"/>
                <p:cNvSpPr txBox="1"/>
                <p:nvPr/>
              </p:nvSpPr>
              <p:spPr>
                <a:xfrm>
                  <a:off x="3525046" y="3858616"/>
                  <a:ext cx="496456" cy="306467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(⋅)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7" name="CaixaDeTexto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046" y="3858616"/>
                  <a:ext cx="496456" cy="306467"/>
                </a:xfrm>
                <a:prstGeom prst="roundRect">
                  <a:avLst/>
                </a:prstGeom>
                <a:blipFill>
                  <a:blip r:embed="rId11"/>
                  <a:stretch>
                    <a:fillRect r="-11905" b="-23077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Conector reto 80"/>
            <p:cNvCxnSpPr>
              <a:stCxn id="60" idx="3"/>
              <a:endCxn id="77" idx="1"/>
            </p:cNvCxnSpPr>
            <p:nvPr/>
          </p:nvCxnSpPr>
          <p:spPr>
            <a:xfrm>
              <a:off x="3281090" y="4010035"/>
              <a:ext cx="243956" cy="1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089231" y="3708164"/>
                <a:ext cx="384977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1" y="3708164"/>
                <a:ext cx="384977" cy="323422"/>
              </a:xfrm>
              <a:prstGeom prst="rect">
                <a:avLst/>
              </a:prstGeom>
              <a:blipFill>
                <a:blip r:embed="rId12"/>
                <a:stretch>
                  <a:fillRect l="-7937" r="-12698" b="-24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2157746" y="4286635"/>
                <a:ext cx="384977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746" y="4286635"/>
                <a:ext cx="384977" cy="323422"/>
              </a:xfrm>
              <a:prstGeom prst="rect">
                <a:avLst/>
              </a:prstGeom>
              <a:blipFill>
                <a:blip r:embed="rId13"/>
                <a:stretch>
                  <a:fillRect l="-7937" r="-12698" b="-24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tângulo Arredondado 85"/>
          <p:cNvSpPr/>
          <p:nvPr/>
        </p:nvSpPr>
        <p:spPr>
          <a:xfrm>
            <a:off x="5264425" y="2670788"/>
            <a:ext cx="2516503" cy="967203"/>
          </a:xfrm>
          <a:prstGeom prst="roundRect">
            <a:avLst/>
          </a:prstGeom>
          <a:solidFill>
            <a:srgbClr val="FCFCF8"/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5295961" y="2698527"/>
                <a:ext cx="2418255" cy="911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subSup"/>
                                  <m:grow m:val="on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  <m:aln/>
                                    </m:r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sSubSup>
                                    <m:sSub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61" y="2698527"/>
                <a:ext cx="2418255" cy="911724"/>
              </a:xfrm>
              <a:prstGeom prst="rect">
                <a:avLst/>
              </a:prstGeom>
              <a:blipFill>
                <a:blip r:embed="rId14"/>
                <a:stretch>
                  <a:fillRect r="-17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tângulo 87"/>
              <p:cNvSpPr/>
              <p:nvPr/>
            </p:nvSpPr>
            <p:spPr>
              <a:xfrm>
                <a:off x="9666322" y="216670"/>
                <a:ext cx="82901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𝑐𝑎𝑚𝑎𝑑𝑎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8" name="Retângulo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322" y="216670"/>
                <a:ext cx="829010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tângulo 88"/>
              <p:cNvSpPr/>
              <p:nvPr/>
            </p:nvSpPr>
            <p:spPr>
              <a:xfrm>
                <a:off x="5229909" y="2423048"/>
                <a:ext cx="255563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𝑃𝑟𝑜𝑝𝑎𝑔𝑎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𝑓𝑟𝑜𝑛𝑡𝑎𝑙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𝑛𝑒𝑢𝑟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𝑛𝑖𝑜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9" name="Retângulo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909" y="2423048"/>
                <a:ext cx="2555635" cy="261610"/>
              </a:xfrm>
              <a:prstGeom prst="rect">
                <a:avLst/>
              </a:prstGeom>
              <a:blipFill>
                <a:blip r:embed="rId1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Elipse 89"/>
          <p:cNvSpPr/>
          <p:nvPr/>
        </p:nvSpPr>
        <p:spPr>
          <a:xfrm>
            <a:off x="2332211" y="3072516"/>
            <a:ext cx="403130" cy="403130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/>
          <p:cNvSpPr/>
          <p:nvPr/>
        </p:nvSpPr>
        <p:spPr>
          <a:xfrm>
            <a:off x="2099068" y="3688233"/>
            <a:ext cx="403130" cy="403130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/>
          <p:cNvSpPr/>
          <p:nvPr/>
        </p:nvSpPr>
        <p:spPr>
          <a:xfrm>
            <a:off x="2170371" y="4270098"/>
            <a:ext cx="403130" cy="403130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2568481" y="4892362"/>
            <a:ext cx="403130" cy="403130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Texto Explicativo Retangular com Cantos Arredondados 93"/>
          <p:cNvSpPr/>
          <p:nvPr/>
        </p:nvSpPr>
        <p:spPr>
          <a:xfrm>
            <a:off x="2683461" y="2587004"/>
            <a:ext cx="1338041" cy="360609"/>
          </a:xfrm>
          <a:prstGeom prst="wedgeRoundRectCallout">
            <a:avLst>
              <a:gd name="adj1" fmla="val -47888"/>
              <a:gd name="adj2" fmla="val 92261"/>
              <a:gd name="adj3" fmla="val 16667"/>
            </a:avLst>
          </a:prstGeom>
          <a:solidFill>
            <a:srgbClr val="FCFCF8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2785306" y="2637373"/>
                <a:ext cx="11343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pt-BR" sz="16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sz="16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𝑚𝑒𝑡𝑟𝑜𝑠</m:t>
                      </m:r>
                    </m:oMath>
                  </m:oMathPara>
                </a14:m>
                <a:endParaRPr lang="pt-BR" sz="1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306" y="2637373"/>
                <a:ext cx="1134349" cy="246221"/>
              </a:xfrm>
              <a:prstGeom prst="rect">
                <a:avLst/>
              </a:prstGeom>
              <a:blipFill>
                <a:blip r:embed="rId17"/>
                <a:stretch>
                  <a:fillRect l="-5914" r="-4839" b="-3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Elipse 95"/>
          <p:cNvSpPr/>
          <p:nvPr/>
        </p:nvSpPr>
        <p:spPr>
          <a:xfrm>
            <a:off x="1540037" y="2847701"/>
            <a:ext cx="535703" cy="403130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Texto Explicativo Retangular com Cantos Arredondados 96"/>
          <p:cNvSpPr/>
          <p:nvPr/>
        </p:nvSpPr>
        <p:spPr>
          <a:xfrm>
            <a:off x="394353" y="2431628"/>
            <a:ext cx="1161331" cy="360609"/>
          </a:xfrm>
          <a:prstGeom prst="wedgeRoundRectCallout">
            <a:avLst>
              <a:gd name="adj1" fmla="val 48223"/>
              <a:gd name="adj2" fmla="val 93451"/>
              <a:gd name="adj3" fmla="val 16667"/>
            </a:avLst>
          </a:prstGeom>
          <a:solidFill>
            <a:srgbClr val="F3F6FB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496020" y="2488821"/>
                <a:ext cx="8906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𝑒𝑛𝑡𝑟𝑎𝑑𝑎𝑠</m:t>
                      </m:r>
                    </m:oMath>
                  </m:oMathPara>
                </a14:m>
                <a:endParaRPr lang="pt-BR" sz="1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20" y="2488821"/>
                <a:ext cx="890693" cy="246221"/>
              </a:xfrm>
              <a:prstGeom prst="rect">
                <a:avLst/>
              </a:prstGeom>
              <a:blipFill>
                <a:blip r:embed="rId18"/>
                <a:stretch>
                  <a:fillRect l="-5479" r="-4110" b="-48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Elipse 98"/>
          <p:cNvSpPr/>
          <p:nvPr/>
        </p:nvSpPr>
        <p:spPr>
          <a:xfrm>
            <a:off x="1314393" y="3784727"/>
            <a:ext cx="535703" cy="403130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/>
          <p:cNvSpPr/>
          <p:nvPr/>
        </p:nvSpPr>
        <p:spPr>
          <a:xfrm>
            <a:off x="1585677" y="4750367"/>
            <a:ext cx="535703" cy="403130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/>
          <p:cNvSpPr/>
          <p:nvPr/>
        </p:nvSpPr>
        <p:spPr>
          <a:xfrm>
            <a:off x="4277172" y="3655431"/>
            <a:ext cx="403130" cy="403130"/>
          </a:xfrm>
          <a:prstGeom prst="ellipse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Texto Explicativo Retangular com Cantos Arredondados 102"/>
          <p:cNvSpPr/>
          <p:nvPr/>
        </p:nvSpPr>
        <p:spPr>
          <a:xfrm>
            <a:off x="4085210" y="3105673"/>
            <a:ext cx="936664" cy="360609"/>
          </a:xfrm>
          <a:prstGeom prst="wedgeRoundRectCallout">
            <a:avLst>
              <a:gd name="adj1" fmla="val 4361"/>
              <a:gd name="adj2" fmla="val 92260"/>
              <a:gd name="adj3" fmla="val 16667"/>
            </a:avLst>
          </a:prstGeom>
          <a:solidFill>
            <a:srgbClr val="ECF5E7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4278531" y="3162866"/>
                <a:ext cx="5500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pt-BR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𝑑𝑎</m:t>
                      </m:r>
                    </m:oMath>
                  </m:oMathPara>
                </a14:m>
                <a:endParaRPr lang="pt-BR" sz="1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531" y="3162866"/>
                <a:ext cx="550022" cy="246221"/>
              </a:xfrm>
              <a:prstGeom prst="rect">
                <a:avLst/>
              </a:prstGeom>
              <a:blipFill>
                <a:blip r:embed="rId19"/>
                <a:stretch>
                  <a:fillRect l="-10000" r="-6667" b="-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tângulo 104"/>
              <p:cNvSpPr/>
              <p:nvPr/>
            </p:nvSpPr>
            <p:spPr>
              <a:xfrm>
                <a:off x="8478101" y="2640769"/>
                <a:ext cx="1331134" cy="72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5" name="Retângulo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101" y="2640769"/>
                <a:ext cx="1331134" cy="7243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105"/>
              <p:cNvSpPr/>
              <p:nvPr/>
            </p:nvSpPr>
            <p:spPr>
              <a:xfrm>
                <a:off x="3525046" y="4710313"/>
                <a:ext cx="1565620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6" name="Retângulo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046" y="4710313"/>
                <a:ext cx="1565620" cy="77912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106"/>
              <p:cNvSpPr/>
              <p:nvPr/>
            </p:nvSpPr>
            <p:spPr>
              <a:xfrm>
                <a:off x="5264723" y="3944153"/>
                <a:ext cx="1463991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7" name="Retângulo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23" y="3944153"/>
                <a:ext cx="1463991" cy="77912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107"/>
              <p:cNvSpPr/>
              <p:nvPr/>
            </p:nvSpPr>
            <p:spPr>
              <a:xfrm>
                <a:off x="5264723" y="4786059"/>
                <a:ext cx="1463991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8" name="Retângulo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23" y="4786059"/>
                <a:ext cx="1463991" cy="77912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tângulo 108"/>
              <p:cNvSpPr/>
              <p:nvPr/>
            </p:nvSpPr>
            <p:spPr>
              <a:xfrm>
                <a:off x="5264723" y="5627966"/>
                <a:ext cx="1463991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9" name="Retângulo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23" y="5627966"/>
                <a:ext cx="1463991" cy="77912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109"/>
              <p:cNvSpPr/>
              <p:nvPr/>
            </p:nvSpPr>
            <p:spPr>
              <a:xfrm>
                <a:off x="2121380" y="5332216"/>
                <a:ext cx="1039002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0" name="Retângulo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380" y="5332216"/>
                <a:ext cx="1039002" cy="77912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tângulo 110"/>
              <p:cNvSpPr/>
              <p:nvPr/>
            </p:nvSpPr>
            <p:spPr>
              <a:xfrm>
                <a:off x="7039665" y="3933871"/>
                <a:ext cx="1463991" cy="741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1" name="Retângulo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665" y="3933871"/>
                <a:ext cx="1463991" cy="7411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tângulo 113"/>
              <p:cNvSpPr/>
              <p:nvPr/>
            </p:nvSpPr>
            <p:spPr>
              <a:xfrm>
                <a:off x="7039664" y="4813801"/>
                <a:ext cx="1463991" cy="760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4" name="Retângulo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664" y="4813801"/>
                <a:ext cx="1463991" cy="76091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tângulo 114"/>
              <p:cNvSpPr/>
              <p:nvPr/>
            </p:nvSpPr>
            <p:spPr>
              <a:xfrm>
                <a:off x="7039663" y="5617684"/>
                <a:ext cx="1463991" cy="760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5" name="Retângulo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663" y="5617684"/>
                <a:ext cx="1463991" cy="76091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tângulo Arredondado 127"/>
          <p:cNvSpPr/>
          <p:nvPr/>
        </p:nvSpPr>
        <p:spPr>
          <a:xfrm>
            <a:off x="3592932" y="4741302"/>
            <a:ext cx="1378663" cy="74269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 Arredondado 128"/>
          <p:cNvSpPr/>
          <p:nvPr/>
        </p:nvSpPr>
        <p:spPr>
          <a:xfrm>
            <a:off x="2157746" y="5342987"/>
            <a:ext cx="928890" cy="734192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Retângulo Arredondado 129"/>
          <p:cNvSpPr/>
          <p:nvPr/>
        </p:nvSpPr>
        <p:spPr>
          <a:xfrm>
            <a:off x="5297785" y="3958714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Retângulo Arredondado 130"/>
          <p:cNvSpPr/>
          <p:nvPr/>
        </p:nvSpPr>
        <p:spPr>
          <a:xfrm>
            <a:off x="7030506" y="3946695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9" name="Agrupar 148"/>
          <p:cNvGrpSpPr/>
          <p:nvPr/>
        </p:nvGrpSpPr>
        <p:grpSpPr>
          <a:xfrm>
            <a:off x="7632678" y="3524572"/>
            <a:ext cx="965915" cy="598319"/>
            <a:chOff x="9114912" y="3437945"/>
            <a:chExt cx="965915" cy="598319"/>
          </a:xfrm>
        </p:grpSpPr>
        <p:sp>
          <p:nvSpPr>
            <p:cNvPr id="136" name="Texto Explicativo em Nuvem 135"/>
            <p:cNvSpPr/>
            <p:nvPr/>
          </p:nvSpPr>
          <p:spPr>
            <a:xfrm>
              <a:off x="9114912" y="3437945"/>
              <a:ext cx="965915" cy="598319"/>
            </a:xfrm>
            <a:prstGeom prst="cloudCallout">
              <a:avLst>
                <a:gd name="adj1" fmla="val -31944"/>
                <a:gd name="adj2" fmla="val 76850"/>
              </a:avLst>
            </a:prstGeom>
            <a:solidFill>
              <a:srgbClr val="FCFCF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CaixaDeTexto 131"/>
                <p:cNvSpPr txBox="1"/>
                <p:nvPr/>
              </p:nvSpPr>
              <p:spPr>
                <a:xfrm>
                  <a:off x="9335915" y="3594563"/>
                  <a:ext cx="514500" cy="2948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pt-BR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CaixaDeTexto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5915" y="3594563"/>
                  <a:ext cx="514500" cy="294824"/>
                </a:xfrm>
                <a:prstGeom prst="rect">
                  <a:avLst/>
                </a:prstGeom>
                <a:blipFill>
                  <a:blip r:embed="rId29"/>
                  <a:stretch>
                    <a:fillRect l="-10588" t="-2083" r="-4706" b="-1875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Agrupar 149"/>
          <p:cNvGrpSpPr/>
          <p:nvPr/>
        </p:nvGrpSpPr>
        <p:grpSpPr>
          <a:xfrm>
            <a:off x="7632678" y="4369987"/>
            <a:ext cx="965915" cy="598319"/>
            <a:chOff x="9145896" y="4414913"/>
            <a:chExt cx="965915" cy="598319"/>
          </a:xfrm>
        </p:grpSpPr>
        <p:sp>
          <p:nvSpPr>
            <p:cNvPr id="139" name="Texto Explicativo em Nuvem 138"/>
            <p:cNvSpPr/>
            <p:nvPr/>
          </p:nvSpPr>
          <p:spPr>
            <a:xfrm>
              <a:off x="9145896" y="4414913"/>
              <a:ext cx="965915" cy="598319"/>
            </a:xfrm>
            <a:prstGeom prst="cloudCallout">
              <a:avLst>
                <a:gd name="adj1" fmla="val -31944"/>
                <a:gd name="adj2" fmla="val 76850"/>
              </a:avLst>
            </a:prstGeom>
            <a:solidFill>
              <a:srgbClr val="FCFCF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CaixaDeTexto 139"/>
                <p:cNvSpPr txBox="1"/>
                <p:nvPr/>
              </p:nvSpPr>
              <p:spPr>
                <a:xfrm>
                  <a:off x="9366899" y="4571531"/>
                  <a:ext cx="514500" cy="2948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pt-BR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CaixaDeTexto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899" y="4571531"/>
                  <a:ext cx="514500" cy="294824"/>
                </a:xfrm>
                <a:prstGeom prst="rect">
                  <a:avLst/>
                </a:prstGeom>
                <a:blipFill>
                  <a:blip r:embed="rId30"/>
                  <a:stretch>
                    <a:fillRect l="-10588" t="-4167" r="-4706" b="-1875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Agrupar 150"/>
          <p:cNvGrpSpPr/>
          <p:nvPr/>
        </p:nvGrpSpPr>
        <p:grpSpPr>
          <a:xfrm>
            <a:off x="7632678" y="5215403"/>
            <a:ext cx="965915" cy="598319"/>
            <a:chOff x="9214569" y="5231808"/>
            <a:chExt cx="965915" cy="598319"/>
          </a:xfrm>
        </p:grpSpPr>
        <p:sp>
          <p:nvSpPr>
            <p:cNvPr id="141" name="Texto Explicativo em Nuvem 140"/>
            <p:cNvSpPr/>
            <p:nvPr/>
          </p:nvSpPr>
          <p:spPr>
            <a:xfrm>
              <a:off x="9214569" y="5231808"/>
              <a:ext cx="965915" cy="598319"/>
            </a:xfrm>
            <a:prstGeom prst="cloudCallout">
              <a:avLst>
                <a:gd name="adj1" fmla="val -31944"/>
                <a:gd name="adj2" fmla="val 76850"/>
              </a:avLst>
            </a:prstGeom>
            <a:solidFill>
              <a:srgbClr val="FCFCF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aixaDeTexto 141"/>
                <p:cNvSpPr txBox="1"/>
                <p:nvPr/>
              </p:nvSpPr>
              <p:spPr>
                <a:xfrm>
                  <a:off x="9435572" y="5388426"/>
                  <a:ext cx="514500" cy="2961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pt-BR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CaixaDe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572" y="5388426"/>
                  <a:ext cx="514500" cy="296171"/>
                </a:xfrm>
                <a:prstGeom prst="rect">
                  <a:avLst/>
                </a:prstGeom>
                <a:blipFill>
                  <a:blip r:embed="rId31"/>
                  <a:stretch>
                    <a:fillRect l="-10588" t="-2041" r="-4706" b="-1632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aixaDeTexto 145"/>
              <p:cNvSpPr txBox="1"/>
              <p:nvPr/>
            </p:nvSpPr>
            <p:spPr>
              <a:xfrm>
                <a:off x="10337269" y="442845"/>
                <a:ext cx="693202" cy="169277"/>
              </a:xfrm>
              <a:prstGeom prst="wedgeRectCallout">
                <a:avLst>
                  <a:gd name="adj1" fmla="val -73473"/>
                  <a:gd name="adj2" fmla="val 280601"/>
                </a:avLst>
              </a:prstGeom>
              <a:solidFill>
                <a:srgbClr val="F3F6FB"/>
              </a:solidFill>
              <a:ln w="635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𝑛𝑒𝑢𝑟</m:t>
                      </m:r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𝑛𝑖𝑜</m:t>
                      </m:r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pt-BR" sz="11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6" name="CaixaDeTexto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269" y="442845"/>
                <a:ext cx="693202" cy="169277"/>
              </a:xfrm>
              <a:prstGeom prst="wedgeRectCallout">
                <a:avLst>
                  <a:gd name="adj1" fmla="val -73473"/>
                  <a:gd name="adj2" fmla="val 280601"/>
                </a:avLst>
              </a:prstGeom>
              <a:blipFill>
                <a:blip r:embed="rId32"/>
                <a:stretch>
                  <a:fillRect r="-4255"/>
                </a:stretch>
              </a:blipFill>
              <a:ln w="635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Elipse 146"/>
          <p:cNvSpPr/>
          <p:nvPr/>
        </p:nvSpPr>
        <p:spPr>
          <a:xfrm>
            <a:off x="9943703" y="1018799"/>
            <a:ext cx="283605" cy="2836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tângulo 147"/>
              <p:cNvSpPr/>
              <p:nvPr/>
            </p:nvSpPr>
            <p:spPr>
              <a:xfrm>
                <a:off x="7867429" y="2437063"/>
                <a:ext cx="1571392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𝑁𝑎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𝑅𝑒𝑡𝑟𝑜𝑝𝑟𝑜𝑝𝑎𝑔𝑎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1100" b="0" i="1" dirty="0" smtClean="0">
                  <a:latin typeface="Cambria Math" panose="02040503050406030204" pitchFamily="18" charset="0"/>
                </a:endParaRPr>
              </a:p>
              <a:p>
                <a:endParaRPr lang="pt-BR" sz="1100" i="1" dirty="0" smtClean="0">
                  <a:latin typeface="Cambria Math" panose="02040503050406030204" pitchFamily="18" charset="0"/>
                </a:endParaRPr>
              </a:p>
              <a:p>
                <a:endParaRPr lang="pt-BR" sz="5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1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á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𝑒𝑚𝑜𝑠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48" name="Retângulo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429" y="2437063"/>
                <a:ext cx="1571392" cy="677108"/>
              </a:xfrm>
              <a:prstGeom prst="rect">
                <a:avLst/>
              </a:prstGeom>
              <a:blipFill>
                <a:blip r:embed="rId33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tângulo Arredondado 151"/>
          <p:cNvSpPr/>
          <p:nvPr/>
        </p:nvSpPr>
        <p:spPr>
          <a:xfrm>
            <a:off x="9133732" y="4234990"/>
            <a:ext cx="2717444" cy="766616"/>
          </a:xfrm>
          <a:prstGeom prst="roundRect">
            <a:avLst>
              <a:gd name="adj" fmla="val 136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tângulo Arredondado 152"/>
              <p:cNvSpPr/>
              <p:nvPr/>
            </p:nvSpPr>
            <p:spPr>
              <a:xfrm>
                <a:off x="9328218" y="3403704"/>
                <a:ext cx="2265515" cy="757198"/>
              </a:xfrm>
              <a:prstGeom prst="roundRect">
                <a:avLst>
                  <a:gd name="adj" fmla="val 13679"/>
                </a:avLst>
              </a:prstGeom>
              <a:ln>
                <a:solidFill>
                  <a:srgbClr val="00B050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53" name="Retângulo Arredondado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218" y="3403704"/>
                <a:ext cx="2265515" cy="757198"/>
              </a:xfrm>
              <a:prstGeom prst="roundRect">
                <a:avLst>
                  <a:gd name="adj" fmla="val 13679"/>
                </a:avLst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00B050"/>
                </a:solidFill>
                <a:prstDash val="dash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tângulo Arredondado 156"/>
              <p:cNvSpPr/>
              <p:nvPr/>
            </p:nvSpPr>
            <p:spPr>
              <a:xfrm>
                <a:off x="9386998" y="5075694"/>
                <a:ext cx="2291651" cy="777589"/>
              </a:xfrm>
              <a:prstGeom prst="roundRect">
                <a:avLst/>
              </a:prstGeom>
              <a:ln>
                <a:solidFill>
                  <a:srgbClr val="00B050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7" name="Retângulo Arredondado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998" y="5075694"/>
                <a:ext cx="2291651" cy="777589"/>
              </a:xfrm>
              <a:prstGeom prst="round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00B050"/>
                </a:solidFill>
                <a:prstDash val="dash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tângulo 157"/>
              <p:cNvSpPr/>
              <p:nvPr/>
            </p:nvSpPr>
            <p:spPr>
              <a:xfrm>
                <a:off x="9133731" y="4247874"/>
                <a:ext cx="2779992" cy="72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8" name="Retângulo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731" y="4247874"/>
                <a:ext cx="2779992" cy="72436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tângulo Arredondado 158"/>
          <p:cNvSpPr/>
          <p:nvPr/>
        </p:nvSpPr>
        <p:spPr>
          <a:xfrm>
            <a:off x="9184845" y="4271943"/>
            <a:ext cx="2616196" cy="675370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 Arredondado 160"/>
          <p:cNvSpPr/>
          <p:nvPr/>
        </p:nvSpPr>
        <p:spPr>
          <a:xfrm>
            <a:off x="9201468" y="5877522"/>
            <a:ext cx="2717444" cy="766616"/>
          </a:xfrm>
          <a:prstGeom prst="roundRect">
            <a:avLst>
              <a:gd name="adj" fmla="val 136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tângulo 161"/>
              <p:cNvSpPr/>
              <p:nvPr/>
            </p:nvSpPr>
            <p:spPr>
              <a:xfrm>
                <a:off x="9328218" y="5941916"/>
                <a:ext cx="2449325" cy="72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2" name="Retângulo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218" y="5941916"/>
                <a:ext cx="2449325" cy="7243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tângulo Arredondado 162"/>
          <p:cNvSpPr/>
          <p:nvPr/>
        </p:nvSpPr>
        <p:spPr>
          <a:xfrm>
            <a:off x="9252581" y="5914475"/>
            <a:ext cx="2616196" cy="675370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74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39" grpId="0" animBg="1"/>
      <p:bldP spid="144" grpId="0" animBg="1"/>
      <p:bldP spid="143" grpId="0" animBg="1"/>
      <p:bldP spid="17" grpId="0"/>
      <p:bldP spid="45" grpId="0"/>
      <p:bldP spid="50" grpId="0"/>
      <p:bldP spid="55" grpId="0"/>
      <p:bldP spid="59" grpId="0"/>
      <p:bldP spid="60" grpId="0" animBg="1"/>
      <p:bldP spid="61" grpId="0"/>
      <p:bldP spid="82" grpId="0"/>
      <p:bldP spid="83" grpId="0"/>
      <p:bldP spid="86" grpId="0" animBg="1"/>
      <p:bldP spid="87" grpId="0"/>
      <p:bldP spid="88" grpId="0"/>
      <p:bldP spid="89" grpId="0"/>
      <p:bldP spid="90" grpId="0" animBg="1"/>
      <p:bldP spid="91" grpId="0" animBg="1"/>
      <p:bldP spid="92" grpId="0" animBg="1"/>
      <p:bldP spid="93" grpId="0" animBg="1"/>
      <p:bldP spid="94" grpId="0" animBg="1"/>
      <p:bldP spid="95" grpId="0"/>
      <p:bldP spid="96" grpId="0" animBg="1"/>
      <p:bldP spid="97" grpId="0" animBg="1"/>
      <p:bldP spid="98" grpId="0"/>
      <p:bldP spid="99" grpId="0" animBg="1"/>
      <p:bldP spid="100" grpId="0" animBg="1"/>
      <p:bldP spid="102" grpId="0" animBg="1"/>
      <p:bldP spid="103" grpId="0" animBg="1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4" grpId="0"/>
      <p:bldP spid="115" grpId="0"/>
      <p:bldP spid="128" grpId="0" animBg="1"/>
      <p:bldP spid="129" grpId="0" animBg="1"/>
      <p:bldP spid="130" grpId="0" animBg="1"/>
      <p:bldP spid="131" grpId="0" animBg="1"/>
      <p:bldP spid="146" grpId="0" animBg="1"/>
      <p:bldP spid="147" grpId="0" animBg="1"/>
      <p:bldP spid="148" grpId="0"/>
      <p:bldP spid="152" grpId="0" animBg="1"/>
      <p:bldP spid="153" grpId="0" animBg="1"/>
      <p:bldP spid="157" grpId="0" animBg="1"/>
      <p:bldP spid="158" grpId="0"/>
      <p:bldP spid="159" grpId="0" animBg="1"/>
      <p:bldP spid="161" grpId="0" animBg="1"/>
      <p:bldP spid="162" grpId="0"/>
      <p:bldP spid="1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3606244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endCxn id="7" idx="6"/>
          </p:cNvCxnSpPr>
          <p:nvPr/>
        </p:nvCxnSpPr>
        <p:spPr>
          <a:xfrm flipH="1" flipV="1">
            <a:off x="4030917" y="3948244"/>
            <a:ext cx="687435" cy="16531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28463" y="3422448"/>
            <a:ext cx="682042" cy="55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4030919" y="3948244"/>
            <a:ext cx="701986" cy="561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solidFill>
                <a:srgbClr val="FFFFFF">
                  <a:alpha val="74118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blipFill>
                <a:blip r:embed="rId7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blipFill>
                <a:blip r:embed="rId8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blipFill>
                <a:blip r:embed="rId9"/>
                <a:stretch>
                  <a:fillRect l="-2083" r="-20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tângulo 46"/>
              <p:cNvSpPr/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tângulo 50"/>
              <p:cNvSpPr/>
              <p:nvPr/>
            </p:nvSpPr>
            <p:spPr>
              <a:xfrm>
                <a:off x="7831006" y="3000167"/>
                <a:ext cx="1370503" cy="686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1" name="Retângulo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006" y="3000167"/>
                <a:ext cx="1370503" cy="6863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tângulo 52"/>
              <p:cNvSpPr/>
              <p:nvPr/>
            </p:nvSpPr>
            <p:spPr>
              <a:xfrm>
                <a:off x="9367009" y="3000167"/>
                <a:ext cx="1370503" cy="686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009" y="3000167"/>
                <a:ext cx="1370503" cy="6863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388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388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/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9306709" y="3910486"/>
            <a:ext cx="687173" cy="921512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10033063" y="3910486"/>
            <a:ext cx="565187" cy="921512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10616657" y="3910486"/>
            <a:ext cx="589886" cy="921512"/>
          </a:xfrm>
          <a:prstGeom prst="ellipse">
            <a:avLst/>
          </a:prstGeom>
          <a:solidFill>
            <a:srgbClr val="DF57FF">
              <a:alpha val="27451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ângulo 11"/>
              <p:cNvSpPr/>
              <p:nvPr/>
            </p:nvSpPr>
            <p:spPr>
              <a:xfrm>
                <a:off x="8994574" y="3941358"/>
                <a:ext cx="2327624" cy="741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574" y="3941358"/>
                <a:ext cx="2327624" cy="7414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tângulo Arredondado 54"/>
          <p:cNvSpPr/>
          <p:nvPr/>
        </p:nvSpPr>
        <p:spPr>
          <a:xfrm>
            <a:off x="7792118" y="2983923"/>
            <a:ext cx="2853735" cy="754769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9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13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42" grpId="0" animBg="1"/>
      <p:bldP spid="43" grpId="0"/>
      <p:bldP spid="44" grpId="0"/>
      <p:bldP spid="47" grpId="0"/>
      <p:bldP spid="48" grpId="0"/>
      <p:bldP spid="51" grpId="0"/>
      <p:bldP spid="53" grpId="0"/>
      <p:bldP spid="39" grpId="0"/>
      <p:bldP spid="3" grpId="0"/>
      <p:bldP spid="41" grpId="0" animBg="1"/>
      <p:bldP spid="11" grpId="0" animBg="1"/>
      <p:bldP spid="45" grpId="0" animBg="1"/>
      <p:bldP spid="50" grpId="0" animBg="1"/>
      <p:bldP spid="12" grpId="0"/>
      <p:bldP spid="55" grpId="0" animBg="1"/>
      <p:bldP spid="56" grpId="0" animBg="1"/>
      <p:bldP spid="57" grpId="0" animBg="1"/>
      <p:bldP spid="58" grpId="0" animBg="1"/>
      <p:bldP spid="59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Nuvem 61"/>
          <p:cNvSpPr/>
          <p:nvPr/>
        </p:nvSpPr>
        <p:spPr>
          <a:xfrm>
            <a:off x="9221273" y="4996540"/>
            <a:ext cx="2324713" cy="1072173"/>
          </a:xfrm>
          <a:prstGeom prst="cloud">
            <a:avLst/>
          </a:prstGeom>
          <a:solidFill>
            <a:srgbClr val="FCFCF8"/>
          </a:solidFill>
          <a:ln w="9525">
            <a:solidFill>
              <a:schemeClr val="tx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Nuvem 18"/>
          <p:cNvSpPr/>
          <p:nvPr/>
        </p:nvSpPr>
        <p:spPr>
          <a:xfrm>
            <a:off x="9178336" y="2762979"/>
            <a:ext cx="2324713" cy="1072173"/>
          </a:xfrm>
          <a:prstGeom prst="cloud">
            <a:avLst/>
          </a:prstGeom>
          <a:solidFill>
            <a:srgbClr val="FCFCF8"/>
          </a:solidFill>
          <a:ln w="9525">
            <a:solidFill>
              <a:schemeClr val="tx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3606244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endCxn id="7" idx="6"/>
          </p:cNvCxnSpPr>
          <p:nvPr/>
        </p:nvCxnSpPr>
        <p:spPr>
          <a:xfrm flipH="1" flipV="1">
            <a:off x="4030917" y="3948244"/>
            <a:ext cx="687435" cy="16531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28463" y="3422448"/>
            <a:ext cx="682042" cy="55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4030919" y="3948244"/>
            <a:ext cx="701986" cy="561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solidFill>
                <a:srgbClr val="FFFFFF">
                  <a:alpha val="74118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blipFill>
                <a:blip r:embed="rId7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blipFill>
                <a:blip r:embed="rId8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blipFill>
                <a:blip r:embed="rId9"/>
                <a:stretch>
                  <a:fillRect l="-2083" r="-20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tângulo 46"/>
              <p:cNvSpPr/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388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3885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/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9306709" y="3910486"/>
            <a:ext cx="687173" cy="921512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10028770" y="3910486"/>
            <a:ext cx="565187" cy="921512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10655294" y="3910486"/>
            <a:ext cx="589886" cy="921512"/>
          </a:xfrm>
          <a:prstGeom prst="ellipse">
            <a:avLst/>
          </a:prstGeom>
          <a:solidFill>
            <a:srgbClr val="DF57FF">
              <a:alpha val="27451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ângulo 11"/>
              <p:cNvSpPr/>
              <p:nvPr/>
            </p:nvSpPr>
            <p:spPr>
              <a:xfrm>
                <a:off x="8994574" y="3941358"/>
                <a:ext cx="2408223" cy="741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574" y="3941358"/>
                <a:ext cx="2408223" cy="7414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7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tângulo 48"/>
              <p:cNvSpPr/>
              <p:nvPr/>
            </p:nvSpPr>
            <p:spPr>
              <a:xfrm>
                <a:off x="9257000" y="2922214"/>
                <a:ext cx="2144369" cy="73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9" name="Retângulo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000" y="2922214"/>
                <a:ext cx="2144369" cy="7316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10220273" y="3578215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273" y="3578215"/>
                <a:ext cx="200375" cy="246221"/>
              </a:xfrm>
              <a:prstGeom prst="rect">
                <a:avLst/>
              </a:prstGeom>
              <a:blipFill>
                <a:blip r:embed="rId19"/>
                <a:stretch>
                  <a:fillRect l="-21875" r="-21875"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10220272" y="4906000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272" y="4906000"/>
                <a:ext cx="200375" cy="246221"/>
              </a:xfrm>
              <a:prstGeom prst="rect">
                <a:avLst/>
              </a:prstGeom>
              <a:blipFill>
                <a:blip r:embed="rId20"/>
                <a:stretch>
                  <a:fillRect l="-21875" r="-21875"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tângulo 62"/>
              <p:cNvSpPr/>
              <p:nvPr/>
            </p:nvSpPr>
            <p:spPr>
              <a:xfrm>
                <a:off x="9299937" y="5155775"/>
                <a:ext cx="2144369" cy="733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937" y="5155775"/>
                <a:ext cx="2144369" cy="73302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64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19" grpId="0" animBg="1"/>
      <p:bldP spid="49" grpId="0"/>
      <p:bldP spid="17" grpId="0"/>
      <p:bldP spid="61" grpId="0"/>
      <p:bldP spid="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Arredondado 50"/>
          <p:cNvSpPr/>
          <p:nvPr/>
        </p:nvSpPr>
        <p:spPr>
          <a:xfrm>
            <a:off x="7578335" y="3770671"/>
            <a:ext cx="4170538" cy="1205143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Retângulo Arredondado 51"/>
          <p:cNvSpPr/>
          <p:nvPr/>
        </p:nvSpPr>
        <p:spPr>
          <a:xfrm>
            <a:off x="7638191" y="3817980"/>
            <a:ext cx="4034360" cy="1101813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Nuvem 61"/>
          <p:cNvSpPr/>
          <p:nvPr/>
        </p:nvSpPr>
        <p:spPr>
          <a:xfrm>
            <a:off x="9221273" y="4996540"/>
            <a:ext cx="2324713" cy="1072173"/>
          </a:xfrm>
          <a:prstGeom prst="cloud">
            <a:avLst/>
          </a:prstGeom>
          <a:solidFill>
            <a:srgbClr val="FCFCF8"/>
          </a:solidFill>
          <a:ln w="9525">
            <a:solidFill>
              <a:schemeClr val="tx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Nuvem 18"/>
          <p:cNvSpPr/>
          <p:nvPr/>
        </p:nvSpPr>
        <p:spPr>
          <a:xfrm>
            <a:off x="9178336" y="2762979"/>
            <a:ext cx="2324713" cy="1072173"/>
          </a:xfrm>
          <a:prstGeom prst="cloud">
            <a:avLst/>
          </a:prstGeom>
          <a:solidFill>
            <a:srgbClr val="FCFCF8"/>
          </a:solidFill>
          <a:ln w="9525">
            <a:solidFill>
              <a:schemeClr val="tx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3606244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endCxn id="7" idx="6"/>
          </p:cNvCxnSpPr>
          <p:nvPr/>
        </p:nvCxnSpPr>
        <p:spPr>
          <a:xfrm flipH="1" flipV="1">
            <a:off x="4030917" y="3948244"/>
            <a:ext cx="687435" cy="16531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28463" y="3422448"/>
            <a:ext cx="682042" cy="55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4030919" y="3948244"/>
            <a:ext cx="701986" cy="561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solidFill>
                <a:srgbClr val="FFFFFF">
                  <a:alpha val="74118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blipFill>
                <a:blip r:embed="rId7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blipFill>
                <a:blip r:embed="rId8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blipFill>
                <a:blip r:embed="rId9"/>
                <a:stretch>
                  <a:fillRect l="-2083" r="-20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tângulo 46"/>
              <p:cNvSpPr/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388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3885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/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9306709" y="3910486"/>
            <a:ext cx="687173" cy="921512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10028770" y="3910486"/>
            <a:ext cx="565187" cy="921512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10655294" y="3910486"/>
            <a:ext cx="589886" cy="921512"/>
          </a:xfrm>
          <a:prstGeom prst="ellipse">
            <a:avLst/>
          </a:prstGeom>
          <a:solidFill>
            <a:srgbClr val="DF57FF">
              <a:alpha val="27451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ângulo 11"/>
              <p:cNvSpPr/>
              <p:nvPr/>
            </p:nvSpPr>
            <p:spPr>
              <a:xfrm>
                <a:off x="8994574" y="3941358"/>
                <a:ext cx="2408223" cy="741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574" y="3941358"/>
                <a:ext cx="2408223" cy="7414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7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tângulo 48"/>
              <p:cNvSpPr/>
              <p:nvPr/>
            </p:nvSpPr>
            <p:spPr>
              <a:xfrm>
                <a:off x="9257000" y="2922214"/>
                <a:ext cx="2144369" cy="73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9" name="Retângulo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000" y="2922214"/>
                <a:ext cx="2144369" cy="7316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10220273" y="3578215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273" y="3578215"/>
                <a:ext cx="200375" cy="246221"/>
              </a:xfrm>
              <a:prstGeom prst="rect">
                <a:avLst/>
              </a:prstGeom>
              <a:blipFill>
                <a:blip r:embed="rId19"/>
                <a:stretch>
                  <a:fillRect l="-21875" r="-21875"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10220272" y="4906000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272" y="4906000"/>
                <a:ext cx="200375" cy="246221"/>
              </a:xfrm>
              <a:prstGeom prst="rect">
                <a:avLst/>
              </a:prstGeom>
              <a:blipFill>
                <a:blip r:embed="rId20"/>
                <a:stretch>
                  <a:fillRect l="-21875" r="-21875"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tângulo 62"/>
              <p:cNvSpPr/>
              <p:nvPr/>
            </p:nvSpPr>
            <p:spPr>
              <a:xfrm>
                <a:off x="9299937" y="5155775"/>
                <a:ext cx="2144369" cy="733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937" y="5155775"/>
                <a:ext cx="2144369" cy="73302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9096946" y="3862096"/>
                <a:ext cx="2541401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946" y="3862096"/>
                <a:ext cx="2541401" cy="82606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61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62" grpId="0" animBg="1"/>
      <p:bldP spid="19" grpId="0" animBg="1"/>
      <p:bldP spid="11" grpId="0" animBg="1"/>
      <p:bldP spid="45" grpId="0" animBg="1"/>
      <p:bldP spid="50" grpId="0" animBg="1"/>
      <p:bldP spid="12" grpId="0"/>
      <p:bldP spid="49" grpId="0"/>
      <p:bldP spid="17" grpId="0"/>
      <p:bldP spid="61" grpId="0"/>
      <p:bldP spid="63" grpId="0"/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Arredondado 50"/>
          <p:cNvSpPr/>
          <p:nvPr/>
        </p:nvSpPr>
        <p:spPr>
          <a:xfrm>
            <a:off x="7667125" y="2973832"/>
            <a:ext cx="4170538" cy="1205143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Retângulo Arredondado 51"/>
          <p:cNvSpPr/>
          <p:nvPr/>
        </p:nvSpPr>
        <p:spPr>
          <a:xfrm>
            <a:off x="7726981" y="3021141"/>
            <a:ext cx="4034360" cy="1101813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53580" y="1845670"/>
            <a:ext cx="10515600" cy="4351338"/>
          </a:xfrm>
        </p:spPr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3606244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endCxn id="7" idx="6"/>
          </p:cNvCxnSpPr>
          <p:nvPr/>
        </p:nvCxnSpPr>
        <p:spPr>
          <a:xfrm flipH="1" flipV="1">
            <a:off x="4030917" y="3948244"/>
            <a:ext cx="687435" cy="16531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28463" y="3422448"/>
            <a:ext cx="682042" cy="55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4030919" y="3948244"/>
            <a:ext cx="701986" cy="561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solidFill>
                <a:srgbClr val="FFFFFF">
                  <a:alpha val="74118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blipFill>
                <a:blip r:embed="rId7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blipFill>
                <a:blip r:embed="rId8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blipFill>
                <a:blip r:embed="rId9"/>
                <a:stretch>
                  <a:fillRect l="-2083" r="-20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tângulo 46"/>
              <p:cNvSpPr/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388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3885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/>
              <p:nvPr/>
            </p:nvSpPr>
            <p:spPr>
              <a:xfrm>
                <a:off x="7659902" y="3203693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902" y="3203693"/>
                <a:ext cx="1593898" cy="6866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6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/>
              <p:cNvSpPr txBox="1"/>
              <p:nvPr/>
            </p:nvSpPr>
            <p:spPr>
              <a:xfrm>
                <a:off x="9185736" y="3065257"/>
                <a:ext cx="2541401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736" y="3065257"/>
                <a:ext cx="2541401" cy="8260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tângulo Arredondado 53"/>
          <p:cNvSpPr/>
          <p:nvPr/>
        </p:nvSpPr>
        <p:spPr>
          <a:xfrm>
            <a:off x="8464243" y="4478421"/>
            <a:ext cx="2749938" cy="1049893"/>
          </a:xfrm>
          <a:prstGeom prst="roundRect">
            <a:avLst>
              <a:gd name="adj" fmla="val 136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5" name="Retângulo Arredondado 54"/>
          <p:cNvSpPr/>
          <p:nvPr/>
        </p:nvSpPr>
        <p:spPr>
          <a:xfrm>
            <a:off x="8540047" y="4515285"/>
            <a:ext cx="2580688" cy="960036"/>
          </a:xfrm>
          <a:prstGeom prst="roundRect">
            <a:avLst>
              <a:gd name="adj" fmla="val 11271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tângulo 59"/>
              <p:cNvSpPr/>
              <p:nvPr/>
            </p:nvSpPr>
            <p:spPr>
              <a:xfrm>
                <a:off x="8696193" y="4827785"/>
                <a:ext cx="699550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0" name="Retângulo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93" y="4827785"/>
                <a:ext cx="699550" cy="373179"/>
              </a:xfrm>
              <a:prstGeom prst="rect">
                <a:avLst/>
              </a:prstGeom>
              <a:blipFill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aixaDeTexto 63"/>
              <p:cNvSpPr txBox="1"/>
              <p:nvPr/>
            </p:nvSpPr>
            <p:spPr>
              <a:xfrm>
                <a:off x="9261540" y="4569846"/>
                <a:ext cx="685893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540" y="4569846"/>
                <a:ext cx="685893" cy="82606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tângulo 65"/>
              <p:cNvSpPr/>
              <p:nvPr/>
            </p:nvSpPr>
            <p:spPr>
              <a:xfrm>
                <a:off x="10640796" y="4823193"/>
                <a:ext cx="479939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96" y="4823193"/>
                <a:ext cx="479939" cy="384464"/>
              </a:xfrm>
              <a:prstGeom prst="rect">
                <a:avLst/>
              </a:prstGeom>
              <a:blipFill>
                <a:blip r:embed="rId2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tângulo 69"/>
              <p:cNvSpPr/>
              <p:nvPr/>
            </p:nvSpPr>
            <p:spPr>
              <a:xfrm>
                <a:off x="10246424" y="4827040"/>
                <a:ext cx="571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424" y="4827040"/>
                <a:ext cx="57163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tângulo 17"/>
              <p:cNvSpPr/>
              <p:nvPr/>
            </p:nvSpPr>
            <p:spPr>
              <a:xfrm>
                <a:off x="9736172" y="4806181"/>
                <a:ext cx="797911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pt-BR" dirty="0"/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172" y="4806181"/>
                <a:ext cx="797911" cy="384464"/>
              </a:xfrm>
              <a:prstGeom prst="rect">
                <a:avLst/>
              </a:prstGeom>
              <a:blipFill>
                <a:blip r:embed="rId2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35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60" grpId="0"/>
      <p:bldP spid="64" grpId="0"/>
      <p:bldP spid="66" grpId="0"/>
      <p:bldP spid="70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30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734300" cy="4351338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C00000"/>
                </a:solidFill>
              </a:rPr>
              <a:t>Redes Neurais </a:t>
            </a:r>
            <a:r>
              <a:rPr lang="pt-BR" sz="2400" dirty="0" smtClean="0"/>
              <a:t>estão na base de quase todos os métodos atuais de </a:t>
            </a:r>
            <a:r>
              <a:rPr lang="pt-BR" sz="2400" i="1" dirty="0" err="1" smtClean="0"/>
              <a:t>Deep</a:t>
            </a:r>
            <a:r>
              <a:rPr lang="pt-BR" sz="2400" i="1" dirty="0" smtClean="0"/>
              <a:t> Learning</a:t>
            </a:r>
          </a:p>
          <a:p>
            <a:endParaRPr lang="pt-BR" sz="2400" dirty="0" smtClean="0"/>
          </a:p>
          <a:p>
            <a:r>
              <a:rPr lang="pt-BR" sz="2400" b="1" dirty="0" smtClean="0">
                <a:solidFill>
                  <a:srgbClr val="7030A0"/>
                </a:solidFill>
              </a:rPr>
              <a:t>Backpropagation</a:t>
            </a:r>
            <a:r>
              <a:rPr lang="pt-BR" sz="2400" dirty="0" smtClean="0"/>
              <a:t> foi o algoritmo </a:t>
            </a:r>
            <a:r>
              <a:rPr lang="pt-BR" sz="2400" b="1" dirty="0" smtClean="0"/>
              <a:t>essencial</a:t>
            </a:r>
            <a:r>
              <a:rPr lang="pt-BR" sz="2400" dirty="0" smtClean="0"/>
              <a:t> para tornar possível seu treinamento em </a:t>
            </a:r>
            <a:r>
              <a:rPr lang="pt-BR" sz="2400" dirty="0" err="1" smtClean="0"/>
              <a:t>multi-camadas</a:t>
            </a:r>
            <a:r>
              <a:rPr lang="pt-BR" sz="2400" dirty="0" smtClean="0"/>
              <a:t> </a:t>
            </a:r>
            <a:r>
              <a:rPr lang="pt-BR" sz="1400" dirty="0" smtClean="0"/>
              <a:t>(</a:t>
            </a:r>
            <a:r>
              <a:rPr lang="pt-BR" sz="1400" dirty="0" err="1" smtClean="0"/>
              <a:t>Rumelhart</a:t>
            </a:r>
            <a:r>
              <a:rPr lang="pt-BR" sz="1400" dirty="0" smtClean="0"/>
              <a:t> et al., 1986)</a:t>
            </a:r>
          </a:p>
          <a:p>
            <a:pPr lvl="1"/>
            <a:r>
              <a:rPr lang="pt-BR" sz="2000" dirty="0" smtClean="0"/>
              <a:t>É um 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método numérico </a:t>
            </a:r>
            <a:r>
              <a:rPr lang="pt-BR" sz="2000" dirty="0" smtClean="0"/>
              <a:t>eficiente para </a:t>
            </a:r>
            <a:r>
              <a:rPr lang="pt-BR" sz="2000" dirty="0" smtClean="0">
                <a:solidFill>
                  <a:schemeClr val="tx2"/>
                </a:solidFill>
              </a:rPr>
              <a:t>calcular gradientes </a:t>
            </a:r>
            <a:r>
              <a:rPr lang="pt-BR" sz="2000" dirty="0" smtClean="0"/>
              <a:t>de uma função num grafo.</a:t>
            </a:r>
          </a:p>
          <a:p>
            <a:pPr lvl="1"/>
            <a:r>
              <a:rPr lang="pt-BR" sz="2000" dirty="0" smtClean="0"/>
              <a:t>Um dos grandes responsáveis pelo ressurgimento do interesse em pesquisa das redes neurais na década de 1980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Produz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ganho de desempenho </a:t>
            </a:r>
            <a:r>
              <a:rPr lang="pt-BR" sz="2000" dirty="0" smtClean="0"/>
              <a:t>massivo, podendo chegar a ser</a:t>
            </a:r>
          </a:p>
          <a:p>
            <a:pPr marL="457200" lvl="1" indent="0">
              <a:buNone/>
            </a:pPr>
            <a:r>
              <a:rPr lang="pt-BR" sz="2000" dirty="0" smtClean="0"/>
              <a:t>milhões de vezes mais veloz que métodos ingênuos de cálculo.</a:t>
            </a:r>
          </a:p>
          <a:p>
            <a:pPr marL="457200" lvl="1" indent="0">
              <a:buNone/>
            </a:pPr>
            <a:r>
              <a:rPr lang="pt-BR" sz="2000" dirty="0" smtClean="0">
                <a:sym typeface="Wingdings" panose="05000000000000000000" pitchFamily="2" charset="2"/>
              </a:rPr>
              <a:t> </a:t>
            </a:r>
            <a:r>
              <a:rPr lang="pt-BR" sz="2000" dirty="0" smtClean="0"/>
              <a:t>Método usado por todos os </a:t>
            </a:r>
            <a:r>
              <a:rPr lang="pt-BR" sz="2000" i="1" dirty="0" smtClean="0"/>
              <a:t>frameworks</a:t>
            </a:r>
            <a:r>
              <a:rPr lang="pt-BR" sz="2000" dirty="0" smtClean="0"/>
              <a:t> de </a:t>
            </a:r>
            <a:r>
              <a:rPr lang="pt-BR" sz="2000" i="1" dirty="0" err="1"/>
              <a:t>M</a:t>
            </a:r>
            <a:r>
              <a:rPr lang="pt-BR" sz="2000" i="1" dirty="0" err="1" smtClean="0"/>
              <a:t>achine</a:t>
            </a:r>
            <a:r>
              <a:rPr lang="pt-BR" sz="2000" i="1" dirty="0" smtClean="0"/>
              <a:t> Learning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133" y="1538288"/>
            <a:ext cx="3203390" cy="4807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5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tângulo Arredondado 101"/>
          <p:cNvSpPr/>
          <p:nvPr/>
        </p:nvSpPr>
        <p:spPr>
          <a:xfrm>
            <a:off x="7813712" y="4293049"/>
            <a:ext cx="2363220" cy="1391197"/>
          </a:xfrm>
          <a:prstGeom prst="roundRect">
            <a:avLst/>
          </a:prstGeom>
          <a:solidFill>
            <a:srgbClr val="FFF7E1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básica de aprendizagem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273450" y="3277941"/>
                <a:ext cx="1420657" cy="10242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𝑀𝑜𝑑𝑒𝑙𝑜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450" y="3277941"/>
                <a:ext cx="1420657" cy="1024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Agrupar 39"/>
          <p:cNvGrpSpPr/>
          <p:nvPr/>
        </p:nvGrpSpPr>
        <p:grpSpPr>
          <a:xfrm>
            <a:off x="5539541" y="3148443"/>
            <a:ext cx="515929" cy="1466343"/>
            <a:chOff x="5747617" y="3401983"/>
            <a:chExt cx="515929" cy="1466343"/>
          </a:xfrm>
        </p:grpSpPr>
        <p:sp>
          <p:nvSpPr>
            <p:cNvPr id="21" name="Retângulo Arredondado 20"/>
            <p:cNvSpPr/>
            <p:nvPr/>
          </p:nvSpPr>
          <p:spPr>
            <a:xfrm>
              <a:off x="5747617" y="3401983"/>
              <a:ext cx="515929" cy="1466343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5794451" y="3918796"/>
              <a:ext cx="422257" cy="422257"/>
            </a:xfrm>
            <a:prstGeom prst="ellipse">
              <a:avLst/>
            </a:prstGeom>
            <a:solidFill>
              <a:srgbClr val="E1D5E7"/>
            </a:solidFill>
            <a:ln w="9525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/>
            <p:cNvSpPr/>
            <p:nvPr/>
          </p:nvSpPr>
          <p:spPr>
            <a:xfrm>
              <a:off x="5794451" y="4388331"/>
              <a:ext cx="422257" cy="422257"/>
            </a:xfrm>
            <a:prstGeom prst="ellipse">
              <a:avLst/>
            </a:prstGeom>
            <a:solidFill>
              <a:srgbClr val="E1D5E7"/>
            </a:solidFill>
            <a:ln w="9525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94452" y="3449261"/>
              <a:ext cx="422257" cy="422257"/>
            </a:xfrm>
            <a:prstGeom prst="ellipse">
              <a:avLst/>
            </a:prstGeom>
            <a:solidFill>
              <a:srgbClr val="E1D5E7"/>
            </a:solidFill>
            <a:ln w="9525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tângulo 25"/>
                <p:cNvSpPr/>
                <p:nvPr/>
              </p:nvSpPr>
              <p:spPr>
                <a:xfrm>
                  <a:off x="5858951" y="4451612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26" name="Retângulo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8951" y="4451612"/>
                  <a:ext cx="356123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tângulo 26"/>
                <p:cNvSpPr/>
                <p:nvPr/>
              </p:nvSpPr>
              <p:spPr>
                <a:xfrm>
                  <a:off x="5860585" y="3999120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27" name="Retângulo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585" y="3999120"/>
                  <a:ext cx="356123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tângulo 27"/>
                <p:cNvSpPr/>
                <p:nvPr/>
              </p:nvSpPr>
              <p:spPr>
                <a:xfrm>
                  <a:off x="5858951" y="3502742"/>
                  <a:ext cx="35285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28" name="Retângulo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8951" y="3502742"/>
                  <a:ext cx="352853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Agrupar 38"/>
          <p:cNvGrpSpPr/>
          <p:nvPr/>
        </p:nvGrpSpPr>
        <p:grpSpPr>
          <a:xfrm>
            <a:off x="6745141" y="3143212"/>
            <a:ext cx="515929" cy="1466343"/>
            <a:chOff x="10011570" y="2726550"/>
            <a:chExt cx="515929" cy="1466343"/>
          </a:xfrm>
        </p:grpSpPr>
        <p:sp>
          <p:nvSpPr>
            <p:cNvPr id="32" name="Retângulo Arredondado 31"/>
            <p:cNvSpPr/>
            <p:nvPr/>
          </p:nvSpPr>
          <p:spPr>
            <a:xfrm>
              <a:off x="10011570" y="2726550"/>
              <a:ext cx="515929" cy="1466343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10058404" y="3243363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Elipse 33"/>
            <p:cNvSpPr/>
            <p:nvPr/>
          </p:nvSpPr>
          <p:spPr>
            <a:xfrm>
              <a:off x="10058404" y="3712898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Elipse 34"/>
            <p:cNvSpPr/>
            <p:nvPr/>
          </p:nvSpPr>
          <p:spPr>
            <a:xfrm>
              <a:off x="10058405" y="2773828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tângulo 35"/>
                <p:cNvSpPr/>
                <p:nvPr/>
              </p:nvSpPr>
              <p:spPr>
                <a:xfrm>
                  <a:off x="10122904" y="3776179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36" name="Retângulo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2904" y="3776179"/>
                  <a:ext cx="356123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tângulo 36"/>
                <p:cNvSpPr/>
                <p:nvPr/>
              </p:nvSpPr>
              <p:spPr>
                <a:xfrm>
                  <a:off x="10124538" y="3306755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37" name="Retângulo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4538" y="3306755"/>
                  <a:ext cx="356123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tângulo 37"/>
                <p:cNvSpPr/>
                <p:nvPr/>
              </p:nvSpPr>
              <p:spPr>
                <a:xfrm>
                  <a:off x="10122904" y="2827309"/>
                  <a:ext cx="35285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38" name="Retângulo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2904" y="2827309"/>
                  <a:ext cx="352853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5420605" y="2720166"/>
                <a:ext cx="7537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𝑆𝑎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𝑚𝑜𝑑𝑒𝑙𝑜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605" y="2720166"/>
                <a:ext cx="753796" cy="369332"/>
              </a:xfrm>
              <a:prstGeom prst="rect">
                <a:avLst/>
              </a:prstGeom>
              <a:blipFill>
                <a:blip r:embed="rId9"/>
                <a:stretch>
                  <a:fillRect l="-4839" r="-4032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660384" y="2720166"/>
                <a:ext cx="6991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𝑉𝑎𝑙𝑜𝑟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𝐸𝑠𝑝𝑒𝑟𝑎𝑑𝑜</m:t>
                      </m:r>
                    </m:oMath>
                  </m:oMathPara>
                </a14:m>
                <a:endParaRPr lang="pt-BR" sz="1200" b="0" dirty="0" smtClean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84" y="2720166"/>
                <a:ext cx="699101" cy="369332"/>
              </a:xfrm>
              <a:prstGeom prst="rect">
                <a:avLst/>
              </a:prstGeom>
              <a:blipFill>
                <a:blip r:embed="rId10"/>
                <a:stretch>
                  <a:fillRect l="-7895" r="-7018"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3593031" y="2528707"/>
                <a:ext cx="78996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𝑃𝑎𝑟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𝑚𝑒𝑡𝑟𝑜𝑠</m:t>
                      </m:r>
                    </m:oMath>
                  </m:oMathPara>
                </a14:m>
                <a:endParaRPr lang="pt-BR" sz="11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𝑚𝑜𝑑𝑒𝑙𝑜</m:t>
                      </m:r>
                    </m:oMath>
                  </m:oMathPara>
                </a14:m>
                <a:endParaRPr lang="pt-BR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031" y="2528707"/>
                <a:ext cx="789960" cy="338554"/>
              </a:xfrm>
              <a:prstGeom prst="rect">
                <a:avLst/>
              </a:prstGeom>
              <a:blipFill>
                <a:blip r:embed="rId11"/>
                <a:stretch>
                  <a:fillRect l="-3846" r="-3077"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3793312" y="2846096"/>
                <a:ext cx="344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12" y="2846096"/>
                <a:ext cx="34496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Agrupar 57"/>
          <p:cNvGrpSpPr/>
          <p:nvPr/>
        </p:nvGrpSpPr>
        <p:grpSpPr>
          <a:xfrm>
            <a:off x="1579388" y="2503907"/>
            <a:ext cx="515929" cy="1939688"/>
            <a:chOff x="9335651" y="2353057"/>
            <a:chExt cx="515929" cy="1939688"/>
          </a:xfrm>
        </p:grpSpPr>
        <p:sp>
          <p:nvSpPr>
            <p:cNvPr id="49" name="Retângulo Arredondado 48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Elipse 50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Elipse 51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tângulo 52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3" name="Retângulo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tângulo 53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4" name="Retângulo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tângulo 54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5" name="Retângulo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Elipse 55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tângulo 56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7" name="Retângulo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Agrupar 58"/>
          <p:cNvGrpSpPr/>
          <p:nvPr/>
        </p:nvGrpSpPr>
        <p:grpSpPr>
          <a:xfrm>
            <a:off x="1693689" y="2605510"/>
            <a:ext cx="515929" cy="1939688"/>
            <a:chOff x="9335651" y="2353057"/>
            <a:chExt cx="515929" cy="1939688"/>
          </a:xfrm>
        </p:grpSpPr>
        <p:sp>
          <p:nvSpPr>
            <p:cNvPr id="60" name="Retângulo Arredondado 59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Elipse 61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Elipse 62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tângulo 63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4" name="Retângulo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tângulo 64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5" name="Retângulo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tângulo 65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6" name="Retângulo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Elipse 66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tângulo 67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8" name="Retângulo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Agrupar 68"/>
          <p:cNvGrpSpPr/>
          <p:nvPr/>
        </p:nvGrpSpPr>
        <p:grpSpPr>
          <a:xfrm>
            <a:off x="1807990" y="2724045"/>
            <a:ext cx="515929" cy="1939688"/>
            <a:chOff x="9335651" y="2353057"/>
            <a:chExt cx="515929" cy="1939688"/>
          </a:xfrm>
        </p:grpSpPr>
        <p:sp>
          <p:nvSpPr>
            <p:cNvPr id="70" name="Retângulo Arredondado 69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Elipse 71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3" name="Elipse 72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tângulo 73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4" name="Retângulo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tângulo 74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5" name="Retângulo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tângulo 75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6" name="Retângulo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Elipse 76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tângulo 77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8" name="Retângulo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Agrupar 78"/>
          <p:cNvGrpSpPr/>
          <p:nvPr/>
        </p:nvGrpSpPr>
        <p:grpSpPr>
          <a:xfrm>
            <a:off x="1922290" y="2842580"/>
            <a:ext cx="515929" cy="1939688"/>
            <a:chOff x="9335651" y="2353057"/>
            <a:chExt cx="515929" cy="1939688"/>
          </a:xfrm>
        </p:grpSpPr>
        <p:sp>
          <p:nvSpPr>
            <p:cNvPr id="80" name="Retângulo Arredondado 79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Elipse 81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Elipse 82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tângulo 83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4" name="Retângulo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tângulo 84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5" name="Retângulo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tângulo 85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6" name="Retângulo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ipse 86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tângulo 87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8" name="Retângulo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1690850" y="2236652"/>
                <a:ext cx="71769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𝐸𝑛𝑡𝑟𝑎𝑑𝑎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850" y="2236652"/>
                <a:ext cx="717697" cy="215444"/>
              </a:xfrm>
              <a:prstGeom prst="rect">
                <a:avLst/>
              </a:prstGeom>
              <a:blipFill>
                <a:blip r:embed="rId26"/>
                <a:stretch>
                  <a:fillRect l="-5085" r="-5085"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2570688" y="3607080"/>
                <a:ext cx="540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88" y="3607080"/>
                <a:ext cx="540843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4832867" y="3623676"/>
                <a:ext cx="540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867" y="3623676"/>
                <a:ext cx="540843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Chave Direita 93"/>
          <p:cNvSpPr/>
          <p:nvPr/>
        </p:nvSpPr>
        <p:spPr>
          <a:xfrm rot="5400000">
            <a:off x="6328089" y="3836278"/>
            <a:ext cx="178317" cy="1884474"/>
          </a:xfrm>
          <a:prstGeom prst="rightBrace">
            <a:avLst>
              <a:gd name="adj1" fmla="val 3238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Arredondado 102"/>
          <p:cNvSpPr/>
          <p:nvPr/>
        </p:nvSpPr>
        <p:spPr>
          <a:xfrm>
            <a:off x="5539541" y="4936003"/>
            <a:ext cx="1819944" cy="3231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tângulo 94"/>
              <p:cNvSpPr/>
              <p:nvPr/>
            </p:nvSpPr>
            <p:spPr>
              <a:xfrm>
                <a:off x="5663200" y="4904649"/>
                <a:ext cx="1682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𝑃𝑒𝑟𝑑𝑎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5" name="Retângulo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200" y="4904649"/>
                <a:ext cx="1682768" cy="369332"/>
              </a:xfrm>
              <a:prstGeom prst="rect">
                <a:avLst/>
              </a:prstGeom>
              <a:blipFill>
                <a:blip r:embed="rId29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7423894" y="4936003"/>
                <a:ext cx="3254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894" y="4936003"/>
                <a:ext cx="325409" cy="276999"/>
              </a:xfrm>
              <a:prstGeom prst="rect">
                <a:avLst/>
              </a:prstGeom>
              <a:blipFill>
                <a:blip r:embed="rId30"/>
                <a:stretch>
                  <a:fillRect l="-13208" r="-113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tângulo 96"/>
              <p:cNvSpPr/>
              <p:nvPr/>
            </p:nvSpPr>
            <p:spPr>
              <a:xfrm>
                <a:off x="7871838" y="4693098"/>
                <a:ext cx="235731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Retângulo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838" y="4693098"/>
                <a:ext cx="2357312" cy="84856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aixaDeTexto 99"/>
              <p:cNvSpPr txBox="1"/>
              <p:nvPr/>
            </p:nvSpPr>
            <p:spPr>
              <a:xfrm>
                <a:off x="7889769" y="4404027"/>
                <a:ext cx="133786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𝐹𝑢𝑛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00" name="CaixaDe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769" y="4404027"/>
                <a:ext cx="1337867" cy="246221"/>
              </a:xfrm>
              <a:prstGeom prst="rect">
                <a:avLst/>
              </a:prstGeom>
              <a:blipFill>
                <a:blip r:embed="rId32"/>
                <a:stretch>
                  <a:fillRect l="-4545" r="-1364" b="-292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tângulo com Canto Diagonal Aparado 104"/>
              <p:cNvSpPr/>
              <p:nvPr/>
            </p:nvSpPr>
            <p:spPr>
              <a:xfrm>
                <a:off x="8342880" y="2116667"/>
                <a:ext cx="2278553" cy="1177315"/>
              </a:xfrm>
              <a:prstGeom prst="snip2Diag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𝑂𝑡𝑖𝑚𝑖𝑧𝑎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tângulo com Canto Diagonal Aparado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880" y="2116667"/>
                <a:ext cx="2278553" cy="1177315"/>
              </a:xfrm>
              <a:prstGeom prst="snip2Diag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Forma Livre 106"/>
          <p:cNvSpPr/>
          <p:nvPr/>
        </p:nvSpPr>
        <p:spPr>
          <a:xfrm>
            <a:off x="8865602" y="3293982"/>
            <a:ext cx="816032" cy="999067"/>
          </a:xfrm>
          <a:custGeom>
            <a:avLst/>
            <a:gdLst>
              <a:gd name="connsiteX0" fmla="*/ 104832 w 970821"/>
              <a:gd name="connsiteY0" fmla="*/ 999067 h 999067"/>
              <a:gd name="connsiteX1" fmla="*/ 66732 w 970821"/>
              <a:gd name="connsiteY1" fmla="*/ 571500 h 999067"/>
              <a:gd name="connsiteX2" fmla="*/ 879532 w 970821"/>
              <a:gd name="connsiteY2" fmla="*/ 296333 h 999067"/>
              <a:gd name="connsiteX3" fmla="*/ 951499 w 970821"/>
              <a:gd name="connsiteY3" fmla="*/ 0 h 999067"/>
              <a:gd name="connsiteX4" fmla="*/ 951499 w 970821"/>
              <a:gd name="connsiteY4" fmla="*/ 0 h 99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821" h="999067">
                <a:moveTo>
                  <a:pt x="104832" y="999067"/>
                </a:moveTo>
                <a:cubicBezTo>
                  <a:pt x="21223" y="843844"/>
                  <a:pt x="-62385" y="688622"/>
                  <a:pt x="66732" y="571500"/>
                </a:cubicBezTo>
                <a:cubicBezTo>
                  <a:pt x="195849" y="454378"/>
                  <a:pt x="732071" y="391583"/>
                  <a:pt x="879532" y="296333"/>
                </a:cubicBezTo>
                <a:cubicBezTo>
                  <a:pt x="1026993" y="201083"/>
                  <a:pt x="951499" y="0"/>
                  <a:pt x="951499" y="0"/>
                </a:cubicBezTo>
                <a:lnTo>
                  <a:pt x="951499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Forma Livre 110"/>
          <p:cNvSpPr/>
          <p:nvPr/>
        </p:nvSpPr>
        <p:spPr>
          <a:xfrm>
            <a:off x="3954068" y="2269114"/>
            <a:ext cx="4388812" cy="354203"/>
          </a:xfrm>
          <a:custGeom>
            <a:avLst/>
            <a:gdLst>
              <a:gd name="connsiteX0" fmla="*/ 4438274 w 4438274"/>
              <a:gd name="connsiteY0" fmla="*/ 500059 h 500059"/>
              <a:gd name="connsiteX1" fmla="*/ 3705908 w 4438274"/>
              <a:gd name="connsiteY1" fmla="*/ 55559 h 500059"/>
              <a:gd name="connsiteX2" fmla="*/ 1644274 w 4438274"/>
              <a:gd name="connsiteY2" fmla="*/ 385759 h 500059"/>
              <a:gd name="connsiteX3" fmla="*/ 192241 w 4438274"/>
              <a:gd name="connsiteY3" fmla="*/ 526 h 500059"/>
              <a:gd name="connsiteX4" fmla="*/ 22908 w 4438274"/>
              <a:gd name="connsiteY4" fmla="*/ 301092 h 500059"/>
              <a:gd name="connsiteX0" fmla="*/ 4486738 w 4486738"/>
              <a:gd name="connsiteY0" fmla="*/ 500059 h 500059"/>
              <a:gd name="connsiteX1" fmla="*/ 3754372 w 4486738"/>
              <a:gd name="connsiteY1" fmla="*/ 55559 h 500059"/>
              <a:gd name="connsiteX2" fmla="*/ 1692738 w 4486738"/>
              <a:gd name="connsiteY2" fmla="*/ 385759 h 500059"/>
              <a:gd name="connsiteX3" fmla="*/ 240705 w 4486738"/>
              <a:gd name="connsiteY3" fmla="*/ 526 h 500059"/>
              <a:gd name="connsiteX4" fmla="*/ 7604 w 4486738"/>
              <a:gd name="connsiteY4" fmla="*/ 301093 h 500059"/>
              <a:gd name="connsiteX0" fmla="*/ 4483550 w 4483550"/>
              <a:gd name="connsiteY0" fmla="*/ 545637 h 545637"/>
              <a:gd name="connsiteX1" fmla="*/ 3751184 w 4483550"/>
              <a:gd name="connsiteY1" fmla="*/ 101137 h 545637"/>
              <a:gd name="connsiteX2" fmla="*/ 1689550 w 4483550"/>
              <a:gd name="connsiteY2" fmla="*/ 431337 h 545637"/>
              <a:gd name="connsiteX3" fmla="*/ 260292 w 4483550"/>
              <a:gd name="connsiteY3" fmla="*/ 453 h 545637"/>
              <a:gd name="connsiteX4" fmla="*/ 4416 w 4483550"/>
              <a:gd name="connsiteY4" fmla="*/ 346671 h 54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3550" h="545637">
                <a:moveTo>
                  <a:pt x="4483550" y="545637"/>
                </a:moveTo>
                <a:cubicBezTo>
                  <a:pt x="4350200" y="332912"/>
                  <a:pt x="4216851" y="120187"/>
                  <a:pt x="3751184" y="101137"/>
                </a:cubicBezTo>
                <a:cubicBezTo>
                  <a:pt x="3285517" y="82087"/>
                  <a:pt x="2271365" y="448118"/>
                  <a:pt x="1689550" y="431337"/>
                </a:cubicBezTo>
                <a:cubicBezTo>
                  <a:pt x="1107735" y="414556"/>
                  <a:pt x="541148" y="14564"/>
                  <a:pt x="260292" y="453"/>
                </a:cubicBezTo>
                <a:cubicBezTo>
                  <a:pt x="-20564" y="-13658"/>
                  <a:pt x="-6167" y="305749"/>
                  <a:pt x="4416" y="34667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Introducing Gradient Descent : minimizing the cost function | by Prashant  rai | Medium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809" y="3301206"/>
            <a:ext cx="1101725" cy="57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aixaDeTexto 112"/>
              <p:cNvSpPr txBox="1"/>
              <p:nvPr/>
            </p:nvSpPr>
            <p:spPr>
              <a:xfrm>
                <a:off x="2895954" y="5497937"/>
                <a:ext cx="3669851" cy="687817"/>
              </a:xfrm>
              <a:prstGeom prst="rect">
                <a:avLst/>
              </a:prstGeom>
              <a:solidFill>
                <a:srgbClr val="F2F8EE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1600" dirty="0" smtClean="0"/>
                                <m:t> 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=−(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func>
                                <m:func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func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𝑒𝑡𝑐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.    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3" name="CaixaDeTexto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954" y="5497937"/>
                <a:ext cx="3669851" cy="68781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/>
              <p:cNvSpPr txBox="1"/>
              <p:nvPr/>
            </p:nvSpPr>
            <p:spPr>
              <a:xfrm>
                <a:off x="2887103" y="5259169"/>
                <a:ext cx="254114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𝐸𝑥𝑒𝑚𝑝𝑙𝑜𝑠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𝐹𝑢𝑛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çõ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𝑒𝑠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𝑃𝑒𝑟𝑑𝑎</m:t>
                    </m:r>
                  </m:oMath>
                </a14:m>
                <a:r>
                  <a:rPr lang="pt-BR" sz="1400" dirty="0" smtClean="0"/>
                  <a:t>:</a:t>
                </a:r>
                <a:endParaRPr lang="pt-BR" sz="1400" dirty="0"/>
              </a:p>
            </p:txBody>
          </p:sp>
        </mc:Choice>
        <mc:Fallback xmlns="">
          <p:sp>
            <p:nvSpPr>
              <p:cNvPr id="116" name="CaixaDeTexto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03" y="5259169"/>
                <a:ext cx="2541144" cy="215444"/>
              </a:xfrm>
              <a:prstGeom prst="rect">
                <a:avLst/>
              </a:prstGeom>
              <a:blipFill>
                <a:blip r:embed="rId36"/>
                <a:stretch>
                  <a:fillRect l="-3365" t="-28571" r="-3846" b="-5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97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7" grpId="0" animBg="1"/>
      <p:bldP spid="41" grpId="0"/>
      <p:bldP spid="42" grpId="0"/>
      <p:bldP spid="45" grpId="0"/>
      <p:bldP spid="47" grpId="0"/>
      <p:bldP spid="89" grpId="0"/>
      <p:bldP spid="92" grpId="0"/>
      <p:bldP spid="93" grpId="0"/>
      <p:bldP spid="94" grpId="0" animBg="1"/>
      <p:bldP spid="103" grpId="0" animBg="1"/>
      <p:bldP spid="95" grpId="0"/>
      <p:bldP spid="96" grpId="0"/>
      <p:bldP spid="97" grpId="0"/>
      <p:bldP spid="100" grpId="0"/>
      <p:bldP spid="105" grpId="0" animBg="1"/>
      <p:bldP spid="107" grpId="0" animBg="1"/>
      <p:bldP spid="111" grpId="0" animBg="1"/>
      <p:bldP spid="113" grpId="0" animBg="1"/>
      <p:bldP spid="1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Arredondado 7"/>
          <p:cNvSpPr/>
          <p:nvPr/>
        </p:nvSpPr>
        <p:spPr>
          <a:xfrm>
            <a:off x="8149168" y="4925490"/>
            <a:ext cx="3886200" cy="928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Otimização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sz="2400" dirty="0" smtClean="0"/>
                  <a:t>Precisamos produzir </a:t>
                </a:r>
                <a:r>
                  <a:rPr lang="pt-BR" sz="2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alterações nos parâmetros</a:t>
                </a:r>
                <a:r>
                  <a:rPr lang="pt-BR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pt-BR" sz="2400" dirty="0" smtClean="0"/>
                  <a:t>para minimizar o Custo, não é mesmo?</a:t>
                </a:r>
              </a:p>
              <a:p>
                <a:pPr lvl="1"/>
                <a:r>
                  <a:rPr lang="pt-BR" sz="2000" dirty="0" smtClean="0"/>
                  <a:t>Mas como saber </a:t>
                </a:r>
                <a:r>
                  <a:rPr lang="pt-BR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o quanto</a:t>
                </a:r>
                <a:r>
                  <a:rPr lang="pt-BR" sz="2000" dirty="0" smtClean="0"/>
                  <a:t> modificar em cada parâmetro?</a:t>
                </a:r>
              </a:p>
              <a:p>
                <a:r>
                  <a:rPr lang="pt-BR" sz="2400" dirty="0" smtClean="0"/>
                  <a:t>Soluções analíticas são geralmente impraticáveis!</a:t>
                </a:r>
              </a:p>
              <a:p>
                <a:pPr lvl="1"/>
                <a:r>
                  <a:rPr lang="pt-BR" sz="2000" dirty="0" smtClean="0"/>
                  <a:t>Precisamos recorrer a </a:t>
                </a:r>
                <a:r>
                  <a:rPr lang="pt-BR" sz="20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métodos numéricos</a:t>
                </a:r>
                <a:endParaRPr lang="pt-BR" sz="2000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pt-BR" sz="2400" dirty="0" smtClean="0"/>
              </a:p>
              <a:p>
                <a:r>
                  <a:rPr lang="pt-BR" sz="2400" dirty="0" smtClean="0"/>
                  <a:t>O método mais utilizado é o </a:t>
                </a:r>
                <a:r>
                  <a:rPr lang="pt-BR" sz="2400" b="1" dirty="0" err="1" smtClean="0">
                    <a:solidFill>
                      <a:srgbClr val="7030A0"/>
                    </a:solidFill>
                  </a:rPr>
                  <a:t>Gradient</a:t>
                </a:r>
                <a:r>
                  <a:rPr lang="pt-BR" sz="24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pt-BR" sz="2400" b="1" dirty="0" err="1" smtClean="0">
                    <a:solidFill>
                      <a:srgbClr val="7030A0"/>
                    </a:solidFill>
                  </a:rPr>
                  <a:t>Descent</a:t>
                </a:r>
                <a:endParaRPr lang="pt-BR" sz="2400" b="1" dirty="0" smtClean="0">
                  <a:solidFill>
                    <a:srgbClr val="7030A0"/>
                  </a:solidFill>
                </a:endParaRPr>
              </a:p>
              <a:p>
                <a:pPr lvl="1"/>
                <a:r>
                  <a:rPr lang="pt-BR" sz="2000" dirty="0" smtClean="0"/>
                  <a:t>Simplesmente caminhe na </a:t>
                </a:r>
                <a:r>
                  <a:rPr lang="pt-BR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direção de maior redução</a:t>
                </a:r>
                <a:r>
                  <a:rPr lang="pt-BR" sz="2000" dirty="0" smtClean="0"/>
                  <a:t>.</a:t>
                </a:r>
              </a:p>
              <a:p>
                <a:pPr lvl="1"/>
                <a:r>
                  <a:rPr lang="pt-BR" sz="2000" dirty="0" smtClean="0"/>
                  <a:t>Considere um vetor de parâmetros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sz="2000" dirty="0" smtClean="0"/>
                  <a:t> com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2000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pt-BR" sz="2000" b="0" dirty="0" smtClean="0">
                    <a:latin typeface="Cambria Math" panose="02040503050406030204" pitchFamily="18" charset="0"/>
                  </a:rPr>
                  <a:t>dimensões:</a:t>
                </a:r>
                <a:endParaRPr lang="pt-BR" sz="2000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800" dirty="0" smtClean="0"/>
              </a:p>
              <a:p>
                <a:pPr lvl="1"/>
                <a:r>
                  <a:rPr lang="pt-BR" sz="2000" dirty="0" smtClean="0"/>
                  <a:t>Calcule o </a:t>
                </a:r>
                <a:r>
                  <a:rPr lang="pt-BR" sz="2000" dirty="0" smtClean="0">
                    <a:solidFill>
                      <a:srgbClr val="C00000"/>
                    </a:solidFill>
                  </a:rPr>
                  <a:t>gradiente</a:t>
                </a:r>
                <a:r>
                  <a:rPr lang="pt-BR" sz="2000" dirty="0" smtClean="0"/>
                  <a:t> da função Custo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pt-BR" sz="2000" dirty="0" smtClean="0"/>
              </a:p>
              <a:p>
                <a:pPr lvl="1"/>
                <a:r>
                  <a:rPr lang="pt-BR" sz="2000" dirty="0" smtClean="0"/>
                  <a:t>Para cada parâmetro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 smtClean="0"/>
                  <a:t>, </a:t>
                </a:r>
                <a:r>
                  <a:rPr lang="pt-BR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desloque-se um pouco </a:t>
                </a:r>
                <a:r>
                  <a:rPr lang="pt-BR" sz="2000" dirty="0" smtClean="0"/>
                  <a:t>nessa direção.</a:t>
                </a:r>
              </a:p>
              <a:p>
                <a:pPr lvl="1"/>
                <a:r>
                  <a:rPr lang="pt-BR" sz="2000" dirty="0" smtClean="0"/>
                  <a:t>Repita o processo até convergir.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241" b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8216584" y="5022858"/>
                <a:ext cx="3624049" cy="730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584" y="5022858"/>
                <a:ext cx="3624049" cy="730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9600706" y="5850747"/>
                <a:ext cx="23668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𝑜𝑛𝑑𝑒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é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𝑡𝑎𝑥𝑎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𝑎𝑝𝑟𝑒𝑛𝑑𝑖𝑧𝑎𝑔𝑒𝑚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706" y="5850747"/>
                <a:ext cx="2366866" cy="184666"/>
              </a:xfrm>
              <a:prstGeom prst="rect">
                <a:avLst/>
              </a:prstGeom>
              <a:blipFill>
                <a:blip r:embed="rId4"/>
                <a:stretch>
                  <a:fillRect l="-1289" t="-3333" r="-258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8149168" y="4696332"/>
                <a:ext cx="30058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𝐴𝑡𝑢𝑎𝑙𝑖𝑧𝑎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𝑚𝑒𝑡𝑟𝑜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168" y="4696332"/>
                <a:ext cx="3005823" cy="215444"/>
              </a:xfrm>
              <a:prstGeom prst="rect">
                <a:avLst/>
              </a:prstGeom>
              <a:blipFill>
                <a:blip r:embed="rId5"/>
                <a:stretch>
                  <a:fillRect l="-1217" b="-30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Espaço Reservado para Conteúdo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5996" y="1690688"/>
            <a:ext cx="3805139" cy="283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uma Rede Neural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91066" y="2266422"/>
                <a:ext cx="2374900" cy="3749145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 smtClean="0"/>
                  <a:t>Elementos-chave</a:t>
                </a:r>
              </a:p>
              <a:p>
                <a:pPr lvl="1"/>
                <a:r>
                  <a:rPr lang="pt-BR" sz="1800" dirty="0" smtClean="0"/>
                  <a:t>Um </a:t>
                </a:r>
                <a:r>
                  <a:rPr lang="pt-BR" sz="1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vetor de entrada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sz="1800" dirty="0" smtClean="0"/>
              </a:p>
              <a:p>
                <a:pPr lvl="1"/>
                <a:r>
                  <a:rPr lang="pt-BR" sz="1800" dirty="0" smtClean="0"/>
                  <a:t>Um conjunto sequencial de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sz="1800" dirty="0" smtClean="0"/>
                  <a:t> camadas</a:t>
                </a:r>
              </a:p>
              <a:p>
                <a:pPr lvl="1"/>
                <a:r>
                  <a:rPr lang="pt-BR" sz="1800" dirty="0" smtClean="0"/>
                  <a:t>Cada </a:t>
                </a:r>
                <a:r>
                  <a:rPr lang="pt-BR" sz="18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camada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8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pt-BR" sz="1800" dirty="0" smtClean="0"/>
                  <a:t>composta por um conjunto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pt-BR" sz="1800" dirty="0" smtClean="0"/>
                  <a:t> neurônios</a:t>
                </a:r>
              </a:p>
              <a:p>
                <a:pPr lvl="1"/>
                <a:r>
                  <a:rPr lang="pt-BR" sz="1800" dirty="0" smtClean="0"/>
                  <a:t>Um </a:t>
                </a:r>
                <a:r>
                  <a:rPr lang="pt-BR" sz="1800" dirty="0" smtClean="0">
                    <a:solidFill>
                      <a:srgbClr val="0070C0"/>
                    </a:solidFill>
                  </a:rPr>
                  <a:t>vetor de saída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pt-BR" sz="1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91066" y="2266422"/>
                <a:ext cx="2374900" cy="3749145"/>
              </a:xfrm>
              <a:blipFill>
                <a:blip r:embed="rId2"/>
                <a:stretch>
                  <a:fillRect l="-2314" t="-1789" r="-28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49327" y="1892428"/>
            <a:ext cx="6944234" cy="412313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594" y="696349"/>
            <a:ext cx="2495678" cy="1308167"/>
          </a:xfrm>
          <a:prstGeom prst="rect">
            <a:avLst/>
          </a:prstGeom>
        </p:spPr>
      </p:pic>
      <p:grpSp>
        <p:nvGrpSpPr>
          <p:cNvPr id="11" name="Agrupar 10"/>
          <p:cNvGrpSpPr/>
          <p:nvPr/>
        </p:nvGrpSpPr>
        <p:grpSpPr>
          <a:xfrm>
            <a:off x="8449734" y="1159933"/>
            <a:ext cx="1731433" cy="1909234"/>
            <a:chOff x="8449734" y="1159933"/>
            <a:chExt cx="1731433" cy="1909234"/>
          </a:xfrm>
        </p:grpSpPr>
        <p:sp>
          <p:nvSpPr>
            <p:cNvPr id="8" name="Forma Livre 7"/>
            <p:cNvSpPr/>
            <p:nvPr/>
          </p:nvSpPr>
          <p:spPr>
            <a:xfrm>
              <a:off x="8449734" y="1350433"/>
              <a:ext cx="1320800" cy="1718734"/>
            </a:xfrm>
            <a:custGeom>
              <a:avLst/>
              <a:gdLst>
                <a:gd name="connsiteX0" fmla="*/ 2180167 w 2180167"/>
                <a:gd name="connsiteY0" fmla="*/ 0 h 1003300"/>
                <a:gd name="connsiteX1" fmla="*/ 1540934 w 2180167"/>
                <a:gd name="connsiteY1" fmla="*/ 465666 h 1003300"/>
                <a:gd name="connsiteX2" fmla="*/ 529167 w 2180167"/>
                <a:gd name="connsiteY2" fmla="*/ 965200 h 1003300"/>
                <a:gd name="connsiteX3" fmla="*/ 372534 w 2180167"/>
                <a:gd name="connsiteY3" fmla="*/ 783166 h 1003300"/>
                <a:gd name="connsiteX4" fmla="*/ 0 w 2180167"/>
                <a:gd name="connsiteY4" fmla="*/ 1003300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167" h="1003300">
                  <a:moveTo>
                    <a:pt x="2180167" y="0"/>
                  </a:moveTo>
                  <a:cubicBezTo>
                    <a:pt x="1998134" y="152399"/>
                    <a:pt x="1816101" y="304799"/>
                    <a:pt x="1540934" y="465666"/>
                  </a:cubicBezTo>
                  <a:cubicBezTo>
                    <a:pt x="1265767" y="626533"/>
                    <a:pt x="723900" y="912283"/>
                    <a:pt x="529167" y="965200"/>
                  </a:cubicBezTo>
                  <a:cubicBezTo>
                    <a:pt x="334434" y="1018117"/>
                    <a:pt x="460728" y="776816"/>
                    <a:pt x="372534" y="783166"/>
                  </a:cubicBezTo>
                  <a:cubicBezTo>
                    <a:pt x="284340" y="789516"/>
                    <a:pt x="142170" y="896408"/>
                    <a:pt x="0" y="1003300"/>
                  </a:cubicBezTo>
                </a:path>
              </a:pathLst>
            </a:custGeom>
            <a:noFill/>
            <a:ln w="6350">
              <a:prstDash val="lgDash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9770534" y="1159933"/>
              <a:ext cx="410633" cy="321734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3821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Arredondado 17"/>
          <p:cNvSpPr/>
          <p:nvPr/>
        </p:nvSpPr>
        <p:spPr>
          <a:xfrm>
            <a:off x="769671" y="4784112"/>
            <a:ext cx="2521118" cy="967203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uma Rede Neural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3708400" y="1825625"/>
                <a:ext cx="7645400" cy="4351338"/>
              </a:xfrm>
            </p:spPr>
            <p:txBody>
              <a:bodyPr/>
              <a:lstStyle/>
              <a:p>
                <a:r>
                  <a:rPr lang="pt-BR" dirty="0" smtClean="0"/>
                  <a:t>O neurônio:</a:t>
                </a:r>
              </a:p>
              <a:p>
                <a:pPr lvl="1"/>
                <a:r>
                  <a:rPr lang="pt-BR" dirty="0" smtClean="0"/>
                  <a:t>Combinação linear de entradas, </a:t>
                </a:r>
                <a:r>
                  <a:rPr lang="pt-BR" dirty="0" smtClean="0">
                    <a:solidFill>
                      <a:srgbClr val="00B050"/>
                    </a:solidFill>
                  </a:rPr>
                  <a:t>pesos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pt-BR" dirty="0" smtClean="0">
                    <a:solidFill>
                      <a:srgbClr val="00B050"/>
                    </a:solidFill>
                  </a:rPr>
                  <a:t> </a:t>
                </a:r>
                <a:r>
                  <a:rPr lang="pt-BR" dirty="0" smtClean="0"/>
                  <a:t>e</a:t>
                </a:r>
                <a:r>
                  <a:rPr lang="pt-BR" dirty="0" smtClean="0">
                    <a:solidFill>
                      <a:srgbClr val="00B050"/>
                    </a:solidFill>
                  </a:rPr>
                  <a:t> bias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pt-BR" dirty="0" smtClean="0">
                  <a:solidFill>
                    <a:srgbClr val="00B050"/>
                  </a:solidFill>
                </a:endParaRPr>
              </a:p>
              <a:p>
                <a:pPr lvl="1"/>
                <a:r>
                  <a:rPr lang="pt-BR" dirty="0" smtClean="0"/>
                  <a:t>Função de ativação </a:t>
                </a:r>
                <a:r>
                  <a:rPr lang="pt-BR" dirty="0" smtClean="0">
                    <a:solidFill>
                      <a:srgbClr val="9673A6"/>
                    </a:solidFill>
                  </a:rPr>
                  <a:t>não-linear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8400" y="1825625"/>
                <a:ext cx="7645400" cy="4351338"/>
              </a:xfrm>
              <a:blipFill>
                <a:blip r:embed="rId2"/>
                <a:stretch>
                  <a:fillRect l="-1434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Neuron Anatomy, Nerve Impulses, and Classificati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841294"/>
            <a:ext cx="287928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Espaço Reservado para Conteúdo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498" y="3166300"/>
            <a:ext cx="4746012" cy="3082629"/>
          </a:xfrm>
          <a:prstGeom prst="rect">
            <a:avLst/>
          </a:prstGeom>
        </p:spPr>
      </p:pic>
      <p:pic>
        <p:nvPicPr>
          <p:cNvPr id="10" name="Espaço Reservado para Conteúdo 4"/>
          <p:cNvPicPr>
            <a:picLocks noChangeAspect="1"/>
          </p:cNvPicPr>
          <p:nvPr/>
        </p:nvPicPr>
        <p:blipFill rotWithShape="1">
          <a:blip r:embed="rId5"/>
          <a:srcRect l="2976" r="64788"/>
          <a:stretch/>
        </p:blipFill>
        <p:spPr>
          <a:xfrm>
            <a:off x="8507106" y="3205691"/>
            <a:ext cx="1722967" cy="1397303"/>
          </a:xfrm>
          <a:prstGeom prst="rect">
            <a:avLst/>
          </a:prstGeom>
        </p:spPr>
      </p:pic>
      <p:pic>
        <p:nvPicPr>
          <p:cNvPr id="12" name="Espaço Reservado para Conteúdo 4"/>
          <p:cNvPicPr>
            <a:picLocks noChangeAspect="1"/>
          </p:cNvPicPr>
          <p:nvPr/>
        </p:nvPicPr>
        <p:blipFill rotWithShape="1">
          <a:blip r:embed="rId5"/>
          <a:srcRect l="34973" r="33345"/>
          <a:stretch/>
        </p:blipFill>
        <p:spPr>
          <a:xfrm>
            <a:off x="10237147" y="4008962"/>
            <a:ext cx="1693333" cy="1397303"/>
          </a:xfrm>
          <a:prstGeom prst="rect">
            <a:avLst/>
          </a:prstGeom>
        </p:spPr>
      </p:pic>
      <p:pic>
        <p:nvPicPr>
          <p:cNvPr id="13" name="Espaço Reservado para Conteúdo 4"/>
          <p:cNvPicPr>
            <a:picLocks noChangeAspect="1"/>
          </p:cNvPicPr>
          <p:nvPr/>
        </p:nvPicPr>
        <p:blipFill rotWithShape="1">
          <a:blip r:embed="rId5"/>
          <a:srcRect l="65581"/>
          <a:stretch/>
        </p:blipFill>
        <p:spPr>
          <a:xfrm>
            <a:off x="8448774" y="4851626"/>
            <a:ext cx="1839629" cy="1397303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 rot="343753">
            <a:off x="9858258" y="3098418"/>
            <a:ext cx="2125134" cy="3220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Funções de ativação típicas</a:t>
            </a:r>
            <a:endParaRPr lang="pt-B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Forma Livre 14"/>
          <p:cNvSpPr/>
          <p:nvPr/>
        </p:nvSpPr>
        <p:spPr>
          <a:xfrm rot="174095">
            <a:off x="7403253" y="3720896"/>
            <a:ext cx="1435100" cy="487039"/>
          </a:xfrm>
          <a:custGeom>
            <a:avLst/>
            <a:gdLst>
              <a:gd name="connsiteX0" fmla="*/ 0 w 1291166"/>
              <a:gd name="connsiteY0" fmla="*/ 487039 h 487039"/>
              <a:gd name="connsiteX1" fmla="*/ 355600 w 1291166"/>
              <a:gd name="connsiteY1" fmla="*/ 4439 h 487039"/>
              <a:gd name="connsiteX2" fmla="*/ 876300 w 1291166"/>
              <a:gd name="connsiteY2" fmla="*/ 237272 h 487039"/>
              <a:gd name="connsiteX3" fmla="*/ 1143000 w 1291166"/>
              <a:gd name="connsiteY3" fmla="*/ 63705 h 487039"/>
              <a:gd name="connsiteX4" fmla="*/ 1291166 w 1291166"/>
              <a:gd name="connsiteY4" fmla="*/ 63705 h 48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1166" h="487039">
                <a:moveTo>
                  <a:pt x="0" y="487039"/>
                </a:moveTo>
                <a:cubicBezTo>
                  <a:pt x="104775" y="266553"/>
                  <a:pt x="209550" y="46067"/>
                  <a:pt x="355600" y="4439"/>
                </a:cubicBezTo>
                <a:cubicBezTo>
                  <a:pt x="501650" y="-37189"/>
                  <a:pt x="745067" y="227394"/>
                  <a:pt x="876300" y="237272"/>
                </a:cubicBezTo>
                <a:cubicBezTo>
                  <a:pt x="1007533" y="247150"/>
                  <a:pt x="1073856" y="92633"/>
                  <a:pt x="1143000" y="63705"/>
                </a:cubicBezTo>
                <a:cubicBezTo>
                  <a:pt x="1212144" y="34777"/>
                  <a:pt x="1251655" y="49241"/>
                  <a:pt x="1291166" y="63705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/>
              <p:cNvSpPr txBox="1"/>
              <p:nvPr/>
            </p:nvSpPr>
            <p:spPr>
              <a:xfrm>
                <a:off x="867919" y="4811851"/>
                <a:ext cx="2195684" cy="911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subSup"/>
                                  <m:grow m:val="on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  <m:aln/>
                                    </m:r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b="0" i="1" dirty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,      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19" y="4811851"/>
                <a:ext cx="2195684" cy="911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1110962" y="5723575"/>
                <a:ext cx="22547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latin typeface="Cambria Math" panose="02040503050406030204" pitchFamily="18" charset="0"/>
                        </a:rPr>
                        <m:t>𝑜𝑛𝑑𝑒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pt-BR" sz="1100" i="1">
                          <a:latin typeface="Cambria Math" panose="02040503050406030204" pitchFamily="18" charset="0"/>
                        </a:rPr>
                        <m:t> é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𝑓𝑢𝑛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𝑎𝑡𝑖𝑣𝑎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962" y="5723575"/>
                <a:ext cx="2254783" cy="261610"/>
              </a:xfrm>
              <a:prstGeom prst="rect">
                <a:avLst/>
              </a:prstGeom>
              <a:blipFill>
                <a:blip r:embed="rId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735154" y="4536372"/>
                <a:ext cx="255563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𝑃𝑟𝑜𝑝𝑎𝑔𝑎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𝑓𝑟𝑜𝑛𝑡𝑎𝑙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𝑛𝑒𝑢𝑟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𝑛𝑖𝑜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54" y="4536372"/>
                <a:ext cx="2555635" cy="261610"/>
              </a:xfrm>
              <a:prstGeom prst="rect">
                <a:avLst/>
              </a:prstGeom>
              <a:blipFill>
                <a:blip r:embed="rId8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m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92821">
            <a:off x="9877131" y="5696790"/>
            <a:ext cx="2048796" cy="7797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896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15" grpId="0" animBg="1"/>
      <p:bldP spid="16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uma Rede Neural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35101" y="1446879"/>
            <a:ext cx="8407400" cy="4991894"/>
          </a:xfrm>
          <a:prstGeom prst="rect">
            <a:avLst/>
          </a:prstGeom>
        </p:spPr>
      </p:pic>
      <p:grpSp>
        <p:nvGrpSpPr>
          <p:cNvPr id="3" name="Agrupar 2"/>
          <p:cNvGrpSpPr/>
          <p:nvPr/>
        </p:nvGrpSpPr>
        <p:grpSpPr>
          <a:xfrm>
            <a:off x="3688434" y="2426522"/>
            <a:ext cx="5089715" cy="3746488"/>
            <a:chOff x="3688434" y="2426522"/>
            <a:chExt cx="5089715" cy="3746488"/>
          </a:xfrm>
        </p:grpSpPr>
        <p:pic>
          <p:nvPicPr>
            <p:cNvPr id="18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9414" y="2428584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9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1628" y="3472806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2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0013" y="2896421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3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8793" y="4026542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4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1628" y="4498869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5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8434" y="5562879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8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9553" y="4022366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9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2922" y="5148311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0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5723" y="2426522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1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7937" y="3470744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2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7937" y="4496807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3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4743" y="5560817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cxnSp>
        <p:nvCxnSpPr>
          <p:cNvPr id="6" name="Conector de Seta Reta 5"/>
          <p:cNvCxnSpPr/>
          <p:nvPr/>
        </p:nvCxnSpPr>
        <p:spPr>
          <a:xfrm>
            <a:off x="3144150" y="2740832"/>
            <a:ext cx="697601" cy="87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7288209" y="4332428"/>
            <a:ext cx="697601" cy="87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V="1">
            <a:off x="4527090" y="5063067"/>
            <a:ext cx="806910" cy="8048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3368685" y="2516143"/>
                <a:ext cx="2485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85" y="2516143"/>
                <a:ext cx="248530" cy="215444"/>
              </a:xfrm>
              <a:prstGeom prst="rect">
                <a:avLst/>
              </a:prstGeom>
              <a:blipFill>
                <a:blip r:embed="rId4"/>
                <a:stretch>
                  <a:fillRect l="-12500" r="-5000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4841372" y="5465505"/>
                <a:ext cx="3280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372" y="5465505"/>
                <a:ext cx="328039" cy="215444"/>
              </a:xfrm>
              <a:prstGeom prst="rect">
                <a:avLst/>
              </a:prstGeom>
              <a:blipFill>
                <a:blip r:embed="rId5"/>
                <a:stretch>
                  <a:fillRect l="-7407" r="-1852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7453852" y="4111987"/>
                <a:ext cx="3210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46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852" y="4111987"/>
                <a:ext cx="321049" cy="215444"/>
              </a:xfrm>
              <a:prstGeom prst="rect">
                <a:avLst/>
              </a:prstGeom>
              <a:blipFill>
                <a:blip r:embed="rId6"/>
                <a:stretch>
                  <a:fillRect l="-9615" r="-3846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Agrupar 15"/>
          <p:cNvGrpSpPr/>
          <p:nvPr/>
        </p:nvGrpSpPr>
        <p:grpSpPr>
          <a:xfrm>
            <a:off x="9440288" y="1986748"/>
            <a:ext cx="1761066" cy="1274233"/>
            <a:chOff x="9440288" y="1986748"/>
            <a:chExt cx="1761066" cy="1274233"/>
          </a:xfrm>
        </p:grpSpPr>
        <p:sp>
          <p:nvSpPr>
            <p:cNvPr id="15" name="Texto Explicativo em Nuvem 14"/>
            <p:cNvSpPr/>
            <p:nvPr/>
          </p:nvSpPr>
          <p:spPr>
            <a:xfrm>
              <a:off x="9440288" y="1986748"/>
              <a:ext cx="1761066" cy="1274233"/>
            </a:xfrm>
            <a:prstGeom prst="cloudCallout">
              <a:avLst>
                <a:gd name="adj1" fmla="val -54487"/>
                <a:gd name="adj2" fmla="val 71138"/>
              </a:avLst>
            </a:prstGeom>
            <a:solidFill>
              <a:srgbClr val="FCFCF8"/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tângulo 37"/>
                <p:cNvSpPr/>
                <p:nvPr/>
              </p:nvSpPr>
              <p:spPr>
                <a:xfrm>
                  <a:off x="9860631" y="2328366"/>
                  <a:ext cx="920380" cy="5909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pt-BR" sz="2000" dirty="0" smtClean="0"/>
                    <a:t>=?</a:t>
                  </a:r>
                  <a:endParaRPr lang="pt-BR" sz="2000" dirty="0"/>
                </a:p>
              </p:txBody>
            </p:sp>
          </mc:Choice>
          <mc:Fallback xmlns="">
            <p:sp>
              <p:nvSpPr>
                <p:cNvPr id="38" name="Retângulo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631" y="2328366"/>
                  <a:ext cx="920380" cy="590996"/>
                </a:xfrm>
                <a:prstGeom prst="rect">
                  <a:avLst/>
                </a:prstGeom>
                <a:blipFill>
                  <a:blip r:embed="rId7"/>
                  <a:stretch>
                    <a:fillRect r="-529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187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tângulo 54"/>
          <p:cNvSpPr/>
          <p:nvPr/>
        </p:nvSpPr>
        <p:spPr>
          <a:xfrm>
            <a:off x="978368" y="1709138"/>
            <a:ext cx="3362960" cy="788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Arredondado 38"/>
          <p:cNvSpPr/>
          <p:nvPr/>
        </p:nvSpPr>
        <p:spPr>
          <a:xfrm>
            <a:off x="7434117" y="4026209"/>
            <a:ext cx="3381204" cy="2556115"/>
          </a:xfrm>
          <a:prstGeom prst="roundRect">
            <a:avLst/>
          </a:prstGeom>
          <a:solidFill>
            <a:srgbClr val="FCFCF8"/>
          </a:soli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Arredondado 24"/>
          <p:cNvSpPr/>
          <p:nvPr/>
        </p:nvSpPr>
        <p:spPr>
          <a:xfrm>
            <a:off x="340360" y="2726133"/>
            <a:ext cx="5557520" cy="1201451"/>
          </a:xfrm>
          <a:prstGeom prst="round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Encontrando os gradientes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1173480" y="1779331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0" y="1779331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706" t="-2222" r="-2345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26720" y="2787876"/>
                <a:ext cx="543560" cy="537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2787876"/>
                <a:ext cx="543560" cy="537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7747073" y="4267137"/>
                <a:ext cx="56848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73" y="4267137"/>
                <a:ext cx="568489" cy="526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7033565" y="3102322"/>
                <a:ext cx="742767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565" y="3102322"/>
                <a:ext cx="742767" cy="526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2137271" y="2122693"/>
                <a:ext cx="1867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271" y="2122693"/>
                <a:ext cx="1867178" cy="276999"/>
              </a:xfrm>
              <a:prstGeom prst="rect">
                <a:avLst/>
              </a:prstGeom>
              <a:blipFill>
                <a:blip r:embed="rId6"/>
                <a:stretch>
                  <a:fillRect l="-980" r="-2614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838200" y="3325395"/>
                <a:ext cx="2225161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+0+1+0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25395"/>
                <a:ext cx="2225161" cy="526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26720" y="4149491"/>
                <a:ext cx="5293360" cy="585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4149491"/>
                <a:ext cx="5293360" cy="5850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38200" y="4730264"/>
                <a:ext cx="3046668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+0+1=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30264"/>
                <a:ext cx="3046668" cy="5740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426720" y="5558684"/>
                <a:ext cx="5288280" cy="537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5558684"/>
                <a:ext cx="5288280" cy="5375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883920" y="6096203"/>
                <a:ext cx="3086294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+0+0=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6096203"/>
                <a:ext cx="3086294" cy="5266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Arredondado 27"/>
          <p:cNvSpPr/>
          <p:nvPr/>
        </p:nvSpPr>
        <p:spPr>
          <a:xfrm>
            <a:off x="340360" y="4118053"/>
            <a:ext cx="5557520" cy="1201453"/>
          </a:xfrm>
          <a:prstGeom prst="round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/>
          <p:cNvSpPr/>
          <p:nvPr/>
        </p:nvSpPr>
        <p:spPr>
          <a:xfrm>
            <a:off x="347274" y="5469334"/>
            <a:ext cx="5557520" cy="1205786"/>
          </a:xfrm>
          <a:prstGeom prst="round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7357916" y="2212255"/>
                <a:ext cx="1190134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916" y="2212255"/>
                <a:ext cx="1190134" cy="617861"/>
              </a:xfrm>
              <a:prstGeom prst="rect">
                <a:avLst/>
              </a:prstGeom>
              <a:blipFill>
                <a:blip r:embed="rId12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8619762" y="2383050"/>
                <a:ext cx="1707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762" y="2383050"/>
                <a:ext cx="1707519" cy="276999"/>
              </a:xfrm>
              <a:prstGeom prst="rect">
                <a:avLst/>
              </a:prstGeom>
              <a:blipFill>
                <a:blip r:embed="rId13"/>
                <a:stretch>
                  <a:fillRect l="-1786" r="-1429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747073" y="5849316"/>
                <a:ext cx="289495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73" y="5849316"/>
                <a:ext cx="2894959" cy="5266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7875199" y="3102322"/>
                <a:ext cx="744563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199" y="3102322"/>
                <a:ext cx="744563" cy="57400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8916446" y="3102322"/>
                <a:ext cx="724814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446" y="3102322"/>
                <a:ext cx="724814" cy="5266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7734447" y="5057906"/>
                <a:ext cx="2855141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447" y="5057906"/>
                <a:ext cx="2855141" cy="57400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9817114" y="3102322"/>
                <a:ext cx="746679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114" y="3102322"/>
                <a:ext cx="746679" cy="57336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631006" y="3102322"/>
                <a:ext cx="764633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006" y="3102322"/>
                <a:ext cx="764633" cy="52668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Agrupar 42"/>
          <p:cNvGrpSpPr/>
          <p:nvPr/>
        </p:nvGrpSpPr>
        <p:grpSpPr>
          <a:xfrm>
            <a:off x="7000486" y="802229"/>
            <a:ext cx="4012837" cy="1179419"/>
            <a:chOff x="6395719" y="1002301"/>
            <a:chExt cx="4012837" cy="11794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tângulo 40"/>
                <p:cNvSpPr/>
                <p:nvPr/>
              </p:nvSpPr>
              <p:spPr>
                <a:xfrm>
                  <a:off x="6395719" y="1610360"/>
                  <a:ext cx="3581401" cy="5713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600" dirty="0" smtClean="0"/>
                    <a:t>Mas.. e o que </a:t>
                  </a:r>
                  <a:r>
                    <a:rPr lang="pt-BR" sz="1600" dirty="0"/>
                    <a:t>acontece se </a:t>
                  </a:r>
                  <a:r>
                    <a:rPr lang="pt-BR" sz="1600" dirty="0" smtClean="0"/>
                    <a:t>subdividirmos</a:t>
                  </a:r>
                  <a:endParaRPr lang="pt-BR" sz="160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pt-BR" sz="1600" dirty="0" smtClean="0"/>
                    <a:t>em elementos </a:t>
                  </a:r>
                  <a:r>
                    <a:rPr lang="pt-BR" sz="1600" dirty="0"/>
                    <a:t>mais simples </a:t>
                  </a:r>
                  <a14:m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pt-BR" sz="1600" dirty="0"/>
                    <a:t> e </a:t>
                  </a:r>
                  <a14:m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pt-BR" sz="1600" dirty="0" smtClean="0"/>
                    <a:t>?</a:t>
                  </a:r>
                  <a:endParaRPr lang="pt-BR" sz="1600" dirty="0"/>
                </a:p>
              </p:txBody>
            </p:sp>
          </mc:Choice>
          <mc:Fallback xmlns="">
            <p:sp>
              <p:nvSpPr>
                <p:cNvPr id="41" name="Retângulo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719" y="1610360"/>
                  <a:ext cx="3581401" cy="571360"/>
                </a:xfrm>
                <a:prstGeom prst="rect">
                  <a:avLst/>
                </a:prstGeom>
                <a:blipFill>
                  <a:blip r:embed="rId20"/>
                  <a:stretch>
                    <a:fillRect l="-678" t="-2083" b="-1354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o Explicativo em Nuvem 41"/>
            <p:cNvSpPr/>
            <p:nvPr/>
          </p:nvSpPr>
          <p:spPr>
            <a:xfrm>
              <a:off x="9763396" y="1002301"/>
              <a:ext cx="645160" cy="467360"/>
            </a:xfrm>
            <a:prstGeom prst="cloudCallout">
              <a:avLst>
                <a:gd name="adj1" fmla="val -42093"/>
                <a:gd name="adj2" fmla="val 66848"/>
              </a:avLst>
            </a:prstGeom>
            <a:solidFill>
              <a:srgbClr val="FCFCF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978368" y="2787876"/>
                <a:ext cx="195560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368" y="2787876"/>
                <a:ext cx="1955600" cy="53751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2945334" y="2787876"/>
                <a:ext cx="277499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334" y="2787876"/>
                <a:ext cx="2774990" cy="53751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3051339" y="3479354"/>
                <a:ext cx="8102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339" y="3479354"/>
                <a:ext cx="810286" cy="276999"/>
              </a:xfrm>
              <a:prstGeom prst="rect">
                <a:avLst/>
              </a:prstGeom>
              <a:blipFill>
                <a:blip r:embed="rId23"/>
                <a:stretch>
                  <a:fillRect l="-3030" r="-6818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7007025" y="2369740"/>
                <a:ext cx="2791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025" y="2369740"/>
                <a:ext cx="279179" cy="276999"/>
              </a:xfrm>
              <a:prstGeom prst="rect">
                <a:avLst/>
              </a:prstGeom>
              <a:blipFill>
                <a:blip r:embed="rId24"/>
                <a:stretch>
                  <a:fillRect l="-13043" r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tângulo Arredondado 47"/>
          <p:cNvSpPr/>
          <p:nvPr/>
        </p:nvSpPr>
        <p:spPr>
          <a:xfrm>
            <a:off x="6971873" y="3009332"/>
            <a:ext cx="1704572" cy="74269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Arredondado 48"/>
          <p:cNvSpPr/>
          <p:nvPr/>
        </p:nvSpPr>
        <p:spPr>
          <a:xfrm>
            <a:off x="8815473" y="3009332"/>
            <a:ext cx="825788" cy="74269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Arredondado 49"/>
          <p:cNvSpPr/>
          <p:nvPr/>
        </p:nvSpPr>
        <p:spPr>
          <a:xfrm>
            <a:off x="9791078" y="3009332"/>
            <a:ext cx="1645201" cy="74269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8315562" y="4265965"/>
                <a:ext cx="759823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562" y="4265965"/>
                <a:ext cx="759823" cy="57336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9085202" y="4423878"/>
                <a:ext cx="1504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202" y="4423878"/>
                <a:ext cx="1504386" cy="276999"/>
              </a:xfrm>
              <a:prstGeom prst="rect">
                <a:avLst/>
              </a:prstGeom>
              <a:blipFill>
                <a:blip r:embed="rId26"/>
                <a:stretch>
                  <a:fillRect l="-1215" r="-3239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26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5" grpId="0" animBg="1"/>
      <p:bldP spid="13" grpId="0"/>
      <p:bldP spid="14" grpId="0"/>
      <p:bldP spid="15" grpId="0"/>
      <p:bldP spid="16" grpId="0"/>
      <p:bldP spid="18" grpId="0"/>
      <p:bldP spid="19" grpId="0"/>
      <p:bldP spid="21" grpId="0"/>
      <p:bldP spid="22" grpId="0"/>
      <p:bldP spid="24" grpId="0"/>
      <p:bldP spid="28" grpId="0" animBg="1"/>
      <p:bldP spid="29" grpId="0" animBg="1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4" grpId="0"/>
      <p:bldP spid="45" grpId="0"/>
      <p:bldP spid="46" grpId="0"/>
      <p:bldP spid="47" grpId="0"/>
      <p:bldP spid="48" grpId="0" animBg="1"/>
      <p:bldP spid="49" grpId="0" animBg="1"/>
      <p:bldP spid="50" grpId="0" animBg="1"/>
      <p:bldP spid="51" grpId="0"/>
      <p:bldP spid="5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5943E00B36CB44A7197E176EFF5388" ma:contentTypeVersion="10" ma:contentTypeDescription="Create a new document." ma:contentTypeScope="" ma:versionID="a1a948afec95abeaf29e071ac4d17bf0">
  <xsd:schema xmlns:xsd="http://www.w3.org/2001/XMLSchema" xmlns:xs="http://www.w3.org/2001/XMLSchema" xmlns:p="http://schemas.microsoft.com/office/2006/metadata/properties" xmlns:ns3="f7173e8a-56df-44df-bf10-c7773b5f5d1f" xmlns:ns4="ecf3212f-6c91-4dc1-afd8-6d60b0670e7e" targetNamespace="http://schemas.microsoft.com/office/2006/metadata/properties" ma:root="true" ma:fieldsID="d2b69bc190c09a96db880a1478c94ab8" ns3:_="" ns4:_="">
    <xsd:import namespace="f7173e8a-56df-44df-bf10-c7773b5f5d1f"/>
    <xsd:import namespace="ecf3212f-6c91-4dc1-afd8-6d60b0670e7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73e8a-56df-44df-bf10-c7773b5f5d1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f3212f-6c91-4dc1-afd8-6d60b0670e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662E30-A1D7-4E6F-8EE1-037DE7DCD35E}">
  <ds:schemaRefs>
    <ds:schemaRef ds:uri="ecf3212f-6c91-4dc1-afd8-6d60b0670e7e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7173e8a-56df-44df-bf10-c7773b5f5d1f"/>
  </ds:schemaRefs>
</ds:datastoreItem>
</file>

<file path=customXml/itemProps2.xml><?xml version="1.0" encoding="utf-8"?>
<ds:datastoreItem xmlns:ds="http://schemas.openxmlformats.org/officeDocument/2006/customXml" ds:itemID="{D3AB2DB6-6B0A-44BB-9543-4657A8DADF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EC42EF-EEBC-4F04-837C-926528F449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73e8a-56df-44df-bf10-c7773b5f5d1f"/>
    <ds:schemaRef ds:uri="ecf3212f-6c91-4dc1-afd8-6d60b0670e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2699</TotalTime>
  <Words>4486</Words>
  <Application>Microsoft Office PowerPoint</Application>
  <PresentationFormat>Widescreen</PresentationFormat>
  <Paragraphs>542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Wingdings</vt:lpstr>
      <vt:lpstr>Tema do Office</vt:lpstr>
      <vt:lpstr>Backpropagation</vt:lpstr>
      <vt:lpstr>Agenda</vt:lpstr>
      <vt:lpstr>Introdução</vt:lpstr>
      <vt:lpstr>Estrutura básica de aprendizagem</vt:lpstr>
      <vt:lpstr>Otimização</vt:lpstr>
      <vt:lpstr>Estrutura de uma Rede Neural</vt:lpstr>
      <vt:lpstr>Estrutura de uma Rede Neural </vt:lpstr>
      <vt:lpstr>Estrutura de uma Rede Neural</vt:lpstr>
      <vt:lpstr>Encontrando os gradientes</vt:lpstr>
      <vt:lpstr>Grafo computacional</vt:lpstr>
      <vt:lpstr>Propagação Frontal</vt:lpstr>
      <vt:lpstr>Propagação Frontal</vt:lpstr>
      <vt:lpstr>Propagação Frontal</vt:lpstr>
      <vt:lpstr>Retropropagação (backpropagation)</vt:lpstr>
      <vt:lpstr>Retropropagação (backpropagation)</vt:lpstr>
      <vt:lpstr>Retropropagação (backpropagation)</vt:lpstr>
      <vt:lpstr>Retropropagação (backpropagation)</vt:lpstr>
      <vt:lpstr>Grafo computacional</vt:lpstr>
      <vt:lpstr>Grafo computacional</vt:lpstr>
      <vt:lpstr>Grafo computacional</vt:lpstr>
      <vt:lpstr>Backpropagation</vt:lpstr>
      <vt:lpstr>Backpropagation</vt:lpstr>
      <vt:lpstr>Backpropagation</vt:lpstr>
      <vt:lpstr>Backpropagation</vt:lpstr>
      <vt:lpstr>Backpropagation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Jairo Luciano Dias Alves</dc:creator>
  <cp:lastModifiedBy>Jairo Luciano Dias Alves</cp:lastModifiedBy>
  <cp:revision>125</cp:revision>
  <dcterms:created xsi:type="dcterms:W3CDTF">2021-04-17T14:54:27Z</dcterms:created>
  <dcterms:modified xsi:type="dcterms:W3CDTF">2021-04-22T01:47:15Z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0x0101000A5943E00B36CB44A7197E176EFF5388</vt:lpwstr>
  </property>
</Properties>
</file>