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58" r:id="rId8"/>
    <p:sldId id="264" r:id="rId9"/>
    <p:sldId id="260" r:id="rId10"/>
    <p:sldId id="263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4" r:id="rId21"/>
    <p:sldId id="281" r:id="rId22"/>
    <p:sldId id="282" r:id="rId23"/>
    <p:sldId id="283" r:id="rId24"/>
    <p:sldId id="270" r:id="rId25"/>
    <p:sldId id="285" r:id="rId26"/>
    <p:sldId id="286" r:id="rId27"/>
    <p:sldId id="288" r:id="rId28"/>
    <p:sldId id="289" r:id="rId29"/>
    <p:sldId id="290" r:id="rId30"/>
    <p:sldId id="291" r:id="rId31"/>
    <p:sldId id="271" r:id="rId32"/>
    <p:sldId id="294" r:id="rId33"/>
    <p:sldId id="292" r:id="rId34"/>
    <p:sldId id="293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FF"/>
    <a:srgbClr val="CC00CC"/>
    <a:srgbClr val="FCFCF8"/>
    <a:srgbClr val="CC00FF"/>
    <a:srgbClr val="FBC5FF"/>
    <a:srgbClr val="DEEBF7"/>
    <a:srgbClr val="C9F5FF"/>
    <a:srgbClr val="F3F6FB"/>
    <a:srgbClr val="FCFCF0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www.youtube.com/watch?v=i94OvYb6noo&amp;ab_channel=AndrejKarpathy" TargetMode="External"/><Relationship Id="rId1" Type="http://schemas.openxmlformats.org/officeDocument/2006/relationships/hyperlink" Target="https://colah.github.io/posts/2015-08-Backprop/" TargetMode="External"/><Relationship Id="rId4" Type="http://schemas.openxmlformats.org/officeDocument/2006/relationships/hyperlink" Target="https://www.deeplearningbook.com.br/algoritmo-backpropagation-parte1-grafos-computacionais-e-chain-rule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www.youtube.com/watch?v=i94OvYb6noo&amp;ab_channel=AndrejKarpathy" TargetMode="External"/><Relationship Id="rId1" Type="http://schemas.openxmlformats.org/officeDocument/2006/relationships/hyperlink" Target="https://colah.github.io/posts/2015-08-Backprop/" TargetMode="External"/><Relationship Id="rId4" Type="http://schemas.openxmlformats.org/officeDocument/2006/relationships/hyperlink" Target="https://www.deeplearningbook.com.br/algoritmo-backpropagation-parte1-grafos-computacionais-e-chain-rul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7909D-CDDF-4355-A10D-F4472CC8A9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7EBC64D-5172-4E9E-8330-9176292F4C98}">
      <dgm:prSet/>
      <dgm:spPr/>
      <dgm:t>
        <a:bodyPr/>
        <a:lstStyle/>
        <a:p>
          <a:pPr rtl="0"/>
          <a:r>
            <a:rPr lang="en-US" dirty="0" smtClean="0"/>
            <a:t>What is backpropagation really doing? | Deep learning, chapter 3 </a:t>
          </a:r>
          <a:endParaRPr lang="pt-BR" dirty="0"/>
        </a:p>
      </dgm:t>
    </dgm:pt>
    <dgm:pt modelId="{7E30A81C-6C7C-47EB-B865-247CAE22E156}" type="parTrans" cxnId="{52DCBCBA-7D32-4A9F-8072-C56044348704}">
      <dgm:prSet/>
      <dgm:spPr/>
      <dgm:t>
        <a:bodyPr/>
        <a:lstStyle/>
        <a:p>
          <a:endParaRPr lang="pt-BR"/>
        </a:p>
      </dgm:t>
    </dgm:pt>
    <dgm:pt modelId="{00BBA6CE-4F5F-4636-93F3-D1336824B22B}" type="sibTrans" cxnId="{52DCBCBA-7D32-4A9F-8072-C56044348704}">
      <dgm:prSet/>
      <dgm:spPr/>
      <dgm:t>
        <a:bodyPr/>
        <a:lstStyle/>
        <a:p>
          <a:endParaRPr lang="pt-BR"/>
        </a:p>
      </dgm:t>
    </dgm:pt>
    <dgm:pt modelId="{ABCBACC3-54F9-4BF9-B49D-79EA26745359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https://www.youtube.com/watch?v=Ilg3gGewQ5U&amp;ab_channel=3Blue1Brown</a:t>
          </a:r>
          <a:endParaRPr lang="pt-BR"/>
        </a:p>
      </dgm:t>
    </dgm:pt>
    <dgm:pt modelId="{3EC4DFD3-9834-4A9E-B9C9-F221589FFC3D}" type="parTrans" cxnId="{F477E266-03E1-4DC0-A0B5-60F975AA8F92}">
      <dgm:prSet/>
      <dgm:spPr/>
      <dgm:t>
        <a:bodyPr/>
        <a:lstStyle/>
        <a:p>
          <a:endParaRPr lang="pt-BR"/>
        </a:p>
      </dgm:t>
    </dgm:pt>
    <dgm:pt modelId="{20CE473F-9C8C-4176-B47B-B9A8AF3D10BD}" type="sibTrans" cxnId="{F477E266-03E1-4DC0-A0B5-60F975AA8F92}">
      <dgm:prSet/>
      <dgm:spPr/>
      <dgm:t>
        <a:bodyPr/>
        <a:lstStyle/>
        <a:p>
          <a:endParaRPr lang="pt-BR"/>
        </a:p>
      </dgm:t>
    </dgm:pt>
    <dgm:pt modelId="{7A83E65F-E46A-4E27-8D51-BB4D0F177262}">
      <dgm:prSet/>
      <dgm:spPr/>
      <dgm:t>
        <a:bodyPr/>
        <a:lstStyle/>
        <a:p>
          <a:pPr rtl="0"/>
          <a:r>
            <a:rPr lang="en-US" dirty="0" smtClean="0"/>
            <a:t>Backpropagation calculus | Deep learning, chapter 4 </a:t>
          </a:r>
          <a:endParaRPr lang="pt-BR" dirty="0"/>
        </a:p>
      </dgm:t>
    </dgm:pt>
    <dgm:pt modelId="{A59CBCA0-D458-4CCD-82CC-1F98C6ECB471}" type="parTrans" cxnId="{8E506584-249F-4A60-ABBE-6BDD4FD854DB}">
      <dgm:prSet/>
      <dgm:spPr/>
      <dgm:t>
        <a:bodyPr/>
        <a:lstStyle/>
        <a:p>
          <a:endParaRPr lang="pt-BR"/>
        </a:p>
      </dgm:t>
    </dgm:pt>
    <dgm:pt modelId="{D49B54C0-FB5E-45F4-8837-E461C78D18D0}" type="sibTrans" cxnId="{8E506584-249F-4A60-ABBE-6BDD4FD854DB}">
      <dgm:prSet/>
      <dgm:spPr/>
      <dgm:t>
        <a:bodyPr/>
        <a:lstStyle/>
        <a:p>
          <a:endParaRPr lang="pt-BR"/>
        </a:p>
      </dgm:t>
    </dgm:pt>
    <dgm:pt modelId="{7E5FA073-9FAE-4D8C-BD07-D0DD68B29550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https://www.youtube.com/watch?v=tIeHLnjs5U8</a:t>
          </a:r>
          <a:endParaRPr lang="pt-BR"/>
        </a:p>
      </dgm:t>
    </dgm:pt>
    <dgm:pt modelId="{3B1D3E34-18C5-44C2-B78E-B8D1CFA07AA0}" type="parTrans" cxnId="{5B05F090-D522-44B2-B991-78AE02E275C2}">
      <dgm:prSet/>
      <dgm:spPr/>
      <dgm:t>
        <a:bodyPr/>
        <a:lstStyle/>
        <a:p>
          <a:endParaRPr lang="pt-BR"/>
        </a:p>
      </dgm:t>
    </dgm:pt>
    <dgm:pt modelId="{ABCC8190-4358-4D2C-A537-B64F75753AB6}" type="sibTrans" cxnId="{5B05F090-D522-44B2-B991-78AE02E275C2}">
      <dgm:prSet/>
      <dgm:spPr/>
      <dgm:t>
        <a:bodyPr/>
        <a:lstStyle/>
        <a:p>
          <a:endParaRPr lang="pt-BR"/>
        </a:p>
      </dgm:t>
    </dgm:pt>
    <dgm:pt modelId="{A911A7B2-FF91-4E41-9671-14C5313481F6}">
      <dgm:prSet/>
      <dgm:spPr/>
      <dgm:t>
        <a:bodyPr/>
        <a:lstStyle/>
        <a:p>
          <a:pPr rtl="0"/>
          <a:r>
            <a:rPr lang="pt-BR" dirty="0" err="1" smtClean="0"/>
            <a:t>Calculus</a:t>
          </a:r>
          <a:r>
            <a:rPr lang="pt-BR" dirty="0" smtClean="0"/>
            <a:t> </a:t>
          </a:r>
          <a:r>
            <a:rPr lang="pt-BR" dirty="0" err="1" smtClean="0"/>
            <a:t>on</a:t>
          </a:r>
          <a:r>
            <a:rPr lang="pt-BR" dirty="0" smtClean="0"/>
            <a:t> </a:t>
          </a:r>
          <a:r>
            <a:rPr lang="pt-BR" dirty="0" err="1" smtClean="0"/>
            <a:t>Computational</a:t>
          </a:r>
          <a:r>
            <a:rPr lang="pt-BR" dirty="0" smtClean="0"/>
            <a:t> </a:t>
          </a:r>
          <a:r>
            <a:rPr lang="pt-BR" dirty="0" err="1" smtClean="0"/>
            <a:t>Graphs</a:t>
          </a:r>
          <a:r>
            <a:rPr lang="pt-BR" dirty="0" smtClean="0"/>
            <a:t>: Backpropagation -- </a:t>
          </a:r>
          <a:r>
            <a:rPr lang="pt-BR" dirty="0" err="1" smtClean="0"/>
            <a:t>colah's</a:t>
          </a:r>
          <a:r>
            <a:rPr lang="pt-BR" dirty="0" smtClean="0"/>
            <a:t> blog</a:t>
          </a:r>
          <a:endParaRPr lang="pt-BR" dirty="0"/>
        </a:p>
      </dgm:t>
    </dgm:pt>
    <dgm:pt modelId="{A6DB8CAA-49A3-4842-98C4-7E17D8AE5E21}" type="parTrans" cxnId="{93B65490-C2A6-489D-B305-790E627E6B1E}">
      <dgm:prSet/>
      <dgm:spPr/>
      <dgm:t>
        <a:bodyPr/>
        <a:lstStyle/>
        <a:p>
          <a:endParaRPr lang="pt-BR"/>
        </a:p>
      </dgm:t>
    </dgm:pt>
    <dgm:pt modelId="{CF50BCA1-1184-4367-83B9-99E0CD84B183}" type="sibTrans" cxnId="{93B65490-C2A6-489D-B305-790E627E6B1E}">
      <dgm:prSet/>
      <dgm:spPr/>
      <dgm:t>
        <a:bodyPr/>
        <a:lstStyle/>
        <a:p>
          <a:endParaRPr lang="pt-BR"/>
        </a:p>
      </dgm:t>
    </dgm:pt>
    <dgm:pt modelId="{32E9CD7A-CF21-44DE-8E19-C6F8B9A6CB93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https://colah.github.io/posts/2015-08-Backprop/</a:t>
          </a:r>
          <a:endParaRPr lang="pt-BR"/>
        </a:p>
      </dgm:t>
    </dgm:pt>
    <dgm:pt modelId="{0DFDD26F-1807-48AE-ACDE-E9BB29D02974}" type="parTrans" cxnId="{783499E0-C955-46D3-9F73-741C2DFE0587}">
      <dgm:prSet/>
      <dgm:spPr/>
      <dgm:t>
        <a:bodyPr/>
        <a:lstStyle/>
        <a:p>
          <a:endParaRPr lang="pt-BR"/>
        </a:p>
      </dgm:t>
    </dgm:pt>
    <dgm:pt modelId="{C33AAC06-B5A7-4112-81F8-98AF1789F94D}" type="sibTrans" cxnId="{783499E0-C955-46D3-9F73-741C2DFE0587}">
      <dgm:prSet/>
      <dgm:spPr/>
      <dgm:t>
        <a:bodyPr/>
        <a:lstStyle/>
        <a:p>
          <a:endParaRPr lang="pt-BR"/>
        </a:p>
      </dgm:t>
    </dgm:pt>
    <dgm:pt modelId="{0B8D4A59-627E-4963-B52F-ECB8B596AF54}">
      <dgm:prSet/>
      <dgm:spPr/>
      <dgm:t>
        <a:bodyPr/>
        <a:lstStyle/>
        <a:p>
          <a:pPr rtl="0"/>
          <a:r>
            <a:rPr lang="pt-BR" dirty="0" smtClean="0"/>
            <a:t>CS231n </a:t>
          </a:r>
          <a:r>
            <a:rPr lang="pt-BR" dirty="0" err="1" smtClean="0"/>
            <a:t>Winter</a:t>
          </a:r>
          <a:r>
            <a:rPr lang="pt-BR" dirty="0" smtClean="0"/>
            <a:t> 2016: </a:t>
          </a:r>
          <a:r>
            <a:rPr lang="pt-BR" dirty="0" err="1" smtClean="0"/>
            <a:t>Lecture</a:t>
          </a:r>
          <a:r>
            <a:rPr lang="pt-BR" dirty="0" smtClean="0"/>
            <a:t> 4: Backpropagation, Neural Networks 1 </a:t>
          </a:r>
          <a:endParaRPr lang="pt-BR" dirty="0"/>
        </a:p>
      </dgm:t>
    </dgm:pt>
    <dgm:pt modelId="{525DCC40-DA1B-4056-8014-E7EDFAD6F5BC}" type="parTrans" cxnId="{446FAEC0-F28C-4D9E-B3B1-440136ACCB6E}">
      <dgm:prSet/>
      <dgm:spPr/>
      <dgm:t>
        <a:bodyPr/>
        <a:lstStyle/>
        <a:p>
          <a:endParaRPr lang="pt-BR"/>
        </a:p>
      </dgm:t>
    </dgm:pt>
    <dgm:pt modelId="{43D685F3-01C8-4C5F-A6A3-BDCEA826C053}" type="sibTrans" cxnId="{446FAEC0-F28C-4D9E-B3B1-440136ACCB6E}">
      <dgm:prSet/>
      <dgm:spPr/>
      <dgm:t>
        <a:bodyPr/>
        <a:lstStyle/>
        <a:p>
          <a:endParaRPr lang="pt-BR"/>
        </a:p>
      </dgm:t>
    </dgm:pt>
    <dgm:pt modelId="{F2B6CD0B-A6CE-4352-A006-3032A6A42542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2"/>
            </a:rPr>
            <a:t>https://www.youtube.com/watch?v=i94OvYb6noo&amp;ab_channel=AndrejKarpathy</a:t>
          </a:r>
          <a:endParaRPr lang="pt-BR"/>
        </a:p>
      </dgm:t>
    </dgm:pt>
    <dgm:pt modelId="{F6CCC7AC-B50C-4BD0-BD4F-DE6BD88D2A45}" type="parTrans" cxnId="{1B20196A-57E2-4258-BAE8-7D12F0B8C3BB}">
      <dgm:prSet/>
      <dgm:spPr/>
      <dgm:t>
        <a:bodyPr/>
        <a:lstStyle/>
        <a:p>
          <a:endParaRPr lang="pt-BR"/>
        </a:p>
      </dgm:t>
    </dgm:pt>
    <dgm:pt modelId="{EE96A58E-AE85-4782-8F92-6E2CD2FB6A8C}" type="sibTrans" cxnId="{1B20196A-57E2-4258-BAE8-7D12F0B8C3BB}">
      <dgm:prSet/>
      <dgm:spPr/>
      <dgm:t>
        <a:bodyPr/>
        <a:lstStyle/>
        <a:p>
          <a:endParaRPr lang="pt-BR"/>
        </a:p>
      </dgm:t>
    </dgm:pt>
    <dgm:pt modelId="{6C242D00-AF4B-4E43-B58F-8581C2418A88}">
      <dgm:prSet/>
      <dgm:spPr/>
      <dgm:t>
        <a:bodyPr/>
        <a:lstStyle/>
        <a:p>
          <a:pPr rtl="0"/>
          <a:r>
            <a:rPr lang="en-US" dirty="0" smtClean="0"/>
            <a:t>Neural networks and deep learning</a:t>
          </a:r>
          <a:endParaRPr lang="pt-BR" dirty="0"/>
        </a:p>
      </dgm:t>
    </dgm:pt>
    <dgm:pt modelId="{8E7FDF15-EEDF-4549-B84B-ADCE0A3C0850}" type="parTrans" cxnId="{1F8F173F-5213-4206-8198-6EF1667E118E}">
      <dgm:prSet/>
      <dgm:spPr/>
      <dgm:t>
        <a:bodyPr/>
        <a:lstStyle/>
        <a:p>
          <a:endParaRPr lang="pt-BR"/>
        </a:p>
      </dgm:t>
    </dgm:pt>
    <dgm:pt modelId="{D5745A9A-F8D2-4A03-9F69-446A1057617F}" type="sibTrans" cxnId="{1F8F173F-5213-4206-8198-6EF1667E118E}">
      <dgm:prSet/>
      <dgm:spPr/>
      <dgm:t>
        <a:bodyPr/>
        <a:lstStyle/>
        <a:p>
          <a:endParaRPr lang="pt-BR"/>
        </a:p>
      </dgm:t>
    </dgm:pt>
    <dgm:pt modelId="{7F517658-E3BD-4907-91E0-78BC7895D3D8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http://neuralnetworksanddeeplearning.com/chap2.html</a:t>
          </a:r>
          <a:r>
            <a:rPr lang="pt-BR" smtClean="0"/>
            <a:t> </a:t>
          </a:r>
          <a:endParaRPr lang="pt-BR"/>
        </a:p>
      </dgm:t>
    </dgm:pt>
    <dgm:pt modelId="{5B71C747-5DFF-461A-9C99-EE84C6045E92}" type="parTrans" cxnId="{994E8348-E3E2-490E-963C-B83B630C9C3D}">
      <dgm:prSet/>
      <dgm:spPr/>
      <dgm:t>
        <a:bodyPr/>
        <a:lstStyle/>
        <a:p>
          <a:endParaRPr lang="pt-BR"/>
        </a:p>
      </dgm:t>
    </dgm:pt>
    <dgm:pt modelId="{3A5DE7E1-CBD7-41A5-A822-A17D2A9D76E4}" type="sibTrans" cxnId="{994E8348-E3E2-490E-963C-B83B630C9C3D}">
      <dgm:prSet/>
      <dgm:spPr/>
      <dgm:t>
        <a:bodyPr/>
        <a:lstStyle/>
        <a:p>
          <a:endParaRPr lang="pt-BR"/>
        </a:p>
      </dgm:t>
    </dgm:pt>
    <dgm:pt modelId="{F51CA09D-776B-4B68-8288-67017A3C15DA}">
      <dgm:prSet/>
      <dgm:spPr/>
      <dgm:t>
        <a:bodyPr/>
        <a:lstStyle/>
        <a:p>
          <a:pPr rtl="0"/>
          <a:r>
            <a:rPr lang="pt-BR" dirty="0" smtClean="0"/>
            <a:t>Capítulo 14 - Algoritmo Backpropagation Parte 1 - Grafos Computacionais e Chain </a:t>
          </a:r>
          <a:r>
            <a:rPr lang="pt-BR" dirty="0" err="1" smtClean="0"/>
            <a:t>Rule</a:t>
          </a:r>
          <a:r>
            <a:rPr lang="pt-BR" dirty="0" smtClean="0"/>
            <a:t> - </a:t>
          </a:r>
          <a:r>
            <a:rPr lang="pt-BR" dirty="0" err="1" smtClean="0"/>
            <a:t>Deep</a:t>
          </a:r>
          <a:r>
            <a:rPr lang="pt-BR" dirty="0" smtClean="0"/>
            <a:t> Learning Book</a:t>
          </a:r>
          <a:endParaRPr lang="pt-BR" dirty="0"/>
        </a:p>
      </dgm:t>
    </dgm:pt>
    <dgm:pt modelId="{B9CD3A0C-8721-4E59-9207-E2849F5E3BDF}" type="parTrans" cxnId="{EBA26B1F-B85E-426E-8B58-5BA7824A102A}">
      <dgm:prSet/>
      <dgm:spPr/>
      <dgm:t>
        <a:bodyPr/>
        <a:lstStyle/>
        <a:p>
          <a:endParaRPr lang="pt-BR"/>
        </a:p>
      </dgm:t>
    </dgm:pt>
    <dgm:pt modelId="{D72BB209-1993-455A-AE3F-BBB02663E1FF}" type="sibTrans" cxnId="{EBA26B1F-B85E-426E-8B58-5BA7824A102A}">
      <dgm:prSet/>
      <dgm:spPr/>
      <dgm:t>
        <a:bodyPr/>
        <a:lstStyle/>
        <a:p>
          <a:endParaRPr lang="pt-BR"/>
        </a:p>
      </dgm:t>
    </dgm:pt>
    <dgm:pt modelId="{01524CE9-4AB4-435F-893F-2535D66AAA19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4"/>
            </a:rPr>
            <a:t>https://www.deeplearningbook.com.br/algoritmo-backpropagation-parte1-grafos-computacionais-e-chain-rule/</a:t>
          </a:r>
          <a:endParaRPr lang="pt-BR" dirty="0"/>
        </a:p>
      </dgm:t>
    </dgm:pt>
    <dgm:pt modelId="{0D90A8C2-8018-424D-8DAB-3129E6051280}" type="parTrans" cxnId="{D379E341-D94B-4DB9-8E23-BEFD3478FB49}">
      <dgm:prSet/>
      <dgm:spPr/>
      <dgm:t>
        <a:bodyPr/>
        <a:lstStyle/>
        <a:p>
          <a:endParaRPr lang="pt-BR"/>
        </a:p>
      </dgm:t>
    </dgm:pt>
    <dgm:pt modelId="{9677E0AA-4E6A-4492-8A99-E5E617CCA4CD}" type="sibTrans" cxnId="{D379E341-D94B-4DB9-8E23-BEFD3478FB49}">
      <dgm:prSet/>
      <dgm:spPr/>
      <dgm:t>
        <a:bodyPr/>
        <a:lstStyle/>
        <a:p>
          <a:endParaRPr lang="pt-BR"/>
        </a:p>
      </dgm:t>
    </dgm:pt>
    <dgm:pt modelId="{DDB31842-A635-4B6B-80B1-3AF10BD0C258}" type="pres">
      <dgm:prSet presAssocID="{8107909D-CDDF-4355-A10D-F4472CC8A9D2}" presName="Name0" presStyleCnt="0">
        <dgm:presLayoutVars>
          <dgm:dir/>
          <dgm:animLvl val="lvl"/>
          <dgm:resizeHandles val="exact"/>
        </dgm:presLayoutVars>
      </dgm:prSet>
      <dgm:spPr/>
    </dgm:pt>
    <dgm:pt modelId="{001847C9-BC3C-4EDD-95D9-22E3D8A4BD97}" type="pres">
      <dgm:prSet presAssocID="{F7EBC64D-5172-4E9E-8330-9176292F4C98}" presName="linNode" presStyleCnt="0"/>
      <dgm:spPr/>
    </dgm:pt>
    <dgm:pt modelId="{41F13A3E-EF5F-4EE6-9DFE-76A87604BFCD}" type="pres">
      <dgm:prSet presAssocID="{F7EBC64D-5172-4E9E-8330-9176292F4C9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E1EFD38-5BC9-4B35-B8B5-EFDC92EE42FF}" type="pres">
      <dgm:prSet presAssocID="{F7EBC64D-5172-4E9E-8330-9176292F4C98}" presName="descendantText" presStyleLbl="alignAccFollowNode1" presStyleIdx="0" presStyleCnt="6">
        <dgm:presLayoutVars>
          <dgm:bulletEnabled val="1"/>
        </dgm:presLayoutVars>
      </dgm:prSet>
      <dgm:spPr/>
    </dgm:pt>
    <dgm:pt modelId="{88840AF4-3B21-4B76-BDEC-7D90375FBAFD}" type="pres">
      <dgm:prSet presAssocID="{00BBA6CE-4F5F-4636-93F3-D1336824B22B}" presName="sp" presStyleCnt="0"/>
      <dgm:spPr/>
    </dgm:pt>
    <dgm:pt modelId="{EC28C4F0-08E0-4BAF-941C-6B792F05B000}" type="pres">
      <dgm:prSet presAssocID="{7A83E65F-E46A-4E27-8D51-BB4D0F177262}" presName="linNode" presStyleCnt="0"/>
      <dgm:spPr/>
    </dgm:pt>
    <dgm:pt modelId="{1A1A93AC-6C49-484A-AD98-DB845F8B2005}" type="pres">
      <dgm:prSet presAssocID="{7A83E65F-E46A-4E27-8D51-BB4D0F17726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5AB5F2B-8408-4CB3-953B-CC2BAD98C8FC}" type="pres">
      <dgm:prSet presAssocID="{7A83E65F-E46A-4E27-8D51-BB4D0F177262}" presName="descendantText" presStyleLbl="alignAccFollowNode1" presStyleIdx="1" presStyleCnt="6">
        <dgm:presLayoutVars>
          <dgm:bulletEnabled val="1"/>
        </dgm:presLayoutVars>
      </dgm:prSet>
      <dgm:spPr/>
    </dgm:pt>
    <dgm:pt modelId="{1D002A48-3F75-4058-AF32-5873F7A9FE65}" type="pres">
      <dgm:prSet presAssocID="{D49B54C0-FB5E-45F4-8837-E461C78D18D0}" presName="sp" presStyleCnt="0"/>
      <dgm:spPr/>
    </dgm:pt>
    <dgm:pt modelId="{79081EDF-5548-4E17-8531-A80BA5EA2FC6}" type="pres">
      <dgm:prSet presAssocID="{A911A7B2-FF91-4E41-9671-14C5313481F6}" presName="linNode" presStyleCnt="0"/>
      <dgm:spPr/>
    </dgm:pt>
    <dgm:pt modelId="{4D53A257-38B3-46CE-ACF9-7F3BDAA673B2}" type="pres">
      <dgm:prSet presAssocID="{A911A7B2-FF91-4E41-9671-14C5313481F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E1560C5-4789-4A34-8B69-CC0359C15C6B}" type="pres">
      <dgm:prSet presAssocID="{A911A7B2-FF91-4E41-9671-14C5313481F6}" presName="descendantText" presStyleLbl="alignAccFollowNode1" presStyleIdx="2" presStyleCnt="6">
        <dgm:presLayoutVars>
          <dgm:bulletEnabled val="1"/>
        </dgm:presLayoutVars>
      </dgm:prSet>
      <dgm:spPr/>
    </dgm:pt>
    <dgm:pt modelId="{2E67EEB6-6974-4370-98EB-0FD67F0CEC6F}" type="pres">
      <dgm:prSet presAssocID="{CF50BCA1-1184-4367-83B9-99E0CD84B183}" presName="sp" presStyleCnt="0"/>
      <dgm:spPr/>
    </dgm:pt>
    <dgm:pt modelId="{ADC2CC4D-7FF2-48D4-A0F8-5E73A61E1EC8}" type="pres">
      <dgm:prSet presAssocID="{0B8D4A59-627E-4963-B52F-ECB8B596AF54}" presName="linNode" presStyleCnt="0"/>
      <dgm:spPr/>
    </dgm:pt>
    <dgm:pt modelId="{DE5007E7-FEF5-4604-BED2-9FAFF5E2D76C}" type="pres">
      <dgm:prSet presAssocID="{0B8D4A59-627E-4963-B52F-ECB8B596AF5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BAEA4FF0-9742-4E86-9D2B-A95836269D2B}" type="pres">
      <dgm:prSet presAssocID="{0B8D4A59-627E-4963-B52F-ECB8B596AF54}" presName="descendantText" presStyleLbl="alignAccFollowNode1" presStyleIdx="3" presStyleCnt="6">
        <dgm:presLayoutVars>
          <dgm:bulletEnabled val="1"/>
        </dgm:presLayoutVars>
      </dgm:prSet>
      <dgm:spPr/>
    </dgm:pt>
    <dgm:pt modelId="{AD94EC9F-36C3-4E3E-9339-9F67BF13BA0E}" type="pres">
      <dgm:prSet presAssocID="{43D685F3-01C8-4C5F-A6A3-BDCEA826C053}" presName="sp" presStyleCnt="0"/>
      <dgm:spPr/>
    </dgm:pt>
    <dgm:pt modelId="{D1C87741-CC8D-4F67-8F45-12D250A89E2C}" type="pres">
      <dgm:prSet presAssocID="{6C242D00-AF4B-4E43-B58F-8581C2418A88}" presName="linNode" presStyleCnt="0"/>
      <dgm:spPr/>
    </dgm:pt>
    <dgm:pt modelId="{C9BB9EA2-3E0B-4D23-A6F9-12677E8439DB}" type="pres">
      <dgm:prSet presAssocID="{6C242D00-AF4B-4E43-B58F-8581C2418A8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F79B6B0-C383-4943-BBB3-6EBBA46BCEAC}" type="pres">
      <dgm:prSet presAssocID="{6C242D00-AF4B-4E43-B58F-8581C2418A88}" presName="descendantText" presStyleLbl="alignAccFollowNode1" presStyleIdx="4" presStyleCnt="6">
        <dgm:presLayoutVars>
          <dgm:bulletEnabled val="1"/>
        </dgm:presLayoutVars>
      </dgm:prSet>
      <dgm:spPr/>
    </dgm:pt>
    <dgm:pt modelId="{AD77AF02-6359-4DE0-957B-171D40C154AC}" type="pres">
      <dgm:prSet presAssocID="{D5745A9A-F8D2-4A03-9F69-446A1057617F}" presName="sp" presStyleCnt="0"/>
      <dgm:spPr/>
    </dgm:pt>
    <dgm:pt modelId="{A2F61260-D204-4AEE-9512-32E33E907B36}" type="pres">
      <dgm:prSet presAssocID="{F51CA09D-776B-4B68-8288-67017A3C15DA}" presName="linNode" presStyleCnt="0"/>
      <dgm:spPr/>
    </dgm:pt>
    <dgm:pt modelId="{AA0362B0-8577-4F30-9824-F0121027F722}" type="pres">
      <dgm:prSet presAssocID="{F51CA09D-776B-4B68-8288-67017A3C15DA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C80C5275-E625-4041-8402-108D67C9A1C5}" type="pres">
      <dgm:prSet presAssocID="{F51CA09D-776B-4B68-8288-67017A3C15D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20196A-57E2-4258-BAE8-7D12F0B8C3BB}" srcId="{0B8D4A59-627E-4963-B52F-ECB8B596AF54}" destId="{F2B6CD0B-A6CE-4352-A006-3032A6A42542}" srcOrd="0" destOrd="0" parTransId="{F6CCC7AC-B50C-4BD0-BD4F-DE6BD88D2A45}" sibTransId="{EE96A58E-AE85-4782-8F92-6E2CD2FB6A8C}"/>
    <dgm:cxn modelId="{783499E0-C955-46D3-9F73-741C2DFE0587}" srcId="{A911A7B2-FF91-4E41-9671-14C5313481F6}" destId="{32E9CD7A-CF21-44DE-8E19-C6F8B9A6CB93}" srcOrd="0" destOrd="0" parTransId="{0DFDD26F-1807-48AE-ACDE-E9BB29D02974}" sibTransId="{C33AAC06-B5A7-4112-81F8-98AF1789F94D}"/>
    <dgm:cxn modelId="{EBA26B1F-B85E-426E-8B58-5BA7824A102A}" srcId="{8107909D-CDDF-4355-A10D-F4472CC8A9D2}" destId="{F51CA09D-776B-4B68-8288-67017A3C15DA}" srcOrd="5" destOrd="0" parTransId="{B9CD3A0C-8721-4E59-9207-E2849F5E3BDF}" sibTransId="{D72BB209-1993-455A-AE3F-BBB02663E1FF}"/>
    <dgm:cxn modelId="{FEE0F38D-D3EF-4C71-93F8-B396891980F5}" type="presOf" srcId="{0B8D4A59-627E-4963-B52F-ECB8B596AF54}" destId="{DE5007E7-FEF5-4604-BED2-9FAFF5E2D76C}" srcOrd="0" destOrd="0" presId="urn:microsoft.com/office/officeart/2005/8/layout/vList5"/>
    <dgm:cxn modelId="{1F8F173F-5213-4206-8198-6EF1667E118E}" srcId="{8107909D-CDDF-4355-A10D-F4472CC8A9D2}" destId="{6C242D00-AF4B-4E43-B58F-8581C2418A88}" srcOrd="4" destOrd="0" parTransId="{8E7FDF15-EEDF-4549-B84B-ADCE0A3C0850}" sibTransId="{D5745A9A-F8D2-4A03-9F69-446A1057617F}"/>
    <dgm:cxn modelId="{446FAEC0-F28C-4D9E-B3B1-440136ACCB6E}" srcId="{8107909D-CDDF-4355-A10D-F4472CC8A9D2}" destId="{0B8D4A59-627E-4963-B52F-ECB8B596AF54}" srcOrd="3" destOrd="0" parTransId="{525DCC40-DA1B-4056-8014-E7EDFAD6F5BC}" sibTransId="{43D685F3-01C8-4C5F-A6A3-BDCEA826C053}"/>
    <dgm:cxn modelId="{8E506584-249F-4A60-ABBE-6BDD4FD854DB}" srcId="{8107909D-CDDF-4355-A10D-F4472CC8A9D2}" destId="{7A83E65F-E46A-4E27-8D51-BB4D0F177262}" srcOrd="1" destOrd="0" parTransId="{A59CBCA0-D458-4CCD-82CC-1F98C6ECB471}" sibTransId="{D49B54C0-FB5E-45F4-8837-E461C78D18D0}"/>
    <dgm:cxn modelId="{2FE81CA2-23E5-422C-9501-69D1E533302C}" type="presOf" srcId="{8107909D-CDDF-4355-A10D-F4472CC8A9D2}" destId="{DDB31842-A635-4B6B-80B1-3AF10BD0C258}" srcOrd="0" destOrd="0" presId="urn:microsoft.com/office/officeart/2005/8/layout/vList5"/>
    <dgm:cxn modelId="{048A4CEC-644D-4CCC-91C1-E4A21033A960}" type="presOf" srcId="{01524CE9-4AB4-435F-893F-2535D66AAA19}" destId="{C80C5275-E625-4041-8402-108D67C9A1C5}" srcOrd="0" destOrd="0" presId="urn:microsoft.com/office/officeart/2005/8/layout/vList5"/>
    <dgm:cxn modelId="{EF6ED68C-53F9-46CA-99B5-78AAE90A6EDA}" type="presOf" srcId="{F7EBC64D-5172-4E9E-8330-9176292F4C98}" destId="{41F13A3E-EF5F-4EE6-9DFE-76A87604BFCD}" srcOrd="0" destOrd="0" presId="urn:microsoft.com/office/officeart/2005/8/layout/vList5"/>
    <dgm:cxn modelId="{2AEE99AD-8A8E-4642-868A-DE107D596432}" type="presOf" srcId="{7F517658-E3BD-4907-91E0-78BC7895D3D8}" destId="{9F79B6B0-C383-4943-BBB3-6EBBA46BCEAC}" srcOrd="0" destOrd="0" presId="urn:microsoft.com/office/officeart/2005/8/layout/vList5"/>
    <dgm:cxn modelId="{73714A8F-D483-4780-B430-D15E241084CD}" type="presOf" srcId="{32E9CD7A-CF21-44DE-8E19-C6F8B9A6CB93}" destId="{FE1560C5-4789-4A34-8B69-CC0359C15C6B}" srcOrd="0" destOrd="0" presId="urn:microsoft.com/office/officeart/2005/8/layout/vList5"/>
    <dgm:cxn modelId="{D400B2B6-A352-4B8B-B8B5-559D3463BB5F}" type="presOf" srcId="{A911A7B2-FF91-4E41-9671-14C5313481F6}" destId="{4D53A257-38B3-46CE-ACF9-7F3BDAA673B2}" srcOrd="0" destOrd="0" presId="urn:microsoft.com/office/officeart/2005/8/layout/vList5"/>
    <dgm:cxn modelId="{994E8348-E3E2-490E-963C-B83B630C9C3D}" srcId="{6C242D00-AF4B-4E43-B58F-8581C2418A88}" destId="{7F517658-E3BD-4907-91E0-78BC7895D3D8}" srcOrd="0" destOrd="0" parTransId="{5B71C747-5DFF-461A-9C99-EE84C6045E92}" sibTransId="{3A5DE7E1-CBD7-41A5-A822-A17D2A9D76E4}"/>
    <dgm:cxn modelId="{0EDDDCBB-BAD7-492B-890C-1C86AE820284}" type="presOf" srcId="{ABCBACC3-54F9-4BF9-B49D-79EA26745359}" destId="{AE1EFD38-5BC9-4B35-B8B5-EFDC92EE42FF}" srcOrd="0" destOrd="0" presId="urn:microsoft.com/office/officeart/2005/8/layout/vList5"/>
    <dgm:cxn modelId="{F477E266-03E1-4DC0-A0B5-60F975AA8F92}" srcId="{F7EBC64D-5172-4E9E-8330-9176292F4C98}" destId="{ABCBACC3-54F9-4BF9-B49D-79EA26745359}" srcOrd="0" destOrd="0" parTransId="{3EC4DFD3-9834-4A9E-B9C9-F221589FFC3D}" sibTransId="{20CE473F-9C8C-4176-B47B-B9A8AF3D10BD}"/>
    <dgm:cxn modelId="{93B65490-C2A6-489D-B305-790E627E6B1E}" srcId="{8107909D-CDDF-4355-A10D-F4472CC8A9D2}" destId="{A911A7B2-FF91-4E41-9671-14C5313481F6}" srcOrd="2" destOrd="0" parTransId="{A6DB8CAA-49A3-4842-98C4-7E17D8AE5E21}" sibTransId="{CF50BCA1-1184-4367-83B9-99E0CD84B183}"/>
    <dgm:cxn modelId="{52DCBCBA-7D32-4A9F-8072-C56044348704}" srcId="{8107909D-CDDF-4355-A10D-F4472CC8A9D2}" destId="{F7EBC64D-5172-4E9E-8330-9176292F4C98}" srcOrd="0" destOrd="0" parTransId="{7E30A81C-6C7C-47EB-B865-247CAE22E156}" sibTransId="{00BBA6CE-4F5F-4636-93F3-D1336824B22B}"/>
    <dgm:cxn modelId="{9A5DEA18-72CF-4E06-9C89-D835D74DD793}" type="presOf" srcId="{7E5FA073-9FAE-4D8C-BD07-D0DD68B29550}" destId="{85AB5F2B-8408-4CB3-953B-CC2BAD98C8FC}" srcOrd="0" destOrd="0" presId="urn:microsoft.com/office/officeart/2005/8/layout/vList5"/>
    <dgm:cxn modelId="{415D89C8-AFE7-4E70-89CB-CBB8A569D11B}" type="presOf" srcId="{F51CA09D-776B-4B68-8288-67017A3C15DA}" destId="{AA0362B0-8577-4F30-9824-F0121027F722}" srcOrd="0" destOrd="0" presId="urn:microsoft.com/office/officeart/2005/8/layout/vList5"/>
    <dgm:cxn modelId="{17CE72ED-23FA-411F-85F1-E38C72C02549}" type="presOf" srcId="{6C242D00-AF4B-4E43-B58F-8581C2418A88}" destId="{C9BB9EA2-3E0B-4D23-A6F9-12677E8439DB}" srcOrd="0" destOrd="0" presId="urn:microsoft.com/office/officeart/2005/8/layout/vList5"/>
    <dgm:cxn modelId="{D379E341-D94B-4DB9-8E23-BEFD3478FB49}" srcId="{F51CA09D-776B-4B68-8288-67017A3C15DA}" destId="{01524CE9-4AB4-435F-893F-2535D66AAA19}" srcOrd="0" destOrd="0" parTransId="{0D90A8C2-8018-424D-8DAB-3129E6051280}" sibTransId="{9677E0AA-4E6A-4492-8A99-E5E617CCA4CD}"/>
    <dgm:cxn modelId="{92E3E7E0-A826-4868-9AE4-FA478951F7A1}" type="presOf" srcId="{7A83E65F-E46A-4E27-8D51-BB4D0F177262}" destId="{1A1A93AC-6C49-484A-AD98-DB845F8B2005}" srcOrd="0" destOrd="0" presId="urn:microsoft.com/office/officeart/2005/8/layout/vList5"/>
    <dgm:cxn modelId="{5B05F090-D522-44B2-B991-78AE02E275C2}" srcId="{7A83E65F-E46A-4E27-8D51-BB4D0F177262}" destId="{7E5FA073-9FAE-4D8C-BD07-D0DD68B29550}" srcOrd="0" destOrd="0" parTransId="{3B1D3E34-18C5-44C2-B78E-B8D1CFA07AA0}" sibTransId="{ABCC8190-4358-4D2C-A537-B64F75753AB6}"/>
    <dgm:cxn modelId="{149BCCFB-71FB-4E80-B495-2EB0CA2BEF02}" type="presOf" srcId="{F2B6CD0B-A6CE-4352-A006-3032A6A42542}" destId="{BAEA4FF0-9742-4E86-9D2B-A95836269D2B}" srcOrd="0" destOrd="0" presId="urn:microsoft.com/office/officeart/2005/8/layout/vList5"/>
    <dgm:cxn modelId="{D3F0EF0B-3212-4F7C-9119-34B437F3B6FB}" type="presParOf" srcId="{DDB31842-A635-4B6B-80B1-3AF10BD0C258}" destId="{001847C9-BC3C-4EDD-95D9-22E3D8A4BD97}" srcOrd="0" destOrd="0" presId="urn:microsoft.com/office/officeart/2005/8/layout/vList5"/>
    <dgm:cxn modelId="{7E9EDF29-7310-4F0E-A68C-DDCE68D61F0E}" type="presParOf" srcId="{001847C9-BC3C-4EDD-95D9-22E3D8A4BD97}" destId="{41F13A3E-EF5F-4EE6-9DFE-76A87604BFCD}" srcOrd="0" destOrd="0" presId="urn:microsoft.com/office/officeart/2005/8/layout/vList5"/>
    <dgm:cxn modelId="{5E0CF857-DC52-4D2C-8682-FB8735F04646}" type="presParOf" srcId="{001847C9-BC3C-4EDD-95D9-22E3D8A4BD97}" destId="{AE1EFD38-5BC9-4B35-B8B5-EFDC92EE42FF}" srcOrd="1" destOrd="0" presId="urn:microsoft.com/office/officeart/2005/8/layout/vList5"/>
    <dgm:cxn modelId="{0384782C-6C62-4E47-8134-51DE4C4C37C7}" type="presParOf" srcId="{DDB31842-A635-4B6B-80B1-3AF10BD0C258}" destId="{88840AF4-3B21-4B76-BDEC-7D90375FBAFD}" srcOrd="1" destOrd="0" presId="urn:microsoft.com/office/officeart/2005/8/layout/vList5"/>
    <dgm:cxn modelId="{7825290D-4980-4FBA-88F7-22A117097CD9}" type="presParOf" srcId="{DDB31842-A635-4B6B-80B1-3AF10BD0C258}" destId="{EC28C4F0-08E0-4BAF-941C-6B792F05B000}" srcOrd="2" destOrd="0" presId="urn:microsoft.com/office/officeart/2005/8/layout/vList5"/>
    <dgm:cxn modelId="{4B637CCD-1D3B-42B7-B515-725E9A7A6536}" type="presParOf" srcId="{EC28C4F0-08E0-4BAF-941C-6B792F05B000}" destId="{1A1A93AC-6C49-484A-AD98-DB845F8B2005}" srcOrd="0" destOrd="0" presId="urn:microsoft.com/office/officeart/2005/8/layout/vList5"/>
    <dgm:cxn modelId="{3683AD33-B9B7-4FCC-871E-525FFB9A3922}" type="presParOf" srcId="{EC28C4F0-08E0-4BAF-941C-6B792F05B000}" destId="{85AB5F2B-8408-4CB3-953B-CC2BAD98C8FC}" srcOrd="1" destOrd="0" presId="urn:microsoft.com/office/officeart/2005/8/layout/vList5"/>
    <dgm:cxn modelId="{22A80B97-4894-4219-8EE1-6BC0722CB7B7}" type="presParOf" srcId="{DDB31842-A635-4B6B-80B1-3AF10BD0C258}" destId="{1D002A48-3F75-4058-AF32-5873F7A9FE65}" srcOrd="3" destOrd="0" presId="urn:microsoft.com/office/officeart/2005/8/layout/vList5"/>
    <dgm:cxn modelId="{000DFE3D-88AD-4969-B61A-F68A475E3246}" type="presParOf" srcId="{DDB31842-A635-4B6B-80B1-3AF10BD0C258}" destId="{79081EDF-5548-4E17-8531-A80BA5EA2FC6}" srcOrd="4" destOrd="0" presId="urn:microsoft.com/office/officeart/2005/8/layout/vList5"/>
    <dgm:cxn modelId="{A7CF5931-7034-42A8-9A65-0883C22CE111}" type="presParOf" srcId="{79081EDF-5548-4E17-8531-A80BA5EA2FC6}" destId="{4D53A257-38B3-46CE-ACF9-7F3BDAA673B2}" srcOrd="0" destOrd="0" presId="urn:microsoft.com/office/officeart/2005/8/layout/vList5"/>
    <dgm:cxn modelId="{D3B427DB-28D6-4AE8-B751-8F83C8A62B4B}" type="presParOf" srcId="{79081EDF-5548-4E17-8531-A80BA5EA2FC6}" destId="{FE1560C5-4789-4A34-8B69-CC0359C15C6B}" srcOrd="1" destOrd="0" presId="urn:microsoft.com/office/officeart/2005/8/layout/vList5"/>
    <dgm:cxn modelId="{15EB89D1-81E2-46AA-9195-605A56AA76C3}" type="presParOf" srcId="{DDB31842-A635-4B6B-80B1-3AF10BD0C258}" destId="{2E67EEB6-6974-4370-98EB-0FD67F0CEC6F}" srcOrd="5" destOrd="0" presId="urn:microsoft.com/office/officeart/2005/8/layout/vList5"/>
    <dgm:cxn modelId="{251F781D-EE23-439A-9E52-32213BC728AD}" type="presParOf" srcId="{DDB31842-A635-4B6B-80B1-3AF10BD0C258}" destId="{ADC2CC4D-7FF2-48D4-A0F8-5E73A61E1EC8}" srcOrd="6" destOrd="0" presId="urn:microsoft.com/office/officeart/2005/8/layout/vList5"/>
    <dgm:cxn modelId="{072A5397-DF52-425F-AC37-14A16D571097}" type="presParOf" srcId="{ADC2CC4D-7FF2-48D4-A0F8-5E73A61E1EC8}" destId="{DE5007E7-FEF5-4604-BED2-9FAFF5E2D76C}" srcOrd="0" destOrd="0" presId="urn:microsoft.com/office/officeart/2005/8/layout/vList5"/>
    <dgm:cxn modelId="{E076C9D9-5E83-49C6-A0F2-73D0C0D419E0}" type="presParOf" srcId="{ADC2CC4D-7FF2-48D4-A0F8-5E73A61E1EC8}" destId="{BAEA4FF0-9742-4E86-9D2B-A95836269D2B}" srcOrd="1" destOrd="0" presId="urn:microsoft.com/office/officeart/2005/8/layout/vList5"/>
    <dgm:cxn modelId="{F7AEFCDD-760D-4FE6-BCA6-5478985CF988}" type="presParOf" srcId="{DDB31842-A635-4B6B-80B1-3AF10BD0C258}" destId="{AD94EC9F-36C3-4E3E-9339-9F67BF13BA0E}" srcOrd="7" destOrd="0" presId="urn:microsoft.com/office/officeart/2005/8/layout/vList5"/>
    <dgm:cxn modelId="{1E65AC5E-DF50-41C4-87F6-089B18810F8C}" type="presParOf" srcId="{DDB31842-A635-4B6B-80B1-3AF10BD0C258}" destId="{D1C87741-CC8D-4F67-8F45-12D250A89E2C}" srcOrd="8" destOrd="0" presId="urn:microsoft.com/office/officeart/2005/8/layout/vList5"/>
    <dgm:cxn modelId="{3F2369B8-F377-4996-94A8-5217A4C0EA5A}" type="presParOf" srcId="{D1C87741-CC8D-4F67-8F45-12D250A89E2C}" destId="{C9BB9EA2-3E0B-4D23-A6F9-12677E8439DB}" srcOrd="0" destOrd="0" presId="urn:microsoft.com/office/officeart/2005/8/layout/vList5"/>
    <dgm:cxn modelId="{E3C121D5-7429-4AA7-AEDF-9338B6ADF574}" type="presParOf" srcId="{D1C87741-CC8D-4F67-8F45-12D250A89E2C}" destId="{9F79B6B0-C383-4943-BBB3-6EBBA46BCEAC}" srcOrd="1" destOrd="0" presId="urn:microsoft.com/office/officeart/2005/8/layout/vList5"/>
    <dgm:cxn modelId="{F801FF3A-81DC-40B8-89A3-3C976CF436B9}" type="presParOf" srcId="{DDB31842-A635-4B6B-80B1-3AF10BD0C258}" destId="{AD77AF02-6359-4DE0-957B-171D40C154AC}" srcOrd="9" destOrd="0" presId="urn:microsoft.com/office/officeart/2005/8/layout/vList5"/>
    <dgm:cxn modelId="{156EAFB8-B359-4824-8F24-7C94A78ED0ED}" type="presParOf" srcId="{DDB31842-A635-4B6B-80B1-3AF10BD0C258}" destId="{A2F61260-D204-4AEE-9512-32E33E907B36}" srcOrd="10" destOrd="0" presId="urn:microsoft.com/office/officeart/2005/8/layout/vList5"/>
    <dgm:cxn modelId="{47CBA11B-D5DF-4AF5-9F27-659F3AB27D4D}" type="presParOf" srcId="{A2F61260-D204-4AEE-9512-32E33E907B36}" destId="{AA0362B0-8577-4F30-9824-F0121027F722}" srcOrd="0" destOrd="0" presId="urn:microsoft.com/office/officeart/2005/8/layout/vList5"/>
    <dgm:cxn modelId="{FB072BED-348E-4373-A132-83F3F06171C8}" type="presParOf" srcId="{A2F61260-D204-4AEE-9512-32E33E907B36}" destId="{C80C5275-E625-4041-8402-108D67C9A1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EFD38-5BC9-4B35-B8B5-EFDC92EE42FF}">
      <dsp:nvSpPr>
        <dsp:cNvPr id="0" name=""/>
        <dsp:cNvSpPr/>
      </dsp:nvSpPr>
      <dsp:spPr>
        <a:xfrm rot="5400000">
          <a:off x="6845155" y="-2981864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https://www.youtube.com/watch?v=Ilg3gGewQ5U&amp;ab_channel=3Blue1Brown</a:t>
          </a:r>
          <a:endParaRPr lang="pt-BR" sz="1500" kern="1200"/>
        </a:p>
      </dsp:txBody>
      <dsp:txXfrm rot="-5400000">
        <a:off x="3785616" y="107497"/>
        <a:ext cx="6700162" cy="551261"/>
      </dsp:txXfrm>
    </dsp:sp>
    <dsp:sp modelId="{41F13A3E-EF5F-4EE6-9DFE-76A87604BFCD}">
      <dsp:nvSpPr>
        <dsp:cNvPr id="0" name=""/>
        <dsp:cNvSpPr/>
      </dsp:nvSpPr>
      <dsp:spPr>
        <a:xfrm>
          <a:off x="0" y="1311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What is backpropagation really doing? | Deep learning, chapter 3 </a:t>
          </a:r>
          <a:endParaRPr lang="pt-BR" sz="1500" kern="1200" dirty="0"/>
        </a:p>
      </dsp:txBody>
      <dsp:txXfrm>
        <a:off x="37277" y="38588"/>
        <a:ext cx="3711062" cy="689077"/>
      </dsp:txXfrm>
    </dsp:sp>
    <dsp:sp modelId="{85AB5F2B-8408-4CB3-953B-CC2BAD98C8FC}">
      <dsp:nvSpPr>
        <dsp:cNvPr id="0" name=""/>
        <dsp:cNvSpPr/>
      </dsp:nvSpPr>
      <dsp:spPr>
        <a:xfrm rot="5400000">
          <a:off x="6845155" y="-2180050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https://www.youtube.com/watch?v=tIeHLnjs5U8</a:t>
          </a:r>
          <a:endParaRPr lang="pt-BR" sz="1500" kern="1200"/>
        </a:p>
      </dsp:txBody>
      <dsp:txXfrm rot="-5400000">
        <a:off x="3785616" y="909311"/>
        <a:ext cx="6700162" cy="551261"/>
      </dsp:txXfrm>
    </dsp:sp>
    <dsp:sp modelId="{1A1A93AC-6C49-484A-AD98-DB845F8B2005}">
      <dsp:nvSpPr>
        <dsp:cNvPr id="0" name=""/>
        <dsp:cNvSpPr/>
      </dsp:nvSpPr>
      <dsp:spPr>
        <a:xfrm>
          <a:off x="0" y="803125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Backpropagation calculus | Deep learning, chapter 4 </a:t>
          </a:r>
          <a:endParaRPr lang="pt-BR" sz="1500" kern="1200" dirty="0"/>
        </a:p>
      </dsp:txBody>
      <dsp:txXfrm>
        <a:off x="37277" y="840402"/>
        <a:ext cx="3711062" cy="689077"/>
      </dsp:txXfrm>
    </dsp:sp>
    <dsp:sp modelId="{FE1560C5-4789-4A34-8B69-CC0359C15C6B}">
      <dsp:nvSpPr>
        <dsp:cNvPr id="0" name=""/>
        <dsp:cNvSpPr/>
      </dsp:nvSpPr>
      <dsp:spPr>
        <a:xfrm rot="5400000">
          <a:off x="6845155" y="-1378237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https://colah.github.io/posts/2015-08-Backprop/</a:t>
          </a:r>
          <a:endParaRPr lang="pt-BR" sz="1500" kern="1200"/>
        </a:p>
      </dsp:txBody>
      <dsp:txXfrm rot="-5400000">
        <a:off x="3785616" y="1711124"/>
        <a:ext cx="6700162" cy="551261"/>
      </dsp:txXfrm>
    </dsp:sp>
    <dsp:sp modelId="{4D53A257-38B3-46CE-ACF9-7F3BDAA673B2}">
      <dsp:nvSpPr>
        <dsp:cNvPr id="0" name=""/>
        <dsp:cNvSpPr/>
      </dsp:nvSpPr>
      <dsp:spPr>
        <a:xfrm>
          <a:off x="0" y="1604938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Calculus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on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Computational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Graphs</a:t>
          </a:r>
          <a:r>
            <a:rPr lang="pt-BR" sz="1500" kern="1200" dirty="0" smtClean="0"/>
            <a:t>: Backpropagation -- </a:t>
          </a:r>
          <a:r>
            <a:rPr lang="pt-BR" sz="1500" kern="1200" dirty="0" err="1" smtClean="0"/>
            <a:t>colah's</a:t>
          </a:r>
          <a:r>
            <a:rPr lang="pt-BR" sz="1500" kern="1200" dirty="0" smtClean="0"/>
            <a:t> blog</a:t>
          </a:r>
          <a:endParaRPr lang="pt-BR" sz="1500" kern="1200" dirty="0"/>
        </a:p>
      </dsp:txBody>
      <dsp:txXfrm>
        <a:off x="37277" y="1642215"/>
        <a:ext cx="3711062" cy="689077"/>
      </dsp:txXfrm>
    </dsp:sp>
    <dsp:sp modelId="{BAEA4FF0-9742-4E86-9D2B-A95836269D2B}">
      <dsp:nvSpPr>
        <dsp:cNvPr id="0" name=""/>
        <dsp:cNvSpPr/>
      </dsp:nvSpPr>
      <dsp:spPr>
        <a:xfrm rot="5400000">
          <a:off x="6845155" y="-576423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2"/>
            </a:rPr>
            <a:t>https://www.youtube.com/watch?v=i94OvYb6noo&amp;ab_channel=AndrejKarpathy</a:t>
          </a:r>
          <a:endParaRPr lang="pt-BR" sz="1500" kern="1200"/>
        </a:p>
      </dsp:txBody>
      <dsp:txXfrm rot="-5400000">
        <a:off x="3785616" y="2512938"/>
        <a:ext cx="6700162" cy="551261"/>
      </dsp:txXfrm>
    </dsp:sp>
    <dsp:sp modelId="{DE5007E7-FEF5-4604-BED2-9FAFF5E2D76C}">
      <dsp:nvSpPr>
        <dsp:cNvPr id="0" name=""/>
        <dsp:cNvSpPr/>
      </dsp:nvSpPr>
      <dsp:spPr>
        <a:xfrm>
          <a:off x="0" y="2406752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CS231n </a:t>
          </a:r>
          <a:r>
            <a:rPr lang="pt-BR" sz="1500" kern="1200" dirty="0" err="1" smtClean="0"/>
            <a:t>Winter</a:t>
          </a:r>
          <a:r>
            <a:rPr lang="pt-BR" sz="1500" kern="1200" dirty="0" smtClean="0"/>
            <a:t> 2016: </a:t>
          </a:r>
          <a:r>
            <a:rPr lang="pt-BR" sz="1500" kern="1200" dirty="0" err="1" smtClean="0"/>
            <a:t>Lecture</a:t>
          </a:r>
          <a:r>
            <a:rPr lang="pt-BR" sz="1500" kern="1200" dirty="0" smtClean="0"/>
            <a:t> 4: Backpropagation, Neural Networks 1 </a:t>
          </a:r>
          <a:endParaRPr lang="pt-BR" sz="1500" kern="1200" dirty="0"/>
        </a:p>
      </dsp:txBody>
      <dsp:txXfrm>
        <a:off x="37277" y="2444029"/>
        <a:ext cx="3711062" cy="689077"/>
      </dsp:txXfrm>
    </dsp:sp>
    <dsp:sp modelId="{9F79B6B0-C383-4943-BBB3-6EBBA46BCEAC}">
      <dsp:nvSpPr>
        <dsp:cNvPr id="0" name=""/>
        <dsp:cNvSpPr/>
      </dsp:nvSpPr>
      <dsp:spPr>
        <a:xfrm rot="5400000">
          <a:off x="6845155" y="225389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3"/>
            </a:rPr>
            <a:t>http://neuralnetworksanddeeplearning.com/chap2.html</a:t>
          </a:r>
          <a:r>
            <a:rPr lang="pt-BR" sz="1500" kern="1200" smtClean="0"/>
            <a:t> </a:t>
          </a:r>
          <a:endParaRPr lang="pt-BR" sz="1500" kern="1200"/>
        </a:p>
      </dsp:txBody>
      <dsp:txXfrm rot="-5400000">
        <a:off x="3785616" y="3314750"/>
        <a:ext cx="6700162" cy="551261"/>
      </dsp:txXfrm>
    </dsp:sp>
    <dsp:sp modelId="{C9BB9EA2-3E0B-4D23-A6F9-12677E8439DB}">
      <dsp:nvSpPr>
        <dsp:cNvPr id="0" name=""/>
        <dsp:cNvSpPr/>
      </dsp:nvSpPr>
      <dsp:spPr>
        <a:xfrm>
          <a:off x="0" y="3208565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Neural networks and deep learning</a:t>
          </a:r>
          <a:endParaRPr lang="pt-BR" sz="1500" kern="1200" dirty="0"/>
        </a:p>
      </dsp:txBody>
      <dsp:txXfrm>
        <a:off x="37277" y="3245842"/>
        <a:ext cx="3711062" cy="689077"/>
      </dsp:txXfrm>
    </dsp:sp>
    <dsp:sp modelId="{C80C5275-E625-4041-8402-108D67C9A1C5}">
      <dsp:nvSpPr>
        <dsp:cNvPr id="0" name=""/>
        <dsp:cNvSpPr/>
      </dsp:nvSpPr>
      <dsp:spPr>
        <a:xfrm rot="5400000">
          <a:off x="6845155" y="1027203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hlinkClick xmlns:r="http://schemas.openxmlformats.org/officeDocument/2006/relationships" r:id="rId4"/>
            </a:rPr>
            <a:t>https://www.deeplearningbook.com.br/algoritmo-backpropagation-parte1-grafos-computacionais-e-chain-rule/</a:t>
          </a:r>
          <a:endParaRPr lang="pt-BR" sz="1500" kern="1200" dirty="0"/>
        </a:p>
      </dsp:txBody>
      <dsp:txXfrm rot="-5400000">
        <a:off x="3785616" y="4116564"/>
        <a:ext cx="6700162" cy="551261"/>
      </dsp:txXfrm>
    </dsp:sp>
    <dsp:sp modelId="{AA0362B0-8577-4F30-9824-F0121027F722}">
      <dsp:nvSpPr>
        <dsp:cNvPr id="0" name=""/>
        <dsp:cNvSpPr/>
      </dsp:nvSpPr>
      <dsp:spPr>
        <a:xfrm>
          <a:off x="0" y="4010379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Capítulo 14 - Algoritmo Backpropagation Parte 1 - Grafos Computacionais e Chain </a:t>
          </a:r>
          <a:r>
            <a:rPr lang="pt-BR" sz="1500" kern="1200" dirty="0" err="1" smtClean="0"/>
            <a:t>Rule</a:t>
          </a:r>
          <a:r>
            <a:rPr lang="pt-BR" sz="1500" kern="1200" dirty="0" smtClean="0"/>
            <a:t> - </a:t>
          </a:r>
          <a:r>
            <a:rPr lang="pt-BR" sz="1500" kern="1200" dirty="0" err="1" smtClean="0"/>
            <a:t>Deep</a:t>
          </a:r>
          <a:r>
            <a:rPr lang="pt-BR" sz="1500" kern="1200" dirty="0" smtClean="0"/>
            <a:t> Learning Book</a:t>
          </a:r>
          <a:endParaRPr lang="pt-BR" sz="1500" kern="1200" dirty="0"/>
        </a:p>
      </dsp:txBody>
      <dsp:txXfrm>
        <a:off x="37277" y="4047656"/>
        <a:ext cx="3711062" cy="689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5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6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4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8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6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9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8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2" Type="http://schemas.openxmlformats.org/officeDocument/2006/relationships/image" Target="../media/image43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43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0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0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Relationship Id="rId22" Type="http://schemas.openxmlformats.org/officeDocument/2006/relationships/image" Target="../media/image1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82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8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800.png"/><Relationship Id="rId22" Type="http://schemas.openxmlformats.org/officeDocument/2006/relationships/image" Target="../media/image18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87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64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8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0.png"/><Relationship Id="rId18" Type="http://schemas.openxmlformats.org/officeDocument/2006/relationships/image" Target="../media/image189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23" Type="http://schemas.openxmlformats.org/officeDocument/2006/relationships/image" Target="../media/image191.png"/><Relationship Id="rId10" Type="http://schemas.openxmlformats.org/officeDocument/2006/relationships/image" Target="../media/image164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93.png"/><Relationship Id="rId21" Type="http://schemas.openxmlformats.org/officeDocument/2006/relationships/image" Target="../media/image21.png"/><Relationship Id="rId7" Type="http://schemas.openxmlformats.org/officeDocument/2006/relationships/image" Target="../media/image196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9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24" Type="http://schemas.openxmlformats.org/officeDocument/2006/relationships/image" Target="../media/image24.png"/><Relationship Id="rId5" Type="http://schemas.openxmlformats.org/officeDocument/2006/relationships/image" Target="../media/image41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9" Type="http://schemas.openxmlformats.org/officeDocument/2006/relationships/image" Target="../media/image19.png"/><Relationship Id="rId4" Type="http://schemas.openxmlformats.org/officeDocument/2006/relationships/image" Target="../media/image194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1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jpe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 I - Jairo Alves</a:t>
            </a:r>
          </a:p>
          <a:p>
            <a:endParaRPr lang="pt-BR" dirty="0" smtClean="0"/>
          </a:p>
          <a:p>
            <a:r>
              <a:rPr lang="pt-BR" dirty="0" smtClean="0"/>
              <a:t>LAMFO Workshops – 24/04/2021</a:t>
            </a:r>
          </a:p>
        </p:txBody>
      </p:sp>
      <p:pic>
        <p:nvPicPr>
          <p:cNvPr id="3074" name="Picture 2" descr="LAMFO – Laboratório de aprendizado de máquina em finanças e organizaçõ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89" y="360609"/>
            <a:ext cx="1946341" cy="6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3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6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64" name="Conector reto 63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1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8352769" y="4064215"/>
            <a:ext cx="971096" cy="742694"/>
            <a:chOff x="8352769" y="4064215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ângulo Arredondado 61"/>
            <p:cNvSpPr/>
            <p:nvPr/>
          </p:nvSpPr>
          <p:spPr>
            <a:xfrm>
              <a:off x="8352769" y="406421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sz="3600" i="1" dirty="0" smtClean="0"/>
              <a:t>(</a:t>
            </a:r>
            <a:r>
              <a:rPr lang="pt-BR" sz="3600" i="1" dirty="0" err="1" smtClean="0"/>
              <a:t>backpropagation</a:t>
            </a:r>
            <a:r>
              <a:rPr lang="pt-BR" sz="3600" i="1" dirty="0" smtClean="0"/>
              <a:t>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9" name="Conector de Seta Reta 88"/>
          <p:cNvCxnSpPr>
            <a:stCxn id="62" idx="0"/>
          </p:cNvCxnSpPr>
          <p:nvPr/>
        </p:nvCxnSpPr>
        <p:spPr>
          <a:xfrm flipH="1" flipV="1">
            <a:off x="8085460" y="3146717"/>
            <a:ext cx="726824" cy="52674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62" idx="2"/>
            <a:endCxn id="6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10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Agrupar 102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5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89" idx="3"/>
          </p:cNvCxnSpPr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0"/>
          </p:cNvCxnSpPr>
          <p:nvPr/>
        </p:nvCxnSpPr>
        <p:spPr>
          <a:xfrm flipH="1" flipV="1">
            <a:off x="6914572" y="2530785"/>
            <a:ext cx="653088" cy="38569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8" idx="2"/>
          </p:cNvCxnSpPr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91" idx="3"/>
          </p:cNvCxnSpPr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smtClean="0"/>
              <a:t>Determinando o gradiente</a:t>
            </a:r>
          </a:p>
          <a:p>
            <a:endParaRPr lang="pt-BR" dirty="0" smtClean="0"/>
          </a:p>
          <a:p>
            <a:r>
              <a:rPr lang="pt-BR" dirty="0" smtClean="0"/>
              <a:t>Estratégias de otimização – Parte II</a:t>
            </a:r>
          </a:p>
          <a:p>
            <a:r>
              <a:rPr lang="pt-BR" dirty="0" smtClean="0"/>
              <a:t>Considerações Práticas – Parte II</a:t>
            </a:r>
          </a:p>
          <a:p>
            <a:r>
              <a:rPr lang="pt-BR" dirty="0" smtClean="0"/>
              <a:t>Demo – Parte II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Arredondado 72"/>
          <p:cNvSpPr/>
          <p:nvPr/>
        </p:nvSpPr>
        <p:spPr>
          <a:xfrm>
            <a:off x="4931938" y="4698405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5817663" y="4952876"/>
            <a:ext cx="1325022" cy="43192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1024380" y="3843174"/>
            <a:ext cx="2931159" cy="226446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Arredondado 108"/>
          <p:cNvSpPr/>
          <p:nvPr/>
        </p:nvSpPr>
        <p:spPr>
          <a:xfrm>
            <a:off x="1173730" y="3942923"/>
            <a:ext cx="2603994" cy="2063111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Agrupar 114"/>
          <p:cNvGrpSpPr/>
          <p:nvPr/>
        </p:nvGrpSpPr>
        <p:grpSpPr>
          <a:xfrm>
            <a:off x="5010170" y="5290884"/>
            <a:ext cx="4152730" cy="1166232"/>
            <a:chOff x="6137479" y="1156683"/>
            <a:chExt cx="4152730" cy="1166232"/>
          </a:xfrm>
        </p:grpSpPr>
        <p:sp>
          <p:nvSpPr>
            <p:cNvPr id="116" name="Retângulo 115"/>
            <p:cNvSpPr/>
            <p:nvPr/>
          </p:nvSpPr>
          <p:spPr>
            <a:xfrm>
              <a:off x="6137479" y="1751555"/>
              <a:ext cx="3581401" cy="57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/>
                <a:t>Custo computacional do </a:t>
              </a:r>
              <a:r>
                <a:rPr lang="pt-BR" sz="1600" i="1" dirty="0" err="1" smtClean="0"/>
                <a:t>backward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pass</a:t>
              </a:r>
              <a:r>
                <a:rPr lang="pt-BR" sz="1600" dirty="0" smtClean="0"/>
                <a:t> é similar ao custo do </a:t>
              </a:r>
              <a:r>
                <a:rPr lang="pt-BR" sz="1600" i="1" dirty="0" err="1" smtClean="0"/>
                <a:t>forward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</a:t>
              </a:r>
              <a:r>
                <a:rPr lang="pt-BR" sz="1600" dirty="0" err="1" smtClean="0"/>
                <a:t>s</a:t>
              </a:r>
              <a:endParaRPr lang="pt-BR" sz="1600" dirty="0"/>
            </a:p>
          </p:txBody>
        </p:sp>
        <p:sp>
          <p:nvSpPr>
            <p:cNvPr id="117" name="Texto Explicativo em Nuvem 116"/>
            <p:cNvSpPr/>
            <p:nvPr/>
          </p:nvSpPr>
          <p:spPr>
            <a:xfrm>
              <a:off x="9645049" y="1156683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8" grpId="0"/>
      <p:bldP spid="109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Arredondado 144"/>
          <p:cNvSpPr/>
          <p:nvPr/>
        </p:nvSpPr>
        <p:spPr>
          <a:xfrm>
            <a:off x="5224638" y="3906636"/>
            <a:ext cx="1563832" cy="2611597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683461" y="3254280"/>
            <a:ext cx="1518831" cy="1518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Arredondado 143"/>
          <p:cNvSpPr/>
          <p:nvPr/>
        </p:nvSpPr>
        <p:spPr>
          <a:xfrm>
            <a:off x="2080645" y="5300080"/>
            <a:ext cx="1097465" cy="824139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3" name="Retângulo Arredondado 142"/>
          <p:cNvSpPr/>
          <p:nvPr/>
        </p:nvSpPr>
        <p:spPr>
          <a:xfrm>
            <a:off x="3513777" y="4685760"/>
            <a:ext cx="1563832" cy="86172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59495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8965570" y="547695"/>
            <a:ext cx="1880572" cy="1770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to 40"/>
          <p:cNvCxnSpPr/>
          <p:nvPr/>
        </p:nvCxnSpPr>
        <p:spPr>
          <a:xfrm flipH="1" flipV="1">
            <a:off x="2049339" y="3049160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blipFill>
                <a:blip r:embed="rId4"/>
                <a:stretch>
                  <a:fillRect l="-5814" t="-2041" r="-4651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blipFill>
                <a:blip r:embed="rId5"/>
                <a:stretch>
                  <a:fillRect l="-5882" t="-4167" r="-588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blipFill>
                <a:blip r:embed="rId6"/>
                <a:stretch>
                  <a:fillRect l="-5814" t="-4167" r="-4651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blipFill>
                <a:blip r:embed="rId7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to 57"/>
          <p:cNvCxnSpPr>
            <a:stCxn id="60" idx="2"/>
          </p:cNvCxnSpPr>
          <p:nvPr/>
        </p:nvCxnSpPr>
        <p:spPr>
          <a:xfrm flipH="1">
            <a:off x="2872214" y="4185821"/>
            <a:ext cx="257524" cy="76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blipFill>
                <a:blip r:embed="rId8"/>
                <a:stretch>
                  <a:fillRect l="-18750" r="-6250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blipFill>
                <a:blip r:embed="rId9"/>
                <a:stretch>
                  <a:fillRect l="-5882" r="-1961" b="-1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blipFill>
                <a:blip r:embed="rId10"/>
                <a:stretch>
                  <a:fillRect l="-12245" t="-1852" r="-10204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to 61"/>
          <p:cNvCxnSpPr>
            <a:endCxn id="77" idx="3"/>
          </p:cNvCxnSpPr>
          <p:nvPr/>
        </p:nvCxnSpPr>
        <p:spPr>
          <a:xfrm flipH="1" flipV="1">
            <a:off x="4021502" y="4011850"/>
            <a:ext cx="628730" cy="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0" idx="1"/>
          </p:cNvCxnSpPr>
          <p:nvPr/>
        </p:nvCxnSpPr>
        <p:spPr>
          <a:xfrm flipH="1">
            <a:off x="1704632" y="4010035"/>
            <a:ext cx="1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2049139" y="4158831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Agrupar 166"/>
          <p:cNvGrpSpPr/>
          <p:nvPr/>
        </p:nvGrpSpPr>
        <p:grpSpPr>
          <a:xfrm>
            <a:off x="3281090" y="3858616"/>
            <a:ext cx="740412" cy="306467"/>
            <a:chOff x="3281090" y="3858616"/>
            <a:chExt cx="740412" cy="306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blipFill>
                  <a:blip r:embed="rId11"/>
                  <a:stretch>
                    <a:fillRect r="-11905" b="-2307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to 80"/>
            <p:cNvCxnSpPr>
              <a:stCxn id="60" idx="3"/>
              <a:endCxn id="77" idx="1"/>
            </p:cNvCxnSpPr>
            <p:nvPr/>
          </p:nvCxnSpPr>
          <p:spPr>
            <a:xfrm>
              <a:off x="3281090" y="4010035"/>
              <a:ext cx="243956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blipFill>
                <a:blip r:embed="rId12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blipFill>
                <a:blip r:embed="rId13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Arredondado 85"/>
          <p:cNvSpPr/>
          <p:nvPr/>
        </p:nvSpPr>
        <p:spPr>
          <a:xfrm>
            <a:off x="5264425" y="2670788"/>
            <a:ext cx="2516503" cy="967203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blipFill>
                <a:blip r:embed="rId14"/>
                <a:stretch>
                  <a:fillRect r="-17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/>
              <p:cNvSpPr/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/>
              <p:cNvSpPr/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9" name="Retângu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/>
          <p:cNvSpPr/>
          <p:nvPr/>
        </p:nvSpPr>
        <p:spPr>
          <a:xfrm>
            <a:off x="2332211" y="3072516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99068" y="3688233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2170371" y="4270098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568481" y="4892362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Texto Explicativo Retangular com Cantos Arredondados 93"/>
          <p:cNvSpPr/>
          <p:nvPr/>
        </p:nvSpPr>
        <p:spPr>
          <a:xfrm>
            <a:off x="2683461" y="2587004"/>
            <a:ext cx="1338041" cy="360609"/>
          </a:xfrm>
          <a:prstGeom prst="wedgeRoundRectCallout">
            <a:avLst>
              <a:gd name="adj1" fmla="val -47888"/>
              <a:gd name="adj2" fmla="val 92261"/>
              <a:gd name="adj3" fmla="val 16667"/>
            </a:avLst>
          </a:prstGeom>
          <a:solidFill>
            <a:srgbClr val="FCFCF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blipFill>
                <a:blip r:embed="rId17"/>
                <a:stretch>
                  <a:fillRect l="-5914" r="-4839" b="-3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1540037" y="2847701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o Explicativo Retangular com Cantos Arredondados 96"/>
          <p:cNvSpPr/>
          <p:nvPr/>
        </p:nvSpPr>
        <p:spPr>
          <a:xfrm>
            <a:off x="394353" y="2431628"/>
            <a:ext cx="1161331" cy="360609"/>
          </a:xfrm>
          <a:prstGeom prst="wedgeRoundRectCallout">
            <a:avLst>
              <a:gd name="adj1" fmla="val 48223"/>
              <a:gd name="adj2" fmla="val 93451"/>
              <a:gd name="adj3" fmla="val 16667"/>
            </a:avLst>
          </a:prstGeom>
          <a:solidFill>
            <a:srgbClr val="F3F6F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blipFill>
                <a:blip r:embed="rId18"/>
                <a:stretch>
                  <a:fillRect l="-5479" r="-4110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Elipse 98"/>
          <p:cNvSpPr/>
          <p:nvPr/>
        </p:nvSpPr>
        <p:spPr>
          <a:xfrm>
            <a:off x="1314393" y="378472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585677" y="475036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277172" y="3655431"/>
            <a:ext cx="403130" cy="40313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o Explicativo Retangular com Cantos Arredondados 102"/>
          <p:cNvSpPr/>
          <p:nvPr/>
        </p:nvSpPr>
        <p:spPr>
          <a:xfrm>
            <a:off x="4085210" y="3105673"/>
            <a:ext cx="936664" cy="360609"/>
          </a:xfrm>
          <a:prstGeom prst="wedgeRoundRectCallout">
            <a:avLst>
              <a:gd name="adj1" fmla="val 4361"/>
              <a:gd name="adj2" fmla="val 92260"/>
              <a:gd name="adj3" fmla="val 16667"/>
            </a:avLst>
          </a:prstGeom>
          <a:solidFill>
            <a:srgbClr val="ECF5E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blipFill>
                <a:blip r:embed="rId19"/>
                <a:stretch>
                  <a:fillRect l="-10000" r="-6667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107"/>
              <p:cNvSpPr/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8" name="Retângu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109"/>
              <p:cNvSpPr/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Retângu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tângulo 113"/>
              <p:cNvSpPr/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4" name="Retângu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tângulo 114"/>
              <p:cNvSpPr/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5" name="Retângulo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tângulo Arredondado 127"/>
          <p:cNvSpPr/>
          <p:nvPr/>
        </p:nvSpPr>
        <p:spPr>
          <a:xfrm>
            <a:off x="3592932" y="4741302"/>
            <a:ext cx="1378663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Arredondado 128"/>
          <p:cNvSpPr/>
          <p:nvPr/>
        </p:nvSpPr>
        <p:spPr>
          <a:xfrm>
            <a:off x="2157746" y="5342987"/>
            <a:ext cx="928890" cy="734192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Arredondado 129"/>
          <p:cNvSpPr/>
          <p:nvPr/>
        </p:nvSpPr>
        <p:spPr>
          <a:xfrm>
            <a:off x="5297785" y="3958714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Arredondado 130"/>
          <p:cNvSpPr/>
          <p:nvPr/>
        </p:nvSpPr>
        <p:spPr>
          <a:xfrm>
            <a:off x="7030506" y="3946695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9" name="Agrupar 148"/>
          <p:cNvGrpSpPr/>
          <p:nvPr/>
        </p:nvGrpSpPr>
        <p:grpSpPr>
          <a:xfrm>
            <a:off x="7632678" y="3524572"/>
            <a:ext cx="965915" cy="598319"/>
            <a:chOff x="9114912" y="3437945"/>
            <a:chExt cx="965915" cy="598319"/>
          </a:xfrm>
        </p:grpSpPr>
        <p:sp>
          <p:nvSpPr>
            <p:cNvPr id="136" name="Texto Explicativo em Nuvem 135"/>
            <p:cNvSpPr/>
            <p:nvPr/>
          </p:nvSpPr>
          <p:spPr>
            <a:xfrm>
              <a:off x="9114912" y="3437945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blipFill>
                  <a:blip r:embed="rId29"/>
                  <a:stretch>
                    <a:fillRect l="-10588" t="-2083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Agrupar 149"/>
          <p:cNvGrpSpPr/>
          <p:nvPr/>
        </p:nvGrpSpPr>
        <p:grpSpPr>
          <a:xfrm>
            <a:off x="7632678" y="4369987"/>
            <a:ext cx="965915" cy="598319"/>
            <a:chOff x="9145896" y="4414913"/>
            <a:chExt cx="965915" cy="598319"/>
          </a:xfrm>
        </p:grpSpPr>
        <p:sp>
          <p:nvSpPr>
            <p:cNvPr id="139" name="Texto Explicativo em Nuvem 138"/>
            <p:cNvSpPr/>
            <p:nvPr/>
          </p:nvSpPr>
          <p:spPr>
            <a:xfrm>
              <a:off x="9145896" y="4414913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/>
                <p:cNvSpPr txBox="1"/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blipFill>
                  <a:blip r:embed="rId30"/>
                  <a:stretch>
                    <a:fillRect l="-10588" t="-4167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Agrupar 150"/>
          <p:cNvGrpSpPr/>
          <p:nvPr/>
        </p:nvGrpSpPr>
        <p:grpSpPr>
          <a:xfrm>
            <a:off x="7632678" y="5215403"/>
            <a:ext cx="965915" cy="598319"/>
            <a:chOff x="9214569" y="5231808"/>
            <a:chExt cx="965915" cy="598319"/>
          </a:xfrm>
        </p:grpSpPr>
        <p:sp>
          <p:nvSpPr>
            <p:cNvPr id="141" name="Texto Explicativo em Nuvem 140"/>
            <p:cNvSpPr/>
            <p:nvPr/>
          </p:nvSpPr>
          <p:spPr>
            <a:xfrm>
              <a:off x="9214569" y="5231808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blipFill>
                  <a:blip r:embed="rId31"/>
                  <a:stretch>
                    <a:fillRect l="-10588" t="-2041" r="-4706" b="-163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solidFill>
                <a:srgbClr val="F3F6FB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sz="11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blipFill>
                <a:blip r:embed="rId32"/>
                <a:stretch>
                  <a:fillRect r="-4255"/>
                </a:stretch>
              </a:blip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Elipse 146"/>
          <p:cNvSpPr/>
          <p:nvPr/>
        </p:nvSpPr>
        <p:spPr>
          <a:xfrm>
            <a:off x="9943703" y="1018799"/>
            <a:ext cx="283605" cy="2836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tângulo 147"/>
              <p:cNvSpPr/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𝑅𝑒𝑡𝑟𝑜𝑝𝑟𝑜𝑝𝑎𝑔𝑎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endParaRPr lang="pt-BR" sz="1100" i="1" dirty="0" smtClean="0">
                  <a:latin typeface="Cambria Math" panose="02040503050406030204" pitchFamily="18" charset="0"/>
                </a:endParaRPr>
              </a:p>
              <a:p>
                <a:endParaRPr lang="pt-BR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𝑒𝑚𝑜𝑠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8" name="Retâ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  <a:blipFill>
                <a:blip r:embed="rId33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tângulo Arredondado 151"/>
          <p:cNvSpPr/>
          <p:nvPr/>
        </p:nvSpPr>
        <p:spPr>
          <a:xfrm>
            <a:off x="9200766" y="4195606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Arredondado 152"/>
              <p:cNvSpPr/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3" name="Retângulo Arredondad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ângulo Arredondado 156"/>
              <p:cNvSpPr/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Retângulo Arredondad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tângulo 157"/>
              <p:cNvSpPr/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tângulo Arredondado 158"/>
          <p:cNvSpPr/>
          <p:nvPr/>
        </p:nvSpPr>
        <p:spPr>
          <a:xfrm>
            <a:off x="9251879" y="4232559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Arredondado 160"/>
          <p:cNvSpPr/>
          <p:nvPr/>
        </p:nvSpPr>
        <p:spPr>
          <a:xfrm>
            <a:off x="9201468" y="5877522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tângulo 161"/>
              <p:cNvSpPr/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2" name="Retângulo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tângulo Arredondado 162"/>
          <p:cNvSpPr/>
          <p:nvPr/>
        </p:nvSpPr>
        <p:spPr>
          <a:xfrm>
            <a:off x="9252581" y="5914475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39" grpId="0" animBg="1"/>
      <p:bldP spid="144" grpId="0" animBg="1"/>
      <p:bldP spid="143" grpId="0" animBg="1"/>
      <p:bldP spid="17" grpId="0"/>
      <p:bldP spid="45" grpId="0"/>
      <p:bldP spid="50" grpId="0"/>
      <p:bldP spid="55" grpId="0"/>
      <p:bldP spid="59" grpId="0"/>
      <p:bldP spid="60" grpId="0" animBg="1"/>
      <p:bldP spid="61" grpId="0"/>
      <p:bldP spid="82" grpId="0"/>
      <p:bldP spid="83" grpId="0"/>
      <p:bldP spid="86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28" grpId="0" animBg="1"/>
      <p:bldP spid="129" grpId="0" animBg="1"/>
      <p:bldP spid="130" grpId="0" animBg="1"/>
      <p:bldP spid="131" grpId="0" animBg="1"/>
      <p:bldP spid="146" grpId="0" animBg="1"/>
      <p:bldP spid="147" grpId="0" animBg="1"/>
      <p:bldP spid="148" grpId="0"/>
      <p:bldP spid="152" grpId="0" animBg="1"/>
      <p:bldP spid="153" grpId="0" animBg="1"/>
      <p:bldP spid="157" grpId="0" animBg="1"/>
      <p:bldP spid="158" grpId="0"/>
      <p:bldP spid="159" grpId="0" animBg="1"/>
      <p:bldP spid="161" grpId="0" animBg="1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024353" y="3799928"/>
                <a:ext cx="1554913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4913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33063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tângulo Arredondado 54"/>
          <p:cNvSpPr/>
          <p:nvPr/>
        </p:nvSpPr>
        <p:spPr>
          <a:xfrm>
            <a:off x="7792118" y="2983923"/>
            <a:ext cx="2853735" cy="754769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9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42" grpId="0" animBg="1"/>
      <p:bldP spid="43" grpId="0"/>
      <p:bldP spid="44" grpId="0"/>
      <p:bldP spid="47" grpId="0"/>
      <p:bldP spid="48" grpId="0"/>
      <p:bldP spid="51" grpId="0"/>
      <p:bldP spid="53" grpId="0"/>
      <p:bldP spid="39" grpId="0"/>
      <p:bldP spid="3" grpId="0"/>
      <p:bldP spid="41" grpId="0" animBg="1"/>
      <p:bldP spid="11" grpId="0" animBg="1"/>
      <p:bldP spid="45" grpId="0" animBg="1"/>
      <p:bldP spid="50" grpId="0" animBg="1"/>
      <p:bldP spid="12" grpId="0"/>
      <p:bldP spid="55" grpId="0" animBg="1"/>
      <p:bldP spid="56" grpId="0" animBg="1"/>
      <p:bldP spid="57" grpId="0" animBg="1"/>
      <p:bldP spid="58" grpId="0" animBg="1"/>
      <p:bldP spid="59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9" grpId="0" animBg="1"/>
      <p:bldP spid="49" grpId="0"/>
      <p:bldP spid="17" grpId="0"/>
      <p:bldP spid="61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578335" y="3770671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638191" y="3817980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2" grpId="0" animBg="1"/>
      <p:bldP spid="19" grpId="0" animBg="1"/>
      <p:bldP spid="11" grpId="0" animBg="1"/>
      <p:bldP spid="45" grpId="0" animBg="1"/>
      <p:bldP spid="50" grpId="0" animBg="1"/>
      <p:bldP spid="12" grpId="0"/>
      <p:bldP spid="49" grpId="0"/>
      <p:bldP spid="17" grpId="0"/>
      <p:bldP spid="61" grpId="0"/>
      <p:bldP spid="63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3179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0" grpId="0"/>
      <p:bldP spid="64" grpId="0"/>
      <p:bldP spid="66" grpId="0"/>
      <p:bldP spid="7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4640857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4982857"/>
            <a:ext cx="687436" cy="618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30917" y="3422448"/>
            <a:ext cx="679588" cy="15659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30917" y="4510096"/>
            <a:ext cx="701988" cy="478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5692642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4035210" y="5618591"/>
            <a:ext cx="687436" cy="4087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43796" y="3436839"/>
            <a:ext cx="691730" cy="25428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52382" y="4510096"/>
            <a:ext cx="680523" cy="15000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</a:t>
            </a:r>
            <a:r>
              <a:rPr lang="pt-BR" smtClean="0"/>
              <a:t>dos Pesos</a:t>
            </a:r>
            <a:endParaRPr lang="pt-BR"/>
          </a:p>
        </p:txBody>
      </p:sp>
      <p:pic>
        <p:nvPicPr>
          <p:cNvPr id="1026" name="Picture 2" descr="Image result for gradient desc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r="6928" b="10368"/>
          <a:stretch/>
        </p:blipFill>
        <p:spPr bwMode="auto">
          <a:xfrm>
            <a:off x="419918" y="1775731"/>
            <a:ext cx="7295577" cy="44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Arredondado 11"/>
          <p:cNvSpPr/>
          <p:nvPr/>
        </p:nvSpPr>
        <p:spPr>
          <a:xfrm>
            <a:off x="7385838" y="4943241"/>
            <a:ext cx="4570686" cy="11320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7715495" y="3245819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7782911" y="3343187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1" y="3343187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7715495" y="3016661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495" y="3016661"/>
                <a:ext cx="3005823" cy="215444"/>
              </a:xfrm>
              <a:prstGeom prst="rect">
                <a:avLst/>
              </a:prstGeom>
              <a:blipFill>
                <a:blip r:embed="rId4"/>
                <a:stretch>
                  <a:fillRect l="-1217" b="-3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698" y="309779"/>
            <a:ext cx="3475804" cy="25904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7340068" y="5088918"/>
                <a:ext cx="4637055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pt-B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68" y="5088918"/>
                <a:ext cx="4637055" cy="848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Arredondado 12"/>
          <p:cNvSpPr/>
          <p:nvPr/>
        </p:nvSpPr>
        <p:spPr>
          <a:xfrm>
            <a:off x="7456481" y="5003692"/>
            <a:ext cx="4415021" cy="100666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8499872" y="6072239"/>
                <a:ext cx="34566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𝑎𝑚𝑜𝑠𝑡𝑟𝑎𝑠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𝑡𝑟𝑒𝑖𝑛𝑎𝑚𝑒𝑛𝑡𝑜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872" y="6072239"/>
                <a:ext cx="3456652" cy="215444"/>
              </a:xfrm>
              <a:prstGeom prst="rect">
                <a:avLst/>
              </a:prstGeom>
              <a:blipFill>
                <a:blip r:embed="rId7"/>
                <a:stretch>
                  <a:fillRect l="-176" r="-529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7782911" y="4687252"/>
                <a:ext cx="2247538" cy="251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𝑙𝑐𝑢𝑙𝑜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𝑛𝑜𝑣𝑜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1" y="4687252"/>
                <a:ext cx="2247538" cy="251544"/>
              </a:xfrm>
              <a:prstGeom prst="rect">
                <a:avLst/>
              </a:prstGeom>
              <a:blipFill>
                <a:blip r:embed="rId8"/>
                <a:stretch>
                  <a:fillRect l="-1359" b="-24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6527007" y="207779"/>
            <a:ext cx="515929" cy="1939688"/>
            <a:chOff x="9335651" y="2353057"/>
            <a:chExt cx="515929" cy="1939688"/>
          </a:xfrm>
        </p:grpSpPr>
        <p:sp>
          <p:nvSpPr>
            <p:cNvPr id="16" name="Retângulo Arredondado 1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Elipse 2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Agrupar 24"/>
          <p:cNvGrpSpPr/>
          <p:nvPr/>
        </p:nvGrpSpPr>
        <p:grpSpPr>
          <a:xfrm>
            <a:off x="6641308" y="309382"/>
            <a:ext cx="515929" cy="1939688"/>
            <a:chOff x="9335651" y="2353057"/>
            <a:chExt cx="515929" cy="1939688"/>
          </a:xfrm>
        </p:grpSpPr>
        <p:sp>
          <p:nvSpPr>
            <p:cNvPr id="26" name="Retângulo Arredondado 2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tângulo 2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tângulo 3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tângulo 3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ipse 3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tângulo 3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Agrupar 34"/>
          <p:cNvGrpSpPr/>
          <p:nvPr/>
        </p:nvGrpSpPr>
        <p:grpSpPr>
          <a:xfrm>
            <a:off x="6755609" y="427917"/>
            <a:ext cx="515929" cy="1939688"/>
            <a:chOff x="9335651" y="2353057"/>
            <a:chExt cx="515929" cy="1939688"/>
          </a:xfrm>
        </p:grpSpPr>
        <p:sp>
          <p:nvSpPr>
            <p:cNvPr id="36" name="Retângulo Arredondado 3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3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4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ipse 4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ângulo 4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Agrupar 44"/>
          <p:cNvGrpSpPr/>
          <p:nvPr/>
        </p:nvGrpSpPr>
        <p:grpSpPr>
          <a:xfrm>
            <a:off x="6869909" y="546452"/>
            <a:ext cx="515929" cy="1939688"/>
            <a:chOff x="9335651" y="2353057"/>
            <a:chExt cx="515929" cy="1939688"/>
          </a:xfrm>
        </p:grpSpPr>
        <p:sp>
          <p:nvSpPr>
            <p:cNvPr id="46" name="Retângulo Arredondado 4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tângulo 5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Elipse 5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30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/>
      <p:bldP spid="9" grpId="0"/>
      <p:bldP spid="11" grpId="0"/>
      <p:bldP spid="13" grpId="0" animBg="1"/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As Redes Neurais modernas possuem </a:t>
            </a:r>
            <a:r>
              <a:rPr lang="pt-BR" dirty="0" smtClean="0">
                <a:solidFill>
                  <a:srgbClr val="00B050"/>
                </a:solidFill>
              </a:rPr>
              <a:t>milhões de pesos</a:t>
            </a:r>
            <a:r>
              <a:rPr lang="pt-BR" dirty="0" smtClean="0"/>
              <a:t>. Para que sejam úteis, é preciso um método para treinar todos eles.</a:t>
            </a:r>
          </a:p>
          <a:p>
            <a:r>
              <a:rPr lang="pt-BR" i="1" dirty="0" err="1" smtClean="0">
                <a:solidFill>
                  <a:srgbClr val="7030A0"/>
                </a:solidFill>
              </a:rPr>
              <a:t>Gradient</a:t>
            </a:r>
            <a:r>
              <a:rPr lang="pt-BR" i="1" dirty="0" smtClean="0">
                <a:solidFill>
                  <a:srgbClr val="7030A0"/>
                </a:solidFill>
              </a:rPr>
              <a:t> </a:t>
            </a:r>
            <a:r>
              <a:rPr lang="pt-BR" i="1" dirty="0" err="1" smtClean="0">
                <a:solidFill>
                  <a:srgbClr val="7030A0"/>
                </a:solidFill>
              </a:rPr>
              <a:t>Descent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r>
              <a:rPr lang="pt-BR" dirty="0" smtClean="0"/>
              <a:t>é o método de otimização mais utilizado para ajustar os parâmetros de modo a minimizar a função de Custo </a:t>
            </a:r>
          </a:p>
          <a:p>
            <a:r>
              <a:rPr lang="pt-BR" i="1" dirty="0" smtClean="0">
                <a:solidFill>
                  <a:srgbClr val="C00000"/>
                </a:solidFill>
              </a:rPr>
              <a:t>Backpropagation</a:t>
            </a:r>
            <a:r>
              <a:rPr lang="pt-BR" dirty="0" smtClean="0"/>
              <a:t> é uma forma </a:t>
            </a:r>
            <a:r>
              <a:rPr lang="pt-BR" u="sng" dirty="0" smtClean="0">
                <a:solidFill>
                  <a:schemeClr val="accent4"/>
                </a:solidFill>
              </a:rPr>
              <a:t>eficiente</a:t>
            </a:r>
            <a:r>
              <a:rPr lang="pt-BR" dirty="0" smtClean="0"/>
              <a:t> de calcular o gradiente da função Custo e assim permitir atualizar os pesos da rede</a:t>
            </a:r>
          </a:p>
          <a:p>
            <a:r>
              <a:rPr lang="pt-BR" dirty="0"/>
              <a:t>Um dos métodos </a:t>
            </a:r>
            <a:r>
              <a:rPr lang="pt-BR" dirty="0">
                <a:solidFill>
                  <a:srgbClr val="0070C0"/>
                </a:solidFill>
              </a:rPr>
              <a:t>cruciais</a:t>
            </a:r>
            <a:r>
              <a:rPr lang="pt-BR" dirty="0"/>
              <a:t> para o ressurgimento da pesquisa em Redes Neurais (90) e para muitos dos grandes avanços recentes em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</a:p>
          <a:p>
            <a:r>
              <a:rPr lang="pt-BR" dirty="0" smtClean="0"/>
              <a:t>Vimos como ele usa os dados da Propagação direta e junto com a aplicação sucessiva da </a:t>
            </a:r>
            <a:r>
              <a:rPr lang="pt-BR" dirty="0" smtClean="0">
                <a:solidFill>
                  <a:schemeClr val="accent2"/>
                </a:solidFill>
              </a:rPr>
              <a:t>regra da cadeia</a:t>
            </a:r>
            <a:r>
              <a:rPr lang="pt-BR" dirty="0" smtClean="0"/>
              <a:t> para as derivadas parciais no passe reverso.</a:t>
            </a:r>
          </a:p>
        </p:txBody>
      </p:sp>
    </p:spTree>
    <p:extLst>
      <p:ext uri="{BB962C8B-B14F-4D97-AF65-F5344CB8AC3E}">
        <p14:creationId xmlns:p14="http://schemas.microsoft.com/office/powerpoint/2010/main" val="30419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b="1" dirty="0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/>
              <a:t> foi o algoritmo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 em </a:t>
            </a:r>
            <a:r>
              <a:rPr lang="pt-BR" sz="2400" dirty="0" err="1" smtClean="0"/>
              <a:t>multi-camadas</a:t>
            </a:r>
            <a:r>
              <a:rPr lang="pt-BR" sz="2400" dirty="0" smtClean="0"/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r>
              <a:rPr lang="pt-BR" sz="2000" dirty="0" smtClean="0"/>
              <a:t>Um dos grandes responsáveis pelo ressurgimento do interesse em pesquisa das redes neurais na década de 1980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Produz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marL="457200" lvl="1" indent="0">
              <a:buNone/>
            </a:pPr>
            <a:r>
              <a:rPr lang="pt-BR" sz="2000" dirty="0" smtClean="0">
                <a:sym typeface="Wingdings" panose="05000000000000000000" pitchFamily="2" charset="2"/>
              </a:rPr>
              <a:t> </a:t>
            </a:r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Geoffrey Hinton (@geoffreyhinton) |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97" y="1379404"/>
            <a:ext cx="565081" cy="7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vid Rumel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751" y="1379404"/>
            <a:ext cx="501247" cy="7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nald J Williams - Alchetron, The Free Social Encyclopedi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6" t="6898" r="29180" b="1"/>
          <a:stretch/>
        </p:blipFill>
        <p:spPr bwMode="auto">
          <a:xfrm>
            <a:off x="11652153" y="1379404"/>
            <a:ext cx="446355" cy="75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543377"/>
              </p:ext>
            </p:extLst>
          </p:nvPr>
        </p:nvGraphicFramePr>
        <p:xfrm>
          <a:off x="842452" y="1825624"/>
          <a:ext cx="10515600" cy="477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7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8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Elementos-chave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vetor de entrada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1800" dirty="0" smtClean="0"/>
                  <a:t>Um conjunto sequencial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 smtClean="0"/>
                  <a:t> camadas</a:t>
                </a:r>
              </a:p>
              <a:p>
                <a:pPr lvl="1"/>
                <a:r>
                  <a:rPr lang="pt-BR" sz="1800" dirty="0" smtClean="0"/>
                  <a:t>Cada </a:t>
                </a:r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camada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sz="1800" dirty="0" smtClean="0"/>
                  <a:t>composta por um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800" dirty="0" smtClean="0"/>
                  <a:t> neurônios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rgbClr val="0070C0"/>
                    </a:solidFill>
                  </a:rPr>
                  <a:t>vetor de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  <a:blipFill>
                <a:blip r:embed="rId2"/>
                <a:stretch>
                  <a:fillRect l="-2314" t="-1789" r="-2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327" y="1892428"/>
            <a:ext cx="6944234" cy="412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94" y="696349"/>
            <a:ext cx="2495678" cy="130816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8449734" y="1159933"/>
            <a:ext cx="1731433" cy="1909234"/>
            <a:chOff x="8449734" y="1159933"/>
            <a:chExt cx="1731433" cy="1909234"/>
          </a:xfrm>
        </p:grpSpPr>
        <p:sp>
          <p:nvSpPr>
            <p:cNvPr id="8" name="Forma Livre 7"/>
            <p:cNvSpPr/>
            <p:nvPr/>
          </p:nvSpPr>
          <p:spPr>
            <a:xfrm>
              <a:off x="8449734" y="1350433"/>
              <a:ext cx="1320800" cy="1718734"/>
            </a:xfrm>
            <a:custGeom>
              <a:avLst/>
              <a:gdLst>
                <a:gd name="connsiteX0" fmla="*/ 2180167 w 2180167"/>
                <a:gd name="connsiteY0" fmla="*/ 0 h 1003300"/>
                <a:gd name="connsiteX1" fmla="*/ 1540934 w 2180167"/>
                <a:gd name="connsiteY1" fmla="*/ 465666 h 1003300"/>
                <a:gd name="connsiteX2" fmla="*/ 529167 w 2180167"/>
                <a:gd name="connsiteY2" fmla="*/ 965200 h 1003300"/>
                <a:gd name="connsiteX3" fmla="*/ 372534 w 2180167"/>
                <a:gd name="connsiteY3" fmla="*/ 783166 h 1003300"/>
                <a:gd name="connsiteX4" fmla="*/ 0 w 2180167"/>
                <a:gd name="connsiteY4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167" h="1003300">
                  <a:moveTo>
                    <a:pt x="2180167" y="0"/>
                  </a:moveTo>
                  <a:cubicBezTo>
                    <a:pt x="1998134" y="152399"/>
                    <a:pt x="1816101" y="304799"/>
                    <a:pt x="1540934" y="465666"/>
                  </a:cubicBezTo>
                  <a:cubicBezTo>
                    <a:pt x="1265767" y="626533"/>
                    <a:pt x="723900" y="912283"/>
                    <a:pt x="529167" y="965200"/>
                  </a:cubicBezTo>
                  <a:cubicBezTo>
                    <a:pt x="334434" y="1018117"/>
                    <a:pt x="460728" y="776816"/>
                    <a:pt x="372534" y="783166"/>
                  </a:cubicBezTo>
                  <a:cubicBezTo>
                    <a:pt x="284340" y="789516"/>
                    <a:pt x="142170" y="896408"/>
                    <a:pt x="0" y="1003300"/>
                  </a:cubicBezTo>
                </a:path>
              </a:pathLst>
            </a:custGeom>
            <a:noFill/>
            <a:ln w="6350">
              <a:prstDash val="lg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70534" y="1159933"/>
              <a:ext cx="410633" cy="32173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101" y="1446879"/>
            <a:ext cx="8407400" cy="4991894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3688434" y="2426522"/>
            <a:ext cx="5089715" cy="3746488"/>
            <a:chOff x="3688434" y="2426522"/>
            <a:chExt cx="5089715" cy="3746488"/>
          </a:xfrm>
        </p:grpSpPr>
        <p:pic>
          <p:nvPicPr>
            <p:cNvPr id="1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4" y="242858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347280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13" y="289642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793" y="402654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449886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34" y="556287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53" y="402236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922" y="514831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723" y="242652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347074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449680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743" y="556081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6" name="Conector de Seta Reta 5"/>
          <p:cNvCxnSpPr/>
          <p:nvPr/>
        </p:nvCxnSpPr>
        <p:spPr>
          <a:xfrm>
            <a:off x="3144150" y="2740832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88209" y="4332428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27090" y="5063067"/>
            <a:ext cx="806910" cy="804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blipFill>
                <a:blip r:embed="rId4"/>
                <a:stretch>
                  <a:fillRect l="-12500" r="-5000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blipFill>
                <a:blip r:embed="rId5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blipFill>
                <a:blip r:embed="rId6"/>
                <a:stretch>
                  <a:fillRect l="-9615" r="-3846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9440288" y="1986748"/>
            <a:ext cx="1761066" cy="1274233"/>
            <a:chOff x="9440288" y="1986748"/>
            <a:chExt cx="1761066" cy="1274233"/>
          </a:xfrm>
        </p:grpSpPr>
        <p:sp>
          <p:nvSpPr>
            <p:cNvPr id="15" name="Texto Explicativo em Nuvem 14"/>
            <p:cNvSpPr/>
            <p:nvPr/>
          </p:nvSpPr>
          <p:spPr>
            <a:xfrm>
              <a:off x="9440288" y="1986748"/>
              <a:ext cx="1761066" cy="1274233"/>
            </a:xfrm>
            <a:prstGeom prst="cloudCallout">
              <a:avLst>
                <a:gd name="adj1" fmla="val -54487"/>
                <a:gd name="adj2" fmla="val 71138"/>
              </a:avLst>
            </a:prstGeom>
            <a:solidFill>
              <a:srgbClr val="FCFCF8"/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000" dirty="0" smtClean="0"/>
                    <a:t>=?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  <a:blipFill>
                  <a:blip r:embed="rId7"/>
                  <a:stretch>
                    <a:fillRect r="-52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1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978368" y="1709138"/>
            <a:ext cx="3362960" cy="78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/>
          <p:cNvSpPr/>
          <p:nvPr/>
        </p:nvSpPr>
        <p:spPr>
          <a:xfrm>
            <a:off x="7434117" y="4026209"/>
            <a:ext cx="3381204" cy="2556115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40360" y="2726133"/>
            <a:ext cx="5557520" cy="1201451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os gradientes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706" t="-2222" r="-234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blipFill>
                <a:blip r:embed="rId6"/>
                <a:stretch>
                  <a:fillRect l="-980" r="-261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+0+1+0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Arredondado 27"/>
          <p:cNvSpPr/>
          <p:nvPr/>
        </p:nvSpPr>
        <p:spPr>
          <a:xfrm>
            <a:off x="340360" y="4118053"/>
            <a:ext cx="5557520" cy="1201453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347274" y="5469334"/>
            <a:ext cx="5557520" cy="1205786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blipFill>
                <a:blip r:embed="rId13"/>
                <a:stretch>
                  <a:fillRect l="-1786" r="-1429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0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blipFill>
                <a:blip r:embed="rId23"/>
                <a:stretch>
                  <a:fillRect l="-3030" r="-68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blipFill>
                <a:blip r:embed="rId24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tângulo Arredondado 47"/>
          <p:cNvSpPr/>
          <p:nvPr/>
        </p:nvSpPr>
        <p:spPr>
          <a:xfrm>
            <a:off x="6971873" y="3009332"/>
            <a:ext cx="1704572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8815473" y="3009332"/>
            <a:ext cx="825788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9791078" y="3009332"/>
            <a:ext cx="1645201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blipFill>
                <a:blip r:embed="rId26"/>
                <a:stretch>
                  <a:fillRect l="-1215" r="-323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8" grpId="0" animBg="1"/>
      <p:bldP spid="29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62E30-A1D7-4E6F-8EE1-037DE7DCD35E}">
  <ds:schemaRefs>
    <ds:schemaRef ds:uri="ecf3212f-6c91-4dc1-afd8-6d60b0670e7e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173e8a-56df-44df-bf10-c7773b5f5d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5414</Words>
  <Application>Microsoft Office PowerPoint</Application>
  <PresentationFormat>Widescreen</PresentationFormat>
  <Paragraphs>632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</vt:lpstr>
      <vt:lpstr>Estrutura de uma Rede Neural </vt:lpstr>
      <vt:lpstr>Estrutura de uma Rede Neural</vt:lpstr>
      <vt:lpstr>Encontrando os gradientes</vt:lpstr>
      <vt:lpstr>Grafo computacional</vt:lpstr>
      <vt:lpstr>Propagação Frontal</vt:lpstr>
      <vt:lpstr>Propagação Frontal</vt:lpstr>
      <vt:lpstr>Propagação Frontal</vt:lpstr>
      <vt:lpstr>Retropropagação (backpropagation)</vt:lpstr>
      <vt:lpstr>Retropropagação (backpropagation)</vt:lpstr>
      <vt:lpstr>Retropropagação (backpropagation)</vt:lpstr>
      <vt:lpstr>Retropropagação (backpropagation)</vt:lpstr>
      <vt:lpstr>Grafo computacional</vt:lpstr>
      <vt:lpstr>Grafo computacional</vt:lpstr>
      <vt:lpstr>Grafo computacional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Atualização dos Pesos</vt:lpstr>
      <vt:lpstr>Conclusões</vt:lpstr>
      <vt:lpstr>Referências</vt:lpstr>
      <vt:lpstr>Obrigado!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141</cp:revision>
  <dcterms:created xsi:type="dcterms:W3CDTF">2021-04-17T14:54:27Z</dcterms:created>
  <dcterms:modified xsi:type="dcterms:W3CDTF">2021-04-23T01:33:47Z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