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handoutMasterIdLst>
    <p:handoutMasterId r:id="rId65"/>
  </p:handoutMasterIdLst>
  <p:sldIdLst>
    <p:sldId id="261" r:id="rId2"/>
    <p:sldId id="263" r:id="rId3"/>
    <p:sldId id="264" r:id="rId4"/>
    <p:sldId id="265" r:id="rId5"/>
    <p:sldId id="266" r:id="rId6"/>
    <p:sldId id="267" r:id="rId7"/>
    <p:sldId id="268" r:id="rId8"/>
    <p:sldId id="270" r:id="rId9"/>
    <p:sldId id="271" r:id="rId10"/>
    <p:sldId id="272" r:id="rId11"/>
    <p:sldId id="273" r:id="rId12"/>
    <p:sldId id="274" r:id="rId13"/>
    <p:sldId id="275" r:id="rId14"/>
    <p:sldId id="288" r:id="rId15"/>
    <p:sldId id="276" r:id="rId16"/>
    <p:sldId id="277" r:id="rId17"/>
    <p:sldId id="289" r:id="rId18"/>
    <p:sldId id="294" r:id="rId19"/>
    <p:sldId id="295" r:id="rId20"/>
    <p:sldId id="296" r:id="rId21"/>
    <p:sldId id="297" r:id="rId22"/>
    <p:sldId id="298" r:id="rId23"/>
    <p:sldId id="299" r:id="rId24"/>
    <p:sldId id="300" r:id="rId25"/>
    <p:sldId id="302" r:id="rId26"/>
    <p:sldId id="303" r:id="rId27"/>
    <p:sldId id="304" r:id="rId28"/>
    <p:sldId id="305" r:id="rId29"/>
    <p:sldId id="306" r:id="rId30"/>
    <p:sldId id="307" r:id="rId31"/>
    <p:sldId id="309" r:id="rId32"/>
    <p:sldId id="310" r:id="rId33"/>
    <p:sldId id="290" r:id="rId34"/>
    <p:sldId id="292" r:id="rId35"/>
    <p:sldId id="308" r:id="rId36"/>
    <p:sldId id="301" r:id="rId37"/>
    <p:sldId id="293" r:id="rId38"/>
    <p:sldId id="311" r:id="rId39"/>
    <p:sldId id="278" r:id="rId40"/>
    <p:sldId id="291" r:id="rId41"/>
    <p:sldId id="279" r:id="rId42"/>
    <p:sldId id="312" r:id="rId43"/>
    <p:sldId id="313" r:id="rId44"/>
    <p:sldId id="315" r:id="rId45"/>
    <p:sldId id="314" r:id="rId46"/>
    <p:sldId id="316" r:id="rId47"/>
    <p:sldId id="317" r:id="rId48"/>
    <p:sldId id="318" r:id="rId49"/>
    <p:sldId id="319" r:id="rId50"/>
    <p:sldId id="320" r:id="rId51"/>
    <p:sldId id="321" r:id="rId52"/>
    <p:sldId id="323" r:id="rId53"/>
    <p:sldId id="324" r:id="rId54"/>
    <p:sldId id="325" r:id="rId55"/>
    <p:sldId id="327" r:id="rId56"/>
    <p:sldId id="328" r:id="rId57"/>
    <p:sldId id="330" r:id="rId58"/>
    <p:sldId id="329" r:id="rId59"/>
    <p:sldId id="331" r:id="rId60"/>
    <p:sldId id="333" r:id="rId61"/>
    <p:sldId id="332" r:id="rId62"/>
    <p:sldId id="334" r:id="rId6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01"/>
  </p:normalViewPr>
  <p:slideViewPr>
    <p:cSldViewPr snapToGrid="0" snapToObjects="1">
      <p:cViewPr varScale="1">
        <p:scale>
          <a:sx n="108" d="100"/>
          <a:sy n="108" d="100"/>
        </p:scale>
        <p:origin x="19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70" d="100"/>
          <a:sy n="170" d="100"/>
        </p:scale>
        <p:origin x="537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08BA-A229-49F4-86B8-767BDDF3CAC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s-CO"/>
        </a:p>
      </dgm:t>
    </dgm:pt>
    <dgm:pt modelId="{3A8D7190-73F1-407C-A5A2-A6B95400D706}">
      <dgm:prSet/>
      <dgm:spPr/>
      <dgm:t>
        <a:bodyPr/>
        <a:lstStyle/>
        <a:p>
          <a:r>
            <a:rPr lang="es-CO" dirty="0"/>
            <a:t>El motor de </a:t>
          </a:r>
          <a:r>
            <a:rPr lang="es-CO" b="1" i="1" dirty="0"/>
            <a:t>PL/SQL</a:t>
          </a:r>
          <a:r>
            <a:rPr lang="es-CO" dirty="0"/>
            <a:t> es una máquina virtual que reside en la memoria y procesa las instrucciones de </a:t>
          </a:r>
          <a:r>
            <a:rPr lang="es-CO" b="1" i="1" dirty="0"/>
            <a:t>PL/SQL</a:t>
          </a:r>
          <a:r>
            <a:rPr lang="es-CO" dirty="0"/>
            <a:t>. </a:t>
          </a:r>
        </a:p>
      </dgm:t>
    </dgm:pt>
    <dgm:pt modelId="{7248DCAE-00FD-4E09-BC69-B8CE8D020E6F}" type="parTrans" cxnId="{0C9EEC01-9DA1-43B8-8CE8-57EFE2BFFED4}">
      <dgm:prSet/>
      <dgm:spPr/>
      <dgm:t>
        <a:bodyPr/>
        <a:lstStyle/>
        <a:p>
          <a:endParaRPr lang="es-CO"/>
        </a:p>
      </dgm:t>
    </dgm:pt>
    <dgm:pt modelId="{7ABF2186-3ADA-45F2-B4E6-9D3088B0C63E}" type="sibTrans" cxnId="{0C9EEC01-9DA1-43B8-8CE8-57EFE2BFFED4}">
      <dgm:prSet/>
      <dgm:spPr/>
      <dgm:t>
        <a:bodyPr/>
        <a:lstStyle/>
        <a:p>
          <a:endParaRPr lang="es-CO"/>
        </a:p>
      </dgm:t>
    </dgm:pt>
    <dgm:pt modelId="{B5B0E2EA-9584-45A3-A5FD-FB2065F3C724}">
      <dgm:prSet/>
      <dgm:spPr/>
      <dgm:t>
        <a:bodyPr/>
        <a:lstStyle/>
        <a:p>
          <a:r>
            <a:rPr lang="es-CO"/>
            <a:t>Cuando el motor </a:t>
          </a:r>
          <a:r>
            <a:rPr lang="es-CO" b="1" i="1"/>
            <a:t>PL/SQL</a:t>
          </a:r>
          <a:r>
            <a:rPr lang="es-CO"/>
            <a:t> se encuentra con una sentencia </a:t>
          </a:r>
          <a:r>
            <a:rPr lang="es-CO" b="1" i="1"/>
            <a:t>SQL</a:t>
          </a:r>
          <a:r>
            <a:rPr lang="es-CO"/>
            <a:t>, se cambia el contexto para pasar la instrucción </a:t>
          </a:r>
          <a:r>
            <a:rPr lang="es-CO" b="1" i="1"/>
            <a:t>SQL</a:t>
          </a:r>
          <a:r>
            <a:rPr lang="es-CO"/>
            <a:t> a los procesos de Servidor de </a:t>
          </a:r>
          <a:r>
            <a:rPr lang="es-CO" b="1" i="1"/>
            <a:t>Oracle</a:t>
          </a:r>
          <a:r>
            <a:rPr lang="es-CO"/>
            <a:t>. </a:t>
          </a:r>
        </a:p>
      </dgm:t>
    </dgm:pt>
    <dgm:pt modelId="{05C92B88-AAC0-47AD-A6E6-42C7106E9748}" type="parTrans" cxnId="{F88A7FC8-094D-4E2B-BCA8-207C7D0B2D00}">
      <dgm:prSet/>
      <dgm:spPr/>
      <dgm:t>
        <a:bodyPr/>
        <a:lstStyle/>
        <a:p>
          <a:endParaRPr lang="es-CO"/>
        </a:p>
      </dgm:t>
    </dgm:pt>
    <dgm:pt modelId="{563DEECA-49DF-4C96-B62A-7CA8AD8AF6A0}" type="sibTrans" cxnId="{F88A7FC8-094D-4E2B-BCA8-207C7D0B2D00}">
      <dgm:prSet/>
      <dgm:spPr/>
      <dgm:t>
        <a:bodyPr/>
        <a:lstStyle/>
        <a:p>
          <a:endParaRPr lang="es-CO"/>
        </a:p>
      </dgm:t>
    </dgm:pt>
    <dgm:pt modelId="{56BBBA99-FEE9-442F-83E2-54B44029FDB9}">
      <dgm:prSet/>
      <dgm:spPr/>
      <dgm:t>
        <a:bodyPr/>
        <a:lstStyle/>
        <a:p>
          <a:r>
            <a:rPr lang="es-CO"/>
            <a:t>El motor de </a:t>
          </a:r>
          <a:r>
            <a:rPr lang="es-CO" b="1" i="1"/>
            <a:t>PL/SQL</a:t>
          </a:r>
          <a:r>
            <a:rPr lang="es-CO"/>
            <a:t> espera que la instrucción </a:t>
          </a:r>
          <a:r>
            <a:rPr lang="es-CO" b="1" i="1"/>
            <a:t>SQL</a:t>
          </a:r>
          <a:r>
            <a:rPr lang="es-CO"/>
            <a:t> finalice y retorne los resultados antes de seguir procesando las instrucciones subsiguientes del bloque </a:t>
          </a:r>
          <a:r>
            <a:rPr lang="es-CO" b="1" i="1"/>
            <a:t>PL/SQL</a:t>
          </a:r>
          <a:r>
            <a:rPr lang="es-CO"/>
            <a:t>. </a:t>
          </a:r>
        </a:p>
      </dgm:t>
    </dgm:pt>
    <dgm:pt modelId="{49264B48-E40D-409C-B8BF-2175231D91D6}" type="parTrans" cxnId="{6D635992-4E60-492C-8740-6611A99A2F3A}">
      <dgm:prSet/>
      <dgm:spPr/>
      <dgm:t>
        <a:bodyPr/>
        <a:lstStyle/>
        <a:p>
          <a:endParaRPr lang="es-CO"/>
        </a:p>
      </dgm:t>
    </dgm:pt>
    <dgm:pt modelId="{85EF1B7F-E8D8-46CB-810A-4D593ADD6DEE}" type="sibTrans" cxnId="{6D635992-4E60-492C-8740-6611A99A2F3A}">
      <dgm:prSet/>
      <dgm:spPr/>
      <dgm:t>
        <a:bodyPr/>
        <a:lstStyle/>
        <a:p>
          <a:endParaRPr lang="es-CO"/>
        </a:p>
      </dgm:t>
    </dgm:pt>
    <dgm:pt modelId="{44C29D87-26C4-43C0-A2EA-877E4A848C90}" type="pres">
      <dgm:prSet presAssocID="{822A08BA-A229-49F4-86B8-767BDDF3CAC9}" presName="CompostProcess" presStyleCnt="0">
        <dgm:presLayoutVars>
          <dgm:dir/>
          <dgm:resizeHandles val="exact"/>
        </dgm:presLayoutVars>
      </dgm:prSet>
      <dgm:spPr/>
    </dgm:pt>
    <dgm:pt modelId="{BC1585C7-21B7-4F0A-85CA-EA63AC7C3757}" type="pres">
      <dgm:prSet presAssocID="{822A08BA-A229-49F4-86B8-767BDDF3CAC9}" presName="arrow" presStyleLbl="bgShp" presStyleIdx="0" presStyleCnt="1"/>
      <dgm:spPr/>
    </dgm:pt>
    <dgm:pt modelId="{CC0F862C-93D3-4FE2-AA75-E0BAD58AC2FB}" type="pres">
      <dgm:prSet presAssocID="{822A08BA-A229-49F4-86B8-767BDDF3CAC9}" presName="linearProcess" presStyleCnt="0"/>
      <dgm:spPr/>
    </dgm:pt>
    <dgm:pt modelId="{C2D0F2BC-6B19-49AC-8656-5DD078C81DDF}" type="pres">
      <dgm:prSet presAssocID="{3A8D7190-73F1-407C-A5A2-A6B95400D706}" presName="textNode" presStyleLbl="node1" presStyleIdx="0" presStyleCnt="3">
        <dgm:presLayoutVars>
          <dgm:bulletEnabled val="1"/>
        </dgm:presLayoutVars>
      </dgm:prSet>
      <dgm:spPr/>
    </dgm:pt>
    <dgm:pt modelId="{3C0203F4-8D92-408C-800D-7D1A96438A7F}" type="pres">
      <dgm:prSet presAssocID="{7ABF2186-3ADA-45F2-B4E6-9D3088B0C63E}" presName="sibTrans" presStyleCnt="0"/>
      <dgm:spPr/>
    </dgm:pt>
    <dgm:pt modelId="{171BA8EB-CBB0-433C-99A4-1C72420C4DA8}" type="pres">
      <dgm:prSet presAssocID="{B5B0E2EA-9584-45A3-A5FD-FB2065F3C724}" presName="textNode" presStyleLbl="node1" presStyleIdx="1" presStyleCnt="3">
        <dgm:presLayoutVars>
          <dgm:bulletEnabled val="1"/>
        </dgm:presLayoutVars>
      </dgm:prSet>
      <dgm:spPr/>
    </dgm:pt>
    <dgm:pt modelId="{007DA377-3AD1-42A8-A3E6-5EA94B90B20B}" type="pres">
      <dgm:prSet presAssocID="{563DEECA-49DF-4C96-B62A-7CA8AD8AF6A0}" presName="sibTrans" presStyleCnt="0"/>
      <dgm:spPr/>
    </dgm:pt>
    <dgm:pt modelId="{ED129C5B-BF47-4B7C-AF2D-6345CD9D5F14}" type="pres">
      <dgm:prSet presAssocID="{56BBBA99-FEE9-442F-83E2-54B44029FDB9}" presName="textNode" presStyleLbl="node1" presStyleIdx="2" presStyleCnt="3">
        <dgm:presLayoutVars>
          <dgm:bulletEnabled val="1"/>
        </dgm:presLayoutVars>
      </dgm:prSet>
      <dgm:spPr/>
    </dgm:pt>
  </dgm:ptLst>
  <dgm:cxnLst>
    <dgm:cxn modelId="{0C9EEC01-9DA1-43B8-8CE8-57EFE2BFFED4}" srcId="{822A08BA-A229-49F4-86B8-767BDDF3CAC9}" destId="{3A8D7190-73F1-407C-A5A2-A6B95400D706}" srcOrd="0" destOrd="0" parTransId="{7248DCAE-00FD-4E09-BC69-B8CE8D020E6F}" sibTransId="{7ABF2186-3ADA-45F2-B4E6-9D3088B0C63E}"/>
    <dgm:cxn modelId="{F6E9400A-5C6C-4D74-B675-8DFD58C0BB06}" type="presOf" srcId="{3A8D7190-73F1-407C-A5A2-A6B95400D706}" destId="{C2D0F2BC-6B19-49AC-8656-5DD078C81DDF}" srcOrd="0" destOrd="0" presId="urn:microsoft.com/office/officeart/2005/8/layout/hProcess9"/>
    <dgm:cxn modelId="{10B0854A-61A4-4536-93C9-084177FEA4F9}" type="presOf" srcId="{56BBBA99-FEE9-442F-83E2-54B44029FDB9}" destId="{ED129C5B-BF47-4B7C-AF2D-6345CD9D5F14}" srcOrd="0" destOrd="0" presId="urn:microsoft.com/office/officeart/2005/8/layout/hProcess9"/>
    <dgm:cxn modelId="{C2BCB487-6CC4-493A-B60E-49C919109C71}" type="presOf" srcId="{B5B0E2EA-9584-45A3-A5FD-FB2065F3C724}" destId="{171BA8EB-CBB0-433C-99A4-1C72420C4DA8}" srcOrd="0" destOrd="0" presId="urn:microsoft.com/office/officeart/2005/8/layout/hProcess9"/>
    <dgm:cxn modelId="{6D635992-4E60-492C-8740-6611A99A2F3A}" srcId="{822A08BA-A229-49F4-86B8-767BDDF3CAC9}" destId="{56BBBA99-FEE9-442F-83E2-54B44029FDB9}" srcOrd="2" destOrd="0" parTransId="{49264B48-E40D-409C-B8BF-2175231D91D6}" sibTransId="{85EF1B7F-E8D8-46CB-810A-4D593ADD6DEE}"/>
    <dgm:cxn modelId="{A07388B2-759E-471F-9AB3-A54422F87473}" type="presOf" srcId="{822A08BA-A229-49F4-86B8-767BDDF3CAC9}" destId="{44C29D87-26C4-43C0-A2EA-877E4A848C90}" srcOrd="0" destOrd="0" presId="urn:microsoft.com/office/officeart/2005/8/layout/hProcess9"/>
    <dgm:cxn modelId="{F88A7FC8-094D-4E2B-BCA8-207C7D0B2D00}" srcId="{822A08BA-A229-49F4-86B8-767BDDF3CAC9}" destId="{B5B0E2EA-9584-45A3-A5FD-FB2065F3C724}" srcOrd="1" destOrd="0" parTransId="{05C92B88-AAC0-47AD-A6E6-42C7106E9748}" sibTransId="{563DEECA-49DF-4C96-B62A-7CA8AD8AF6A0}"/>
    <dgm:cxn modelId="{63459DC4-2EDF-4BAA-9D32-07F1E7D20599}" type="presParOf" srcId="{44C29D87-26C4-43C0-A2EA-877E4A848C90}" destId="{BC1585C7-21B7-4F0A-85CA-EA63AC7C3757}" srcOrd="0" destOrd="0" presId="urn:microsoft.com/office/officeart/2005/8/layout/hProcess9"/>
    <dgm:cxn modelId="{9E5DAEE2-6D48-475F-B27E-AF8C1EA727A6}" type="presParOf" srcId="{44C29D87-26C4-43C0-A2EA-877E4A848C90}" destId="{CC0F862C-93D3-4FE2-AA75-E0BAD58AC2FB}" srcOrd="1" destOrd="0" presId="urn:microsoft.com/office/officeart/2005/8/layout/hProcess9"/>
    <dgm:cxn modelId="{11C5DF02-6F56-4A87-9102-C5F7CDD9285B}" type="presParOf" srcId="{CC0F862C-93D3-4FE2-AA75-E0BAD58AC2FB}" destId="{C2D0F2BC-6B19-49AC-8656-5DD078C81DDF}" srcOrd="0" destOrd="0" presId="urn:microsoft.com/office/officeart/2005/8/layout/hProcess9"/>
    <dgm:cxn modelId="{F98DD3F1-E1F1-49F9-8904-885B027F99EE}" type="presParOf" srcId="{CC0F862C-93D3-4FE2-AA75-E0BAD58AC2FB}" destId="{3C0203F4-8D92-408C-800D-7D1A96438A7F}" srcOrd="1" destOrd="0" presId="urn:microsoft.com/office/officeart/2005/8/layout/hProcess9"/>
    <dgm:cxn modelId="{D6A9B099-B577-4761-AF4D-6C55C4F11284}" type="presParOf" srcId="{CC0F862C-93D3-4FE2-AA75-E0BAD58AC2FB}" destId="{171BA8EB-CBB0-433C-99A4-1C72420C4DA8}" srcOrd="2" destOrd="0" presId="urn:microsoft.com/office/officeart/2005/8/layout/hProcess9"/>
    <dgm:cxn modelId="{D747D519-7DB2-473D-B908-D7C960D5415F}" type="presParOf" srcId="{CC0F862C-93D3-4FE2-AA75-E0BAD58AC2FB}" destId="{007DA377-3AD1-42A8-A3E6-5EA94B90B20B}" srcOrd="3" destOrd="0" presId="urn:microsoft.com/office/officeart/2005/8/layout/hProcess9"/>
    <dgm:cxn modelId="{C9A0D61C-5252-4B3E-B2DD-32220430CA55}" type="presParOf" srcId="{CC0F862C-93D3-4FE2-AA75-E0BAD58AC2FB}" destId="{ED129C5B-BF47-4B7C-AF2D-6345CD9D5F14}"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64BF8-9894-4E0F-A046-B00D4F119D1E}"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s-CO"/>
        </a:p>
      </dgm:t>
    </dgm:pt>
    <dgm:pt modelId="{2365E6D7-E5BA-4F42-9CAF-70E3D96C7828}">
      <dgm:prSet/>
      <dgm:spPr/>
      <dgm:t>
        <a:bodyPr/>
        <a:lstStyle/>
        <a:p>
          <a:r>
            <a:rPr lang="es-CO"/>
            <a:t>Permite crear programas modulares.</a:t>
          </a:r>
        </a:p>
      </dgm:t>
    </dgm:pt>
    <dgm:pt modelId="{5EEC2AC1-FC79-4AC0-B38D-83FB392D8C88}" type="parTrans" cxnId="{A2CBEF8F-4BB9-4ABF-9CF0-439A0072E4B1}">
      <dgm:prSet/>
      <dgm:spPr/>
      <dgm:t>
        <a:bodyPr/>
        <a:lstStyle/>
        <a:p>
          <a:endParaRPr lang="es-CO"/>
        </a:p>
      </dgm:t>
    </dgm:pt>
    <dgm:pt modelId="{7A2CDD73-5D73-45CD-806B-FB8F846AB8C7}" type="sibTrans" cxnId="{A2CBEF8F-4BB9-4ABF-9CF0-439A0072E4B1}">
      <dgm:prSet/>
      <dgm:spPr/>
      <dgm:t>
        <a:bodyPr/>
        <a:lstStyle/>
        <a:p>
          <a:endParaRPr lang="es-CO"/>
        </a:p>
      </dgm:t>
    </dgm:pt>
    <dgm:pt modelId="{B3ED07EA-95BA-4ECA-A024-7276F48F865D}">
      <dgm:prSet/>
      <dgm:spPr/>
      <dgm:t>
        <a:bodyPr/>
        <a:lstStyle/>
        <a:p>
          <a:r>
            <a:rPr lang="es-CO"/>
            <a:t>Integración con herramientas de Oracle.</a:t>
          </a:r>
        </a:p>
      </dgm:t>
    </dgm:pt>
    <dgm:pt modelId="{9994C3E5-33BF-4DBA-9322-6A0ABE68EEF6}" type="parTrans" cxnId="{C0B319D9-B7BF-4E12-BEBF-ECF61BF4056E}">
      <dgm:prSet/>
      <dgm:spPr/>
      <dgm:t>
        <a:bodyPr/>
        <a:lstStyle/>
        <a:p>
          <a:endParaRPr lang="es-CO"/>
        </a:p>
      </dgm:t>
    </dgm:pt>
    <dgm:pt modelId="{C6006904-251D-4AAC-B575-F813F976828D}" type="sibTrans" cxnId="{C0B319D9-B7BF-4E12-BEBF-ECF61BF4056E}">
      <dgm:prSet/>
      <dgm:spPr/>
      <dgm:t>
        <a:bodyPr/>
        <a:lstStyle/>
        <a:p>
          <a:endParaRPr lang="es-CO"/>
        </a:p>
      </dgm:t>
    </dgm:pt>
    <dgm:pt modelId="{59B22A80-C7F3-4D7E-9F79-EE14692A57C9}">
      <dgm:prSet/>
      <dgm:spPr/>
      <dgm:t>
        <a:bodyPr/>
        <a:lstStyle/>
        <a:p>
          <a:r>
            <a:rPr lang="es-CO"/>
            <a:t>Portabilidad.</a:t>
          </a:r>
        </a:p>
      </dgm:t>
    </dgm:pt>
    <dgm:pt modelId="{FB9981D4-AD91-4974-BF9C-90FA26151BE0}" type="parTrans" cxnId="{38003EAB-03AB-44CE-B2E3-981FA3C47414}">
      <dgm:prSet/>
      <dgm:spPr/>
      <dgm:t>
        <a:bodyPr/>
        <a:lstStyle/>
        <a:p>
          <a:endParaRPr lang="es-CO"/>
        </a:p>
      </dgm:t>
    </dgm:pt>
    <dgm:pt modelId="{656EB44F-5A42-497A-A3FE-D993C37BF5DB}" type="sibTrans" cxnId="{38003EAB-03AB-44CE-B2E3-981FA3C47414}">
      <dgm:prSet/>
      <dgm:spPr/>
      <dgm:t>
        <a:bodyPr/>
        <a:lstStyle/>
        <a:p>
          <a:endParaRPr lang="es-CO"/>
        </a:p>
      </dgm:t>
    </dgm:pt>
    <dgm:pt modelId="{B10C16DD-A823-42BE-AC02-4F1DEA0C6289}">
      <dgm:prSet/>
      <dgm:spPr/>
      <dgm:t>
        <a:bodyPr/>
        <a:lstStyle/>
        <a:p>
          <a:r>
            <a:rPr lang="es-CO"/>
            <a:t>Maneja Excepciones.</a:t>
          </a:r>
        </a:p>
      </dgm:t>
    </dgm:pt>
    <dgm:pt modelId="{A77D029C-4A08-4CCE-8DED-73EF0BCA9655}" type="parTrans" cxnId="{4DC03458-A80E-4F89-996C-3C180EAD58D9}">
      <dgm:prSet/>
      <dgm:spPr/>
      <dgm:t>
        <a:bodyPr/>
        <a:lstStyle/>
        <a:p>
          <a:endParaRPr lang="es-CO"/>
        </a:p>
      </dgm:t>
    </dgm:pt>
    <dgm:pt modelId="{F9D588A2-E62C-4C37-8660-7CFA11B2B0C2}" type="sibTrans" cxnId="{4DC03458-A80E-4F89-996C-3C180EAD58D9}">
      <dgm:prSet/>
      <dgm:spPr/>
      <dgm:t>
        <a:bodyPr/>
        <a:lstStyle/>
        <a:p>
          <a:endParaRPr lang="es-CO"/>
        </a:p>
      </dgm:t>
    </dgm:pt>
    <dgm:pt modelId="{916693F7-8E93-4A45-8E50-DCB577CF4248}" type="pres">
      <dgm:prSet presAssocID="{B6164BF8-9894-4E0F-A046-B00D4F119D1E}" presName="matrix" presStyleCnt="0">
        <dgm:presLayoutVars>
          <dgm:chMax val="1"/>
          <dgm:dir/>
          <dgm:resizeHandles val="exact"/>
        </dgm:presLayoutVars>
      </dgm:prSet>
      <dgm:spPr/>
    </dgm:pt>
    <dgm:pt modelId="{C590599C-08F5-4553-AE36-97BFA8BE7CBB}" type="pres">
      <dgm:prSet presAssocID="{B6164BF8-9894-4E0F-A046-B00D4F119D1E}" presName="diamond" presStyleLbl="bgShp" presStyleIdx="0" presStyleCnt="1"/>
      <dgm:spPr/>
    </dgm:pt>
    <dgm:pt modelId="{6007E5DC-9B01-4376-8212-963E1F8D383A}" type="pres">
      <dgm:prSet presAssocID="{B6164BF8-9894-4E0F-A046-B00D4F119D1E}" presName="quad1" presStyleLbl="node1" presStyleIdx="0" presStyleCnt="4">
        <dgm:presLayoutVars>
          <dgm:chMax val="0"/>
          <dgm:chPref val="0"/>
          <dgm:bulletEnabled val="1"/>
        </dgm:presLayoutVars>
      </dgm:prSet>
      <dgm:spPr/>
    </dgm:pt>
    <dgm:pt modelId="{72A5950E-235E-477B-9FA4-2FDC891A8B41}" type="pres">
      <dgm:prSet presAssocID="{B6164BF8-9894-4E0F-A046-B00D4F119D1E}" presName="quad2" presStyleLbl="node1" presStyleIdx="1" presStyleCnt="4">
        <dgm:presLayoutVars>
          <dgm:chMax val="0"/>
          <dgm:chPref val="0"/>
          <dgm:bulletEnabled val="1"/>
        </dgm:presLayoutVars>
      </dgm:prSet>
      <dgm:spPr/>
    </dgm:pt>
    <dgm:pt modelId="{452ACCA2-74BA-48C5-B7FC-D73269F327D3}" type="pres">
      <dgm:prSet presAssocID="{B6164BF8-9894-4E0F-A046-B00D4F119D1E}" presName="quad3" presStyleLbl="node1" presStyleIdx="2" presStyleCnt="4">
        <dgm:presLayoutVars>
          <dgm:chMax val="0"/>
          <dgm:chPref val="0"/>
          <dgm:bulletEnabled val="1"/>
        </dgm:presLayoutVars>
      </dgm:prSet>
      <dgm:spPr/>
    </dgm:pt>
    <dgm:pt modelId="{281BAE2C-3C38-409A-90F3-922BA701F01E}" type="pres">
      <dgm:prSet presAssocID="{B6164BF8-9894-4E0F-A046-B00D4F119D1E}" presName="quad4" presStyleLbl="node1" presStyleIdx="3" presStyleCnt="4">
        <dgm:presLayoutVars>
          <dgm:chMax val="0"/>
          <dgm:chPref val="0"/>
          <dgm:bulletEnabled val="1"/>
        </dgm:presLayoutVars>
      </dgm:prSet>
      <dgm:spPr/>
    </dgm:pt>
  </dgm:ptLst>
  <dgm:cxnLst>
    <dgm:cxn modelId="{E19DEE5B-7A20-43A6-8161-D7D2D9A27E39}" type="presOf" srcId="{B10C16DD-A823-42BE-AC02-4F1DEA0C6289}" destId="{281BAE2C-3C38-409A-90F3-922BA701F01E}" srcOrd="0" destOrd="0" presId="urn:microsoft.com/office/officeart/2005/8/layout/matrix3"/>
    <dgm:cxn modelId="{A8DE375E-480F-4F8F-A9EA-9969A8E7B912}" type="presOf" srcId="{B3ED07EA-95BA-4ECA-A024-7276F48F865D}" destId="{72A5950E-235E-477B-9FA4-2FDC891A8B41}" srcOrd="0" destOrd="0" presId="urn:microsoft.com/office/officeart/2005/8/layout/matrix3"/>
    <dgm:cxn modelId="{E62CAD75-A74E-4318-B712-0DACB13B9219}" type="presOf" srcId="{B6164BF8-9894-4E0F-A046-B00D4F119D1E}" destId="{916693F7-8E93-4A45-8E50-DCB577CF4248}" srcOrd="0" destOrd="0" presId="urn:microsoft.com/office/officeart/2005/8/layout/matrix3"/>
    <dgm:cxn modelId="{4DC03458-A80E-4F89-996C-3C180EAD58D9}" srcId="{B6164BF8-9894-4E0F-A046-B00D4F119D1E}" destId="{B10C16DD-A823-42BE-AC02-4F1DEA0C6289}" srcOrd="3" destOrd="0" parTransId="{A77D029C-4A08-4CCE-8DED-73EF0BCA9655}" sibTransId="{F9D588A2-E62C-4C37-8660-7CFA11B2B0C2}"/>
    <dgm:cxn modelId="{A2CBEF8F-4BB9-4ABF-9CF0-439A0072E4B1}" srcId="{B6164BF8-9894-4E0F-A046-B00D4F119D1E}" destId="{2365E6D7-E5BA-4F42-9CAF-70E3D96C7828}" srcOrd="0" destOrd="0" parTransId="{5EEC2AC1-FC79-4AC0-B38D-83FB392D8C88}" sibTransId="{7A2CDD73-5D73-45CD-806B-FB8F846AB8C7}"/>
    <dgm:cxn modelId="{38003EAB-03AB-44CE-B2E3-981FA3C47414}" srcId="{B6164BF8-9894-4E0F-A046-B00D4F119D1E}" destId="{59B22A80-C7F3-4D7E-9F79-EE14692A57C9}" srcOrd="2" destOrd="0" parTransId="{FB9981D4-AD91-4974-BF9C-90FA26151BE0}" sibTransId="{656EB44F-5A42-497A-A3FE-D993C37BF5DB}"/>
    <dgm:cxn modelId="{1D74EFB8-7BEB-49A0-AD73-16AFFE7A33B6}" type="presOf" srcId="{59B22A80-C7F3-4D7E-9F79-EE14692A57C9}" destId="{452ACCA2-74BA-48C5-B7FC-D73269F327D3}" srcOrd="0" destOrd="0" presId="urn:microsoft.com/office/officeart/2005/8/layout/matrix3"/>
    <dgm:cxn modelId="{C0B319D9-B7BF-4E12-BEBF-ECF61BF4056E}" srcId="{B6164BF8-9894-4E0F-A046-B00D4F119D1E}" destId="{B3ED07EA-95BA-4ECA-A024-7276F48F865D}" srcOrd="1" destOrd="0" parTransId="{9994C3E5-33BF-4DBA-9322-6A0ABE68EEF6}" sibTransId="{C6006904-251D-4AAC-B575-F813F976828D}"/>
    <dgm:cxn modelId="{FEAD3EE9-F6CC-40F7-B4EA-07B4E2E16785}" type="presOf" srcId="{2365E6D7-E5BA-4F42-9CAF-70E3D96C7828}" destId="{6007E5DC-9B01-4376-8212-963E1F8D383A}" srcOrd="0" destOrd="0" presId="urn:microsoft.com/office/officeart/2005/8/layout/matrix3"/>
    <dgm:cxn modelId="{0F5A9559-B1A3-43FC-8EFE-4500B1022993}" type="presParOf" srcId="{916693F7-8E93-4A45-8E50-DCB577CF4248}" destId="{C590599C-08F5-4553-AE36-97BFA8BE7CBB}" srcOrd="0" destOrd="0" presId="urn:microsoft.com/office/officeart/2005/8/layout/matrix3"/>
    <dgm:cxn modelId="{523E75FC-82DD-471F-90C8-9D819C95735B}" type="presParOf" srcId="{916693F7-8E93-4A45-8E50-DCB577CF4248}" destId="{6007E5DC-9B01-4376-8212-963E1F8D383A}" srcOrd="1" destOrd="0" presId="urn:microsoft.com/office/officeart/2005/8/layout/matrix3"/>
    <dgm:cxn modelId="{F4A73E97-A036-41DC-85F7-02F791100FDF}" type="presParOf" srcId="{916693F7-8E93-4A45-8E50-DCB577CF4248}" destId="{72A5950E-235E-477B-9FA4-2FDC891A8B41}" srcOrd="2" destOrd="0" presId="urn:microsoft.com/office/officeart/2005/8/layout/matrix3"/>
    <dgm:cxn modelId="{DC03F4E9-0E60-4F79-9CB3-D1C4F2840AA9}" type="presParOf" srcId="{916693F7-8E93-4A45-8E50-DCB577CF4248}" destId="{452ACCA2-74BA-48C5-B7FC-D73269F327D3}" srcOrd="3" destOrd="0" presId="urn:microsoft.com/office/officeart/2005/8/layout/matrix3"/>
    <dgm:cxn modelId="{A120F7BC-0BA4-4FDA-BCA9-27320AF9540D}" type="presParOf" srcId="{916693F7-8E93-4A45-8E50-DCB577CF4248}" destId="{281BAE2C-3C38-409A-90F3-922BA701F01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64F50A-CB0C-45F2-B75D-6BC78E51D9D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CO"/>
        </a:p>
      </dgm:t>
    </dgm:pt>
    <dgm:pt modelId="{687443CE-B1B6-487D-B4CE-31E799F8E42B}">
      <dgm:prSet phldrT="[Texto]"/>
      <dgm:spPr/>
      <dgm:t>
        <a:bodyPr/>
        <a:lstStyle/>
        <a:p>
          <a:r>
            <a:rPr lang="es-CO" dirty="0"/>
            <a:t>BLOQUES DE CODIGO PL SQL</a:t>
          </a:r>
        </a:p>
      </dgm:t>
    </dgm:pt>
    <dgm:pt modelId="{D55D2565-3B57-4A14-8BD9-A99022BDAA91}" type="parTrans" cxnId="{28C01092-186F-4A8D-82DB-C2B19C1EE081}">
      <dgm:prSet/>
      <dgm:spPr/>
      <dgm:t>
        <a:bodyPr/>
        <a:lstStyle/>
        <a:p>
          <a:endParaRPr lang="es-CO"/>
        </a:p>
      </dgm:t>
    </dgm:pt>
    <dgm:pt modelId="{1E8E2A97-F1AC-4793-8C1E-D8BF64D38EC3}" type="sibTrans" cxnId="{28C01092-186F-4A8D-82DB-C2B19C1EE081}">
      <dgm:prSet/>
      <dgm:spPr/>
      <dgm:t>
        <a:bodyPr/>
        <a:lstStyle/>
        <a:p>
          <a:endParaRPr lang="es-CO"/>
        </a:p>
      </dgm:t>
    </dgm:pt>
    <dgm:pt modelId="{0FDE6434-C721-421B-97F3-1028FB909616}">
      <dgm:prSet phldrT="[Texto]"/>
      <dgm:spPr/>
      <dgm:t>
        <a:bodyPr/>
        <a:lstStyle/>
        <a:p>
          <a:r>
            <a:rPr lang="es-CO" dirty="0"/>
            <a:t>ANONIMO</a:t>
          </a:r>
        </a:p>
      </dgm:t>
    </dgm:pt>
    <dgm:pt modelId="{4E9725F8-C3EE-44CA-AD32-2B57F8DBA8BF}" type="parTrans" cxnId="{A8C275FC-B080-45D6-B150-0A99A7CB9548}">
      <dgm:prSet/>
      <dgm:spPr/>
      <dgm:t>
        <a:bodyPr/>
        <a:lstStyle/>
        <a:p>
          <a:endParaRPr lang="es-CO"/>
        </a:p>
      </dgm:t>
    </dgm:pt>
    <dgm:pt modelId="{533E673F-7CC4-4EAE-84E6-99AFFC10CA46}" type="sibTrans" cxnId="{A8C275FC-B080-45D6-B150-0A99A7CB9548}">
      <dgm:prSet/>
      <dgm:spPr/>
      <dgm:t>
        <a:bodyPr/>
        <a:lstStyle/>
        <a:p>
          <a:endParaRPr lang="es-CO"/>
        </a:p>
      </dgm:t>
    </dgm:pt>
    <dgm:pt modelId="{0FD8D556-47A6-4543-BD19-6B1743F9AE9A}">
      <dgm:prSet phldrT="[Texto]"/>
      <dgm:spPr/>
      <dgm:t>
        <a:bodyPr/>
        <a:lstStyle/>
        <a:p>
          <a:r>
            <a:rPr lang="es-CO" dirty="0"/>
            <a:t>SUBPROGRAMAS</a:t>
          </a:r>
        </a:p>
      </dgm:t>
    </dgm:pt>
    <dgm:pt modelId="{733924E7-B113-40C0-94A4-F77C2D9933E0}" type="parTrans" cxnId="{51D6DE5F-E790-4519-9F41-BE89538DB32E}">
      <dgm:prSet/>
      <dgm:spPr/>
      <dgm:t>
        <a:bodyPr/>
        <a:lstStyle/>
        <a:p>
          <a:endParaRPr lang="es-CO"/>
        </a:p>
      </dgm:t>
    </dgm:pt>
    <dgm:pt modelId="{51E60A32-8617-4C8F-B495-32862E051D1A}" type="sibTrans" cxnId="{51D6DE5F-E790-4519-9F41-BE89538DB32E}">
      <dgm:prSet/>
      <dgm:spPr/>
      <dgm:t>
        <a:bodyPr/>
        <a:lstStyle/>
        <a:p>
          <a:endParaRPr lang="es-CO"/>
        </a:p>
      </dgm:t>
    </dgm:pt>
    <dgm:pt modelId="{9E1EE8B0-32E0-4779-BB7F-42A0766BBF61}">
      <dgm:prSet phldrT="[Texto]"/>
      <dgm:spPr/>
      <dgm:t>
        <a:bodyPr/>
        <a:lstStyle/>
        <a:p>
          <a:r>
            <a:rPr lang="es-CO" dirty="0"/>
            <a:t>Procedimientos almacenados</a:t>
          </a:r>
        </a:p>
      </dgm:t>
    </dgm:pt>
    <dgm:pt modelId="{5C642B1E-C89A-41FF-A0DD-0C764A78A4E3}" type="parTrans" cxnId="{75273A32-BFB9-4408-BD57-219D3210FF77}">
      <dgm:prSet/>
      <dgm:spPr/>
      <dgm:t>
        <a:bodyPr/>
        <a:lstStyle/>
        <a:p>
          <a:endParaRPr lang="es-CO"/>
        </a:p>
      </dgm:t>
    </dgm:pt>
    <dgm:pt modelId="{278FB1C8-0985-479C-947A-DDA2B6D2360C}" type="sibTrans" cxnId="{75273A32-BFB9-4408-BD57-219D3210FF77}">
      <dgm:prSet/>
      <dgm:spPr/>
      <dgm:t>
        <a:bodyPr/>
        <a:lstStyle/>
        <a:p>
          <a:endParaRPr lang="es-CO"/>
        </a:p>
      </dgm:t>
    </dgm:pt>
    <dgm:pt modelId="{C6FD3C37-1597-447F-B2F4-2544027CBE24}">
      <dgm:prSet phldrT="[Texto]"/>
      <dgm:spPr/>
      <dgm:t>
        <a:bodyPr/>
        <a:lstStyle/>
        <a:p>
          <a:r>
            <a:rPr lang="es-CO" dirty="0"/>
            <a:t>Funciones</a:t>
          </a:r>
        </a:p>
      </dgm:t>
    </dgm:pt>
    <dgm:pt modelId="{AEE30E15-34E5-4025-BF7D-FD96ECF24772}" type="parTrans" cxnId="{97EAB6C4-B7A9-4F76-ABED-72DD45E90865}">
      <dgm:prSet/>
      <dgm:spPr/>
      <dgm:t>
        <a:bodyPr/>
        <a:lstStyle/>
        <a:p>
          <a:endParaRPr lang="es-CO"/>
        </a:p>
      </dgm:t>
    </dgm:pt>
    <dgm:pt modelId="{E4F70F0D-3F91-44E1-A9E3-E6538FDC668D}" type="sibTrans" cxnId="{97EAB6C4-B7A9-4F76-ABED-72DD45E90865}">
      <dgm:prSet/>
      <dgm:spPr/>
      <dgm:t>
        <a:bodyPr/>
        <a:lstStyle/>
        <a:p>
          <a:endParaRPr lang="es-CO"/>
        </a:p>
      </dgm:t>
    </dgm:pt>
    <dgm:pt modelId="{07587CF5-A8BF-43DB-8E92-7BF62CFE694A}">
      <dgm:prSet phldrT="[Texto]"/>
      <dgm:spPr/>
      <dgm:t>
        <a:bodyPr/>
        <a:lstStyle/>
        <a:p>
          <a:r>
            <a:rPr lang="es-CO" dirty="0"/>
            <a:t>Disparadores</a:t>
          </a:r>
        </a:p>
      </dgm:t>
    </dgm:pt>
    <dgm:pt modelId="{3BCA20B7-1303-4C45-8C77-2F12D938219C}" type="parTrans" cxnId="{90226845-E7C9-4AA1-A769-AD7B9A7D6FB5}">
      <dgm:prSet/>
      <dgm:spPr/>
      <dgm:t>
        <a:bodyPr/>
        <a:lstStyle/>
        <a:p>
          <a:endParaRPr lang="es-CO"/>
        </a:p>
      </dgm:t>
    </dgm:pt>
    <dgm:pt modelId="{76A13F89-983B-48FA-9D61-A8AF4F53640E}" type="sibTrans" cxnId="{90226845-E7C9-4AA1-A769-AD7B9A7D6FB5}">
      <dgm:prSet/>
      <dgm:spPr/>
      <dgm:t>
        <a:bodyPr/>
        <a:lstStyle/>
        <a:p>
          <a:endParaRPr lang="es-CO"/>
        </a:p>
      </dgm:t>
    </dgm:pt>
    <dgm:pt modelId="{9196181B-2B1D-42C6-8666-4B64EA38A1B5}">
      <dgm:prSet phldrT="[Texto]"/>
      <dgm:spPr/>
      <dgm:t>
        <a:bodyPr/>
        <a:lstStyle/>
        <a:p>
          <a:r>
            <a:rPr lang="es-CO" dirty="0"/>
            <a:t>Paquetes</a:t>
          </a:r>
        </a:p>
      </dgm:t>
    </dgm:pt>
    <dgm:pt modelId="{88AE9631-F2F9-42A9-A2FF-C88BABDEEBF1}" type="parTrans" cxnId="{8E67D0FC-F7EB-415C-90ED-7606BD210397}">
      <dgm:prSet/>
      <dgm:spPr/>
      <dgm:t>
        <a:bodyPr/>
        <a:lstStyle/>
        <a:p>
          <a:endParaRPr lang="es-CO"/>
        </a:p>
      </dgm:t>
    </dgm:pt>
    <dgm:pt modelId="{E342AACF-60F9-419E-9C16-A85AEA1E9664}" type="sibTrans" cxnId="{8E67D0FC-F7EB-415C-90ED-7606BD210397}">
      <dgm:prSet/>
      <dgm:spPr/>
      <dgm:t>
        <a:bodyPr/>
        <a:lstStyle/>
        <a:p>
          <a:endParaRPr lang="es-CO"/>
        </a:p>
      </dgm:t>
    </dgm:pt>
    <dgm:pt modelId="{B62AAF57-748B-48E7-87DF-F457A9276391}" type="pres">
      <dgm:prSet presAssocID="{9F64F50A-CB0C-45F2-B75D-6BC78E51D9D5}" presName="hierChild1" presStyleCnt="0">
        <dgm:presLayoutVars>
          <dgm:chPref val="1"/>
          <dgm:dir/>
          <dgm:animOne val="branch"/>
          <dgm:animLvl val="lvl"/>
          <dgm:resizeHandles/>
        </dgm:presLayoutVars>
      </dgm:prSet>
      <dgm:spPr/>
    </dgm:pt>
    <dgm:pt modelId="{F940DDE7-3004-4AE4-B1DF-E046126DE0D0}" type="pres">
      <dgm:prSet presAssocID="{687443CE-B1B6-487D-B4CE-31E799F8E42B}" presName="hierRoot1" presStyleCnt="0"/>
      <dgm:spPr/>
    </dgm:pt>
    <dgm:pt modelId="{8812DEFC-ACA9-41FA-9312-A30DF1AC58D0}" type="pres">
      <dgm:prSet presAssocID="{687443CE-B1B6-487D-B4CE-31E799F8E42B}" presName="composite" presStyleCnt="0"/>
      <dgm:spPr/>
    </dgm:pt>
    <dgm:pt modelId="{1F590589-D85D-47C8-962F-BB145E7403DE}" type="pres">
      <dgm:prSet presAssocID="{687443CE-B1B6-487D-B4CE-31E799F8E42B}" presName="background" presStyleLbl="node0" presStyleIdx="0" presStyleCnt="1"/>
      <dgm:spPr/>
    </dgm:pt>
    <dgm:pt modelId="{7D39A3D7-8BEC-4F67-BA40-0F42D1B70811}" type="pres">
      <dgm:prSet presAssocID="{687443CE-B1B6-487D-B4CE-31E799F8E42B}" presName="text" presStyleLbl="fgAcc0" presStyleIdx="0" presStyleCnt="1">
        <dgm:presLayoutVars>
          <dgm:chPref val="3"/>
        </dgm:presLayoutVars>
      </dgm:prSet>
      <dgm:spPr/>
    </dgm:pt>
    <dgm:pt modelId="{C3C920A1-5839-49A7-89FD-F2E8BCAB181C}" type="pres">
      <dgm:prSet presAssocID="{687443CE-B1B6-487D-B4CE-31E799F8E42B}" presName="hierChild2" presStyleCnt="0"/>
      <dgm:spPr/>
    </dgm:pt>
    <dgm:pt modelId="{BB060D9C-840D-4189-8E93-F7DAE725D552}" type="pres">
      <dgm:prSet presAssocID="{4E9725F8-C3EE-44CA-AD32-2B57F8DBA8BF}" presName="Name10" presStyleLbl="parChTrans1D2" presStyleIdx="0" presStyleCnt="2"/>
      <dgm:spPr/>
    </dgm:pt>
    <dgm:pt modelId="{E0FED5EA-184D-4B0A-A9FA-1AE27C58912D}" type="pres">
      <dgm:prSet presAssocID="{0FDE6434-C721-421B-97F3-1028FB909616}" presName="hierRoot2" presStyleCnt="0"/>
      <dgm:spPr/>
    </dgm:pt>
    <dgm:pt modelId="{2B88F234-3AF9-4723-9196-8522E066DEC2}" type="pres">
      <dgm:prSet presAssocID="{0FDE6434-C721-421B-97F3-1028FB909616}" presName="composite2" presStyleCnt="0"/>
      <dgm:spPr/>
    </dgm:pt>
    <dgm:pt modelId="{99A9C499-F653-422C-83F9-56B00BFA9E72}" type="pres">
      <dgm:prSet presAssocID="{0FDE6434-C721-421B-97F3-1028FB909616}" presName="background2" presStyleLbl="node2" presStyleIdx="0" presStyleCnt="2"/>
      <dgm:spPr/>
    </dgm:pt>
    <dgm:pt modelId="{89E66177-0C99-4AAB-AF8C-2DF939A36278}" type="pres">
      <dgm:prSet presAssocID="{0FDE6434-C721-421B-97F3-1028FB909616}" presName="text2" presStyleLbl="fgAcc2" presStyleIdx="0" presStyleCnt="2">
        <dgm:presLayoutVars>
          <dgm:chPref val="3"/>
        </dgm:presLayoutVars>
      </dgm:prSet>
      <dgm:spPr/>
    </dgm:pt>
    <dgm:pt modelId="{C52B3CBE-F8A3-4B7E-8B96-413BF8F1D715}" type="pres">
      <dgm:prSet presAssocID="{0FDE6434-C721-421B-97F3-1028FB909616}" presName="hierChild3" presStyleCnt="0"/>
      <dgm:spPr/>
    </dgm:pt>
    <dgm:pt modelId="{17595387-13A9-405A-9D76-EFE4560DE18C}" type="pres">
      <dgm:prSet presAssocID="{733924E7-B113-40C0-94A4-F77C2D9933E0}" presName="Name10" presStyleLbl="parChTrans1D2" presStyleIdx="1" presStyleCnt="2"/>
      <dgm:spPr/>
    </dgm:pt>
    <dgm:pt modelId="{1B762C4B-E0DE-40EC-8073-741D98BBFF08}" type="pres">
      <dgm:prSet presAssocID="{0FD8D556-47A6-4543-BD19-6B1743F9AE9A}" presName="hierRoot2" presStyleCnt="0"/>
      <dgm:spPr/>
    </dgm:pt>
    <dgm:pt modelId="{4E380B58-55B2-4D91-8862-4D116635A63B}" type="pres">
      <dgm:prSet presAssocID="{0FD8D556-47A6-4543-BD19-6B1743F9AE9A}" presName="composite2" presStyleCnt="0"/>
      <dgm:spPr/>
    </dgm:pt>
    <dgm:pt modelId="{A927F421-5F3A-416D-98B4-030D8753CBE2}" type="pres">
      <dgm:prSet presAssocID="{0FD8D556-47A6-4543-BD19-6B1743F9AE9A}" presName="background2" presStyleLbl="node2" presStyleIdx="1" presStyleCnt="2"/>
      <dgm:spPr/>
    </dgm:pt>
    <dgm:pt modelId="{EDFE1295-7E91-4417-8ECD-F4DAC2A2BA0D}" type="pres">
      <dgm:prSet presAssocID="{0FD8D556-47A6-4543-BD19-6B1743F9AE9A}" presName="text2" presStyleLbl="fgAcc2" presStyleIdx="1" presStyleCnt="2">
        <dgm:presLayoutVars>
          <dgm:chPref val="3"/>
        </dgm:presLayoutVars>
      </dgm:prSet>
      <dgm:spPr/>
    </dgm:pt>
    <dgm:pt modelId="{06ABC11E-139D-48C6-8941-687A1B9581EE}" type="pres">
      <dgm:prSet presAssocID="{0FD8D556-47A6-4543-BD19-6B1743F9AE9A}" presName="hierChild3" presStyleCnt="0"/>
      <dgm:spPr/>
    </dgm:pt>
    <dgm:pt modelId="{6D0F8A7F-5019-4F72-ABAB-02785D8ECE12}" type="pres">
      <dgm:prSet presAssocID="{5C642B1E-C89A-41FF-A0DD-0C764A78A4E3}" presName="Name17" presStyleLbl="parChTrans1D3" presStyleIdx="0" presStyleCnt="4"/>
      <dgm:spPr/>
    </dgm:pt>
    <dgm:pt modelId="{C7B82A7A-C28F-4DAD-B83D-132124DCD71C}" type="pres">
      <dgm:prSet presAssocID="{9E1EE8B0-32E0-4779-BB7F-42A0766BBF61}" presName="hierRoot3" presStyleCnt="0"/>
      <dgm:spPr/>
    </dgm:pt>
    <dgm:pt modelId="{5EE6F9DF-B624-4AC4-9860-34A16B3025B6}" type="pres">
      <dgm:prSet presAssocID="{9E1EE8B0-32E0-4779-BB7F-42A0766BBF61}" presName="composite3" presStyleCnt="0"/>
      <dgm:spPr/>
    </dgm:pt>
    <dgm:pt modelId="{87A2C4FD-C16F-415F-8A7C-5A811D0465CF}" type="pres">
      <dgm:prSet presAssocID="{9E1EE8B0-32E0-4779-BB7F-42A0766BBF61}" presName="background3" presStyleLbl="node3" presStyleIdx="0" presStyleCnt="4"/>
      <dgm:spPr/>
    </dgm:pt>
    <dgm:pt modelId="{8B90E053-52CF-49FA-831B-4B6C8F31886A}" type="pres">
      <dgm:prSet presAssocID="{9E1EE8B0-32E0-4779-BB7F-42A0766BBF61}" presName="text3" presStyleLbl="fgAcc3" presStyleIdx="0" presStyleCnt="4">
        <dgm:presLayoutVars>
          <dgm:chPref val="3"/>
        </dgm:presLayoutVars>
      </dgm:prSet>
      <dgm:spPr/>
    </dgm:pt>
    <dgm:pt modelId="{5628693A-4B2A-4375-8612-07D8676AED2C}" type="pres">
      <dgm:prSet presAssocID="{9E1EE8B0-32E0-4779-BB7F-42A0766BBF61}" presName="hierChild4" presStyleCnt="0"/>
      <dgm:spPr/>
    </dgm:pt>
    <dgm:pt modelId="{7C0C6896-4B7D-498D-B795-441770E96B06}" type="pres">
      <dgm:prSet presAssocID="{AEE30E15-34E5-4025-BF7D-FD96ECF24772}" presName="Name17" presStyleLbl="parChTrans1D3" presStyleIdx="1" presStyleCnt="4"/>
      <dgm:spPr/>
    </dgm:pt>
    <dgm:pt modelId="{340684E5-DF37-46F4-9FAA-1A8EA72B8FB6}" type="pres">
      <dgm:prSet presAssocID="{C6FD3C37-1597-447F-B2F4-2544027CBE24}" presName="hierRoot3" presStyleCnt="0"/>
      <dgm:spPr/>
    </dgm:pt>
    <dgm:pt modelId="{20FA14EC-7746-4FA1-9924-624F2261B456}" type="pres">
      <dgm:prSet presAssocID="{C6FD3C37-1597-447F-B2F4-2544027CBE24}" presName="composite3" presStyleCnt="0"/>
      <dgm:spPr/>
    </dgm:pt>
    <dgm:pt modelId="{10DA3948-BA05-4FCD-9956-48B55CA7A786}" type="pres">
      <dgm:prSet presAssocID="{C6FD3C37-1597-447F-B2F4-2544027CBE24}" presName="background3" presStyleLbl="node3" presStyleIdx="1" presStyleCnt="4"/>
      <dgm:spPr/>
    </dgm:pt>
    <dgm:pt modelId="{02A34E9A-C0DC-47E4-97D6-8CDE24455B5A}" type="pres">
      <dgm:prSet presAssocID="{C6FD3C37-1597-447F-B2F4-2544027CBE24}" presName="text3" presStyleLbl="fgAcc3" presStyleIdx="1" presStyleCnt="4">
        <dgm:presLayoutVars>
          <dgm:chPref val="3"/>
        </dgm:presLayoutVars>
      </dgm:prSet>
      <dgm:spPr/>
    </dgm:pt>
    <dgm:pt modelId="{97D1F986-06E3-493D-8C78-735B0EDEE306}" type="pres">
      <dgm:prSet presAssocID="{C6FD3C37-1597-447F-B2F4-2544027CBE24}" presName="hierChild4" presStyleCnt="0"/>
      <dgm:spPr/>
    </dgm:pt>
    <dgm:pt modelId="{2D2C3B8B-6605-4C2D-9CF7-575B07B02765}" type="pres">
      <dgm:prSet presAssocID="{3BCA20B7-1303-4C45-8C77-2F12D938219C}" presName="Name17" presStyleLbl="parChTrans1D3" presStyleIdx="2" presStyleCnt="4"/>
      <dgm:spPr/>
    </dgm:pt>
    <dgm:pt modelId="{169F6488-322E-459B-A798-62B231CC2E31}" type="pres">
      <dgm:prSet presAssocID="{07587CF5-A8BF-43DB-8E92-7BF62CFE694A}" presName="hierRoot3" presStyleCnt="0"/>
      <dgm:spPr/>
    </dgm:pt>
    <dgm:pt modelId="{9482F9D3-A8FA-42AB-8FC6-E20F45881024}" type="pres">
      <dgm:prSet presAssocID="{07587CF5-A8BF-43DB-8E92-7BF62CFE694A}" presName="composite3" presStyleCnt="0"/>
      <dgm:spPr/>
    </dgm:pt>
    <dgm:pt modelId="{B39432DE-190D-481C-A92D-956D9F07FAB0}" type="pres">
      <dgm:prSet presAssocID="{07587CF5-A8BF-43DB-8E92-7BF62CFE694A}" presName="background3" presStyleLbl="node3" presStyleIdx="2" presStyleCnt="4"/>
      <dgm:spPr/>
    </dgm:pt>
    <dgm:pt modelId="{EB347FFE-CFE7-4C72-A8DC-0E71AB0B3556}" type="pres">
      <dgm:prSet presAssocID="{07587CF5-A8BF-43DB-8E92-7BF62CFE694A}" presName="text3" presStyleLbl="fgAcc3" presStyleIdx="2" presStyleCnt="4">
        <dgm:presLayoutVars>
          <dgm:chPref val="3"/>
        </dgm:presLayoutVars>
      </dgm:prSet>
      <dgm:spPr/>
    </dgm:pt>
    <dgm:pt modelId="{5B1C16A5-F720-4E00-8142-2085188EDB3F}" type="pres">
      <dgm:prSet presAssocID="{07587CF5-A8BF-43DB-8E92-7BF62CFE694A}" presName="hierChild4" presStyleCnt="0"/>
      <dgm:spPr/>
    </dgm:pt>
    <dgm:pt modelId="{0C6C9A2C-7475-43A8-A73E-799E17EC8132}" type="pres">
      <dgm:prSet presAssocID="{88AE9631-F2F9-42A9-A2FF-C88BABDEEBF1}" presName="Name17" presStyleLbl="parChTrans1D3" presStyleIdx="3" presStyleCnt="4"/>
      <dgm:spPr/>
    </dgm:pt>
    <dgm:pt modelId="{6D1BD682-BFE2-42F9-8295-24BDE7378ECE}" type="pres">
      <dgm:prSet presAssocID="{9196181B-2B1D-42C6-8666-4B64EA38A1B5}" presName="hierRoot3" presStyleCnt="0"/>
      <dgm:spPr/>
    </dgm:pt>
    <dgm:pt modelId="{670E90BD-3FC4-4082-B6E6-EE751E85C123}" type="pres">
      <dgm:prSet presAssocID="{9196181B-2B1D-42C6-8666-4B64EA38A1B5}" presName="composite3" presStyleCnt="0"/>
      <dgm:spPr/>
    </dgm:pt>
    <dgm:pt modelId="{68E746D0-1E7C-4F34-B937-942787F41E17}" type="pres">
      <dgm:prSet presAssocID="{9196181B-2B1D-42C6-8666-4B64EA38A1B5}" presName="background3" presStyleLbl="node3" presStyleIdx="3" presStyleCnt="4"/>
      <dgm:spPr/>
    </dgm:pt>
    <dgm:pt modelId="{9A80CB36-6650-4C68-B3E9-66208DCE9417}" type="pres">
      <dgm:prSet presAssocID="{9196181B-2B1D-42C6-8666-4B64EA38A1B5}" presName="text3" presStyleLbl="fgAcc3" presStyleIdx="3" presStyleCnt="4">
        <dgm:presLayoutVars>
          <dgm:chPref val="3"/>
        </dgm:presLayoutVars>
      </dgm:prSet>
      <dgm:spPr/>
    </dgm:pt>
    <dgm:pt modelId="{8376836E-54E6-4573-8E7A-BFFD45387719}" type="pres">
      <dgm:prSet presAssocID="{9196181B-2B1D-42C6-8666-4B64EA38A1B5}" presName="hierChild4" presStyleCnt="0"/>
      <dgm:spPr/>
    </dgm:pt>
  </dgm:ptLst>
  <dgm:cxnLst>
    <dgm:cxn modelId="{5EED5A03-BE11-4C67-9C5D-13D2DE9F6AEE}" type="presOf" srcId="{0FD8D556-47A6-4543-BD19-6B1743F9AE9A}" destId="{EDFE1295-7E91-4417-8ECD-F4DAC2A2BA0D}" srcOrd="0" destOrd="0" presId="urn:microsoft.com/office/officeart/2005/8/layout/hierarchy1"/>
    <dgm:cxn modelId="{F1E0AD0B-E3D1-43DF-B7EA-E9F26C2AD3E4}" type="presOf" srcId="{4E9725F8-C3EE-44CA-AD32-2B57F8DBA8BF}" destId="{BB060D9C-840D-4189-8E93-F7DAE725D552}" srcOrd="0" destOrd="0" presId="urn:microsoft.com/office/officeart/2005/8/layout/hierarchy1"/>
    <dgm:cxn modelId="{F1698722-5634-4C7B-A26C-582D9CE75CDE}" type="presOf" srcId="{9E1EE8B0-32E0-4779-BB7F-42A0766BBF61}" destId="{8B90E053-52CF-49FA-831B-4B6C8F31886A}" srcOrd="0" destOrd="0" presId="urn:microsoft.com/office/officeart/2005/8/layout/hierarchy1"/>
    <dgm:cxn modelId="{75273A32-BFB9-4408-BD57-219D3210FF77}" srcId="{0FD8D556-47A6-4543-BD19-6B1743F9AE9A}" destId="{9E1EE8B0-32E0-4779-BB7F-42A0766BBF61}" srcOrd="0" destOrd="0" parTransId="{5C642B1E-C89A-41FF-A0DD-0C764A78A4E3}" sibTransId="{278FB1C8-0985-479C-947A-DDA2B6D2360C}"/>
    <dgm:cxn modelId="{7FFACE5C-2387-4855-B4F8-32CB4BD2BC50}" type="presOf" srcId="{0FDE6434-C721-421B-97F3-1028FB909616}" destId="{89E66177-0C99-4AAB-AF8C-2DF939A36278}" srcOrd="0" destOrd="0" presId="urn:microsoft.com/office/officeart/2005/8/layout/hierarchy1"/>
    <dgm:cxn modelId="{51D6DE5F-E790-4519-9F41-BE89538DB32E}" srcId="{687443CE-B1B6-487D-B4CE-31E799F8E42B}" destId="{0FD8D556-47A6-4543-BD19-6B1743F9AE9A}" srcOrd="1" destOrd="0" parTransId="{733924E7-B113-40C0-94A4-F77C2D9933E0}" sibTransId="{51E60A32-8617-4C8F-B495-32862E051D1A}"/>
    <dgm:cxn modelId="{90226845-E7C9-4AA1-A769-AD7B9A7D6FB5}" srcId="{0FD8D556-47A6-4543-BD19-6B1743F9AE9A}" destId="{07587CF5-A8BF-43DB-8E92-7BF62CFE694A}" srcOrd="2" destOrd="0" parTransId="{3BCA20B7-1303-4C45-8C77-2F12D938219C}" sibTransId="{76A13F89-983B-48FA-9D61-A8AF4F53640E}"/>
    <dgm:cxn modelId="{BD171A4B-EF16-4368-9365-9CAE1DD558B6}" type="presOf" srcId="{687443CE-B1B6-487D-B4CE-31E799F8E42B}" destId="{7D39A3D7-8BEC-4F67-BA40-0F42D1B70811}" srcOrd="0" destOrd="0" presId="urn:microsoft.com/office/officeart/2005/8/layout/hierarchy1"/>
    <dgm:cxn modelId="{CC5A087B-7626-40ED-9CDD-DE2DCBF223C2}" type="presOf" srcId="{9F64F50A-CB0C-45F2-B75D-6BC78E51D9D5}" destId="{B62AAF57-748B-48E7-87DF-F457A9276391}" srcOrd="0" destOrd="0" presId="urn:microsoft.com/office/officeart/2005/8/layout/hierarchy1"/>
    <dgm:cxn modelId="{1235E182-DBBA-495E-AFE4-16D538D5F8CB}" type="presOf" srcId="{C6FD3C37-1597-447F-B2F4-2544027CBE24}" destId="{02A34E9A-C0DC-47E4-97D6-8CDE24455B5A}" srcOrd="0" destOrd="0" presId="urn:microsoft.com/office/officeart/2005/8/layout/hierarchy1"/>
    <dgm:cxn modelId="{28C01092-186F-4A8D-82DB-C2B19C1EE081}" srcId="{9F64F50A-CB0C-45F2-B75D-6BC78E51D9D5}" destId="{687443CE-B1B6-487D-B4CE-31E799F8E42B}" srcOrd="0" destOrd="0" parTransId="{D55D2565-3B57-4A14-8BD9-A99022BDAA91}" sibTransId="{1E8E2A97-F1AC-4793-8C1E-D8BF64D38EC3}"/>
    <dgm:cxn modelId="{6CC7F5BD-D424-4961-B13E-CA8D6D663A13}" type="presOf" srcId="{3BCA20B7-1303-4C45-8C77-2F12D938219C}" destId="{2D2C3B8B-6605-4C2D-9CF7-575B07B02765}" srcOrd="0" destOrd="0" presId="urn:microsoft.com/office/officeart/2005/8/layout/hierarchy1"/>
    <dgm:cxn modelId="{8DEAEDC0-63DE-4B20-9CB1-2E9FFB609E5A}" type="presOf" srcId="{AEE30E15-34E5-4025-BF7D-FD96ECF24772}" destId="{7C0C6896-4B7D-498D-B795-441770E96B06}" srcOrd="0" destOrd="0" presId="urn:microsoft.com/office/officeart/2005/8/layout/hierarchy1"/>
    <dgm:cxn modelId="{97EAB6C4-B7A9-4F76-ABED-72DD45E90865}" srcId="{0FD8D556-47A6-4543-BD19-6B1743F9AE9A}" destId="{C6FD3C37-1597-447F-B2F4-2544027CBE24}" srcOrd="1" destOrd="0" parTransId="{AEE30E15-34E5-4025-BF7D-FD96ECF24772}" sibTransId="{E4F70F0D-3F91-44E1-A9E3-E6538FDC668D}"/>
    <dgm:cxn modelId="{4712DBC9-1124-431D-A68F-43BF5D2C6D65}" type="presOf" srcId="{5C642B1E-C89A-41FF-A0DD-0C764A78A4E3}" destId="{6D0F8A7F-5019-4F72-ABAB-02785D8ECE12}" srcOrd="0" destOrd="0" presId="urn:microsoft.com/office/officeart/2005/8/layout/hierarchy1"/>
    <dgm:cxn modelId="{97864EDF-2888-4CCF-AFD8-07B5A0E2489F}" type="presOf" srcId="{733924E7-B113-40C0-94A4-F77C2D9933E0}" destId="{17595387-13A9-405A-9D76-EFE4560DE18C}" srcOrd="0" destOrd="0" presId="urn:microsoft.com/office/officeart/2005/8/layout/hierarchy1"/>
    <dgm:cxn modelId="{9DA690E5-5D12-4486-89AA-907AF5BD7B60}" type="presOf" srcId="{07587CF5-A8BF-43DB-8E92-7BF62CFE694A}" destId="{EB347FFE-CFE7-4C72-A8DC-0E71AB0B3556}" srcOrd="0" destOrd="0" presId="urn:microsoft.com/office/officeart/2005/8/layout/hierarchy1"/>
    <dgm:cxn modelId="{5FEDFCED-BEB2-412E-8010-974E4E673DE9}" type="presOf" srcId="{9196181B-2B1D-42C6-8666-4B64EA38A1B5}" destId="{9A80CB36-6650-4C68-B3E9-66208DCE9417}" srcOrd="0" destOrd="0" presId="urn:microsoft.com/office/officeart/2005/8/layout/hierarchy1"/>
    <dgm:cxn modelId="{B2D8DFFA-4D34-4B94-9782-DEF2E606A85F}" type="presOf" srcId="{88AE9631-F2F9-42A9-A2FF-C88BABDEEBF1}" destId="{0C6C9A2C-7475-43A8-A73E-799E17EC8132}" srcOrd="0" destOrd="0" presId="urn:microsoft.com/office/officeart/2005/8/layout/hierarchy1"/>
    <dgm:cxn modelId="{A8C275FC-B080-45D6-B150-0A99A7CB9548}" srcId="{687443CE-B1B6-487D-B4CE-31E799F8E42B}" destId="{0FDE6434-C721-421B-97F3-1028FB909616}" srcOrd="0" destOrd="0" parTransId="{4E9725F8-C3EE-44CA-AD32-2B57F8DBA8BF}" sibTransId="{533E673F-7CC4-4EAE-84E6-99AFFC10CA46}"/>
    <dgm:cxn modelId="{8E67D0FC-F7EB-415C-90ED-7606BD210397}" srcId="{0FD8D556-47A6-4543-BD19-6B1743F9AE9A}" destId="{9196181B-2B1D-42C6-8666-4B64EA38A1B5}" srcOrd="3" destOrd="0" parTransId="{88AE9631-F2F9-42A9-A2FF-C88BABDEEBF1}" sibTransId="{E342AACF-60F9-419E-9C16-A85AEA1E9664}"/>
    <dgm:cxn modelId="{8E6BCF3A-6483-4226-BE00-83A935AC04C9}" type="presParOf" srcId="{B62AAF57-748B-48E7-87DF-F457A9276391}" destId="{F940DDE7-3004-4AE4-B1DF-E046126DE0D0}" srcOrd="0" destOrd="0" presId="urn:microsoft.com/office/officeart/2005/8/layout/hierarchy1"/>
    <dgm:cxn modelId="{5DD2AA6E-8B57-4C2F-9EB3-14315CCBADFB}" type="presParOf" srcId="{F940DDE7-3004-4AE4-B1DF-E046126DE0D0}" destId="{8812DEFC-ACA9-41FA-9312-A30DF1AC58D0}" srcOrd="0" destOrd="0" presId="urn:microsoft.com/office/officeart/2005/8/layout/hierarchy1"/>
    <dgm:cxn modelId="{2F459900-309F-4DBE-A2C9-109DF2D4DB8A}" type="presParOf" srcId="{8812DEFC-ACA9-41FA-9312-A30DF1AC58D0}" destId="{1F590589-D85D-47C8-962F-BB145E7403DE}" srcOrd="0" destOrd="0" presId="urn:microsoft.com/office/officeart/2005/8/layout/hierarchy1"/>
    <dgm:cxn modelId="{2461A1BB-0930-419C-8A14-AF43A92A132E}" type="presParOf" srcId="{8812DEFC-ACA9-41FA-9312-A30DF1AC58D0}" destId="{7D39A3D7-8BEC-4F67-BA40-0F42D1B70811}" srcOrd="1" destOrd="0" presId="urn:microsoft.com/office/officeart/2005/8/layout/hierarchy1"/>
    <dgm:cxn modelId="{A16E9E6B-3BF6-4142-A91A-5E9A22465212}" type="presParOf" srcId="{F940DDE7-3004-4AE4-B1DF-E046126DE0D0}" destId="{C3C920A1-5839-49A7-89FD-F2E8BCAB181C}" srcOrd="1" destOrd="0" presId="urn:microsoft.com/office/officeart/2005/8/layout/hierarchy1"/>
    <dgm:cxn modelId="{8FF442B2-C65F-4EF9-BDB9-EE381B22D5BC}" type="presParOf" srcId="{C3C920A1-5839-49A7-89FD-F2E8BCAB181C}" destId="{BB060D9C-840D-4189-8E93-F7DAE725D552}" srcOrd="0" destOrd="0" presId="urn:microsoft.com/office/officeart/2005/8/layout/hierarchy1"/>
    <dgm:cxn modelId="{E3ABB31C-FE95-4DC4-BD85-A1A73D8C5EE4}" type="presParOf" srcId="{C3C920A1-5839-49A7-89FD-F2E8BCAB181C}" destId="{E0FED5EA-184D-4B0A-A9FA-1AE27C58912D}" srcOrd="1" destOrd="0" presId="urn:microsoft.com/office/officeart/2005/8/layout/hierarchy1"/>
    <dgm:cxn modelId="{12AC63DB-A767-495C-8965-3D854D48C864}" type="presParOf" srcId="{E0FED5EA-184D-4B0A-A9FA-1AE27C58912D}" destId="{2B88F234-3AF9-4723-9196-8522E066DEC2}" srcOrd="0" destOrd="0" presId="urn:microsoft.com/office/officeart/2005/8/layout/hierarchy1"/>
    <dgm:cxn modelId="{E6A1FA90-8AED-42AB-90CB-82E998512E15}" type="presParOf" srcId="{2B88F234-3AF9-4723-9196-8522E066DEC2}" destId="{99A9C499-F653-422C-83F9-56B00BFA9E72}" srcOrd="0" destOrd="0" presId="urn:microsoft.com/office/officeart/2005/8/layout/hierarchy1"/>
    <dgm:cxn modelId="{DA01C533-6303-427B-9F9B-72ACCD212435}" type="presParOf" srcId="{2B88F234-3AF9-4723-9196-8522E066DEC2}" destId="{89E66177-0C99-4AAB-AF8C-2DF939A36278}" srcOrd="1" destOrd="0" presId="urn:microsoft.com/office/officeart/2005/8/layout/hierarchy1"/>
    <dgm:cxn modelId="{4B97D8CD-F790-4C18-9CED-C52F271ED4E8}" type="presParOf" srcId="{E0FED5EA-184D-4B0A-A9FA-1AE27C58912D}" destId="{C52B3CBE-F8A3-4B7E-8B96-413BF8F1D715}" srcOrd="1" destOrd="0" presId="urn:microsoft.com/office/officeart/2005/8/layout/hierarchy1"/>
    <dgm:cxn modelId="{3C604B2F-C717-4CB7-BBDA-9A2293B658B3}" type="presParOf" srcId="{C3C920A1-5839-49A7-89FD-F2E8BCAB181C}" destId="{17595387-13A9-405A-9D76-EFE4560DE18C}" srcOrd="2" destOrd="0" presId="urn:microsoft.com/office/officeart/2005/8/layout/hierarchy1"/>
    <dgm:cxn modelId="{5ACC428A-1476-43B7-9543-3DB9C687087D}" type="presParOf" srcId="{C3C920A1-5839-49A7-89FD-F2E8BCAB181C}" destId="{1B762C4B-E0DE-40EC-8073-741D98BBFF08}" srcOrd="3" destOrd="0" presId="urn:microsoft.com/office/officeart/2005/8/layout/hierarchy1"/>
    <dgm:cxn modelId="{4291095F-E2D7-41DF-8F81-DC43AAE8838D}" type="presParOf" srcId="{1B762C4B-E0DE-40EC-8073-741D98BBFF08}" destId="{4E380B58-55B2-4D91-8862-4D116635A63B}" srcOrd="0" destOrd="0" presId="urn:microsoft.com/office/officeart/2005/8/layout/hierarchy1"/>
    <dgm:cxn modelId="{CBDCCFB6-3310-44D2-A4D8-7271402F9020}" type="presParOf" srcId="{4E380B58-55B2-4D91-8862-4D116635A63B}" destId="{A927F421-5F3A-416D-98B4-030D8753CBE2}" srcOrd="0" destOrd="0" presId="urn:microsoft.com/office/officeart/2005/8/layout/hierarchy1"/>
    <dgm:cxn modelId="{6BC221A3-470C-4F09-80FD-93EAD6A3A9F0}" type="presParOf" srcId="{4E380B58-55B2-4D91-8862-4D116635A63B}" destId="{EDFE1295-7E91-4417-8ECD-F4DAC2A2BA0D}" srcOrd="1" destOrd="0" presId="urn:microsoft.com/office/officeart/2005/8/layout/hierarchy1"/>
    <dgm:cxn modelId="{C9F95502-AC10-4630-A789-4D2C0E38A944}" type="presParOf" srcId="{1B762C4B-E0DE-40EC-8073-741D98BBFF08}" destId="{06ABC11E-139D-48C6-8941-687A1B9581EE}" srcOrd="1" destOrd="0" presId="urn:microsoft.com/office/officeart/2005/8/layout/hierarchy1"/>
    <dgm:cxn modelId="{0CAA64E2-668C-42DC-8330-CC5B361766D1}" type="presParOf" srcId="{06ABC11E-139D-48C6-8941-687A1B9581EE}" destId="{6D0F8A7F-5019-4F72-ABAB-02785D8ECE12}" srcOrd="0" destOrd="0" presId="urn:microsoft.com/office/officeart/2005/8/layout/hierarchy1"/>
    <dgm:cxn modelId="{59DCC7D5-84A6-455F-BFF1-83400D6F39EB}" type="presParOf" srcId="{06ABC11E-139D-48C6-8941-687A1B9581EE}" destId="{C7B82A7A-C28F-4DAD-B83D-132124DCD71C}" srcOrd="1" destOrd="0" presId="urn:microsoft.com/office/officeart/2005/8/layout/hierarchy1"/>
    <dgm:cxn modelId="{523D7B52-8B15-42BD-8AF2-84826D26B612}" type="presParOf" srcId="{C7B82A7A-C28F-4DAD-B83D-132124DCD71C}" destId="{5EE6F9DF-B624-4AC4-9860-34A16B3025B6}" srcOrd="0" destOrd="0" presId="urn:microsoft.com/office/officeart/2005/8/layout/hierarchy1"/>
    <dgm:cxn modelId="{F391AE68-04F0-47F3-A0BE-4AA70E5E1592}" type="presParOf" srcId="{5EE6F9DF-B624-4AC4-9860-34A16B3025B6}" destId="{87A2C4FD-C16F-415F-8A7C-5A811D0465CF}" srcOrd="0" destOrd="0" presId="urn:microsoft.com/office/officeart/2005/8/layout/hierarchy1"/>
    <dgm:cxn modelId="{BCABB881-16D5-4C48-9584-BAD485E93B98}" type="presParOf" srcId="{5EE6F9DF-B624-4AC4-9860-34A16B3025B6}" destId="{8B90E053-52CF-49FA-831B-4B6C8F31886A}" srcOrd="1" destOrd="0" presId="urn:microsoft.com/office/officeart/2005/8/layout/hierarchy1"/>
    <dgm:cxn modelId="{E0498B6D-3438-45E7-A3A1-226BA1C79A30}" type="presParOf" srcId="{C7B82A7A-C28F-4DAD-B83D-132124DCD71C}" destId="{5628693A-4B2A-4375-8612-07D8676AED2C}" srcOrd="1" destOrd="0" presId="urn:microsoft.com/office/officeart/2005/8/layout/hierarchy1"/>
    <dgm:cxn modelId="{D3278D4E-D4D2-4706-BA87-6F0AC0AAC275}" type="presParOf" srcId="{06ABC11E-139D-48C6-8941-687A1B9581EE}" destId="{7C0C6896-4B7D-498D-B795-441770E96B06}" srcOrd="2" destOrd="0" presId="urn:microsoft.com/office/officeart/2005/8/layout/hierarchy1"/>
    <dgm:cxn modelId="{24FF3918-DC30-4331-89EB-CBF4112639F8}" type="presParOf" srcId="{06ABC11E-139D-48C6-8941-687A1B9581EE}" destId="{340684E5-DF37-46F4-9FAA-1A8EA72B8FB6}" srcOrd="3" destOrd="0" presId="urn:microsoft.com/office/officeart/2005/8/layout/hierarchy1"/>
    <dgm:cxn modelId="{CA2598BE-36DF-4B7D-A0AA-7BA84A711DC8}" type="presParOf" srcId="{340684E5-DF37-46F4-9FAA-1A8EA72B8FB6}" destId="{20FA14EC-7746-4FA1-9924-624F2261B456}" srcOrd="0" destOrd="0" presId="urn:microsoft.com/office/officeart/2005/8/layout/hierarchy1"/>
    <dgm:cxn modelId="{1502277D-57FB-49EB-A7FA-D57CD4181C64}" type="presParOf" srcId="{20FA14EC-7746-4FA1-9924-624F2261B456}" destId="{10DA3948-BA05-4FCD-9956-48B55CA7A786}" srcOrd="0" destOrd="0" presId="urn:microsoft.com/office/officeart/2005/8/layout/hierarchy1"/>
    <dgm:cxn modelId="{8DE015D9-48D3-4E54-969F-C6DBB48C40F3}" type="presParOf" srcId="{20FA14EC-7746-4FA1-9924-624F2261B456}" destId="{02A34E9A-C0DC-47E4-97D6-8CDE24455B5A}" srcOrd="1" destOrd="0" presId="urn:microsoft.com/office/officeart/2005/8/layout/hierarchy1"/>
    <dgm:cxn modelId="{0471C38D-F989-4E5E-9E8E-D460DCB0BAB8}" type="presParOf" srcId="{340684E5-DF37-46F4-9FAA-1A8EA72B8FB6}" destId="{97D1F986-06E3-493D-8C78-735B0EDEE306}" srcOrd="1" destOrd="0" presId="urn:microsoft.com/office/officeart/2005/8/layout/hierarchy1"/>
    <dgm:cxn modelId="{E13301C2-8CC2-4097-8A6C-1D52AAF02F2E}" type="presParOf" srcId="{06ABC11E-139D-48C6-8941-687A1B9581EE}" destId="{2D2C3B8B-6605-4C2D-9CF7-575B07B02765}" srcOrd="4" destOrd="0" presId="urn:microsoft.com/office/officeart/2005/8/layout/hierarchy1"/>
    <dgm:cxn modelId="{C9CB3F51-8D0C-4989-BAF6-12BE2B79704C}" type="presParOf" srcId="{06ABC11E-139D-48C6-8941-687A1B9581EE}" destId="{169F6488-322E-459B-A798-62B231CC2E31}" srcOrd="5" destOrd="0" presId="urn:microsoft.com/office/officeart/2005/8/layout/hierarchy1"/>
    <dgm:cxn modelId="{434DD955-D48C-421B-90E2-B87605477AF2}" type="presParOf" srcId="{169F6488-322E-459B-A798-62B231CC2E31}" destId="{9482F9D3-A8FA-42AB-8FC6-E20F45881024}" srcOrd="0" destOrd="0" presId="urn:microsoft.com/office/officeart/2005/8/layout/hierarchy1"/>
    <dgm:cxn modelId="{03F714FA-623D-460E-9AC5-09C2A7643C3D}" type="presParOf" srcId="{9482F9D3-A8FA-42AB-8FC6-E20F45881024}" destId="{B39432DE-190D-481C-A92D-956D9F07FAB0}" srcOrd="0" destOrd="0" presId="urn:microsoft.com/office/officeart/2005/8/layout/hierarchy1"/>
    <dgm:cxn modelId="{B8A90883-6D18-4B2C-9E8A-20A81154A7DA}" type="presParOf" srcId="{9482F9D3-A8FA-42AB-8FC6-E20F45881024}" destId="{EB347FFE-CFE7-4C72-A8DC-0E71AB0B3556}" srcOrd="1" destOrd="0" presId="urn:microsoft.com/office/officeart/2005/8/layout/hierarchy1"/>
    <dgm:cxn modelId="{3E76AE7E-7C46-4E0F-B4B1-4EB84C01BC24}" type="presParOf" srcId="{169F6488-322E-459B-A798-62B231CC2E31}" destId="{5B1C16A5-F720-4E00-8142-2085188EDB3F}" srcOrd="1" destOrd="0" presId="urn:microsoft.com/office/officeart/2005/8/layout/hierarchy1"/>
    <dgm:cxn modelId="{49FFC0FD-BE23-4650-8784-8FF569592DF3}" type="presParOf" srcId="{06ABC11E-139D-48C6-8941-687A1B9581EE}" destId="{0C6C9A2C-7475-43A8-A73E-799E17EC8132}" srcOrd="6" destOrd="0" presId="urn:microsoft.com/office/officeart/2005/8/layout/hierarchy1"/>
    <dgm:cxn modelId="{A49BE9CE-FFB2-45BA-9B6D-4DA1A7B1D7C2}" type="presParOf" srcId="{06ABC11E-139D-48C6-8941-687A1B9581EE}" destId="{6D1BD682-BFE2-42F9-8295-24BDE7378ECE}" srcOrd="7" destOrd="0" presId="urn:microsoft.com/office/officeart/2005/8/layout/hierarchy1"/>
    <dgm:cxn modelId="{18977C6E-CB73-4908-90FA-10967F465352}" type="presParOf" srcId="{6D1BD682-BFE2-42F9-8295-24BDE7378ECE}" destId="{670E90BD-3FC4-4082-B6E6-EE751E85C123}" srcOrd="0" destOrd="0" presId="urn:microsoft.com/office/officeart/2005/8/layout/hierarchy1"/>
    <dgm:cxn modelId="{82505BA4-AAE1-45FE-8417-4C2D9B055A59}" type="presParOf" srcId="{670E90BD-3FC4-4082-B6E6-EE751E85C123}" destId="{68E746D0-1E7C-4F34-B937-942787F41E17}" srcOrd="0" destOrd="0" presId="urn:microsoft.com/office/officeart/2005/8/layout/hierarchy1"/>
    <dgm:cxn modelId="{18EC0B75-36E7-4294-9DB0-4DC018C4A615}" type="presParOf" srcId="{670E90BD-3FC4-4082-B6E6-EE751E85C123}" destId="{9A80CB36-6650-4C68-B3E9-66208DCE9417}" srcOrd="1" destOrd="0" presId="urn:microsoft.com/office/officeart/2005/8/layout/hierarchy1"/>
    <dgm:cxn modelId="{9DDCDA05-F709-4A67-B33E-7537F8314D33}" type="presParOf" srcId="{6D1BD682-BFE2-42F9-8295-24BDE7378ECE}" destId="{8376836E-54E6-4573-8E7A-BFFD453877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585C7-21B7-4F0A-85CA-EA63AC7C3757}">
      <dsp:nvSpPr>
        <dsp:cNvPr id="0" name=""/>
        <dsp:cNvSpPr/>
      </dsp:nvSpPr>
      <dsp:spPr>
        <a:xfrm>
          <a:off x="662939" y="0"/>
          <a:ext cx="7513320" cy="443025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0F2BC-6B19-49AC-8656-5DD078C81DDF}">
      <dsp:nvSpPr>
        <dsp:cNvPr id="0" name=""/>
        <dsp:cNvSpPr/>
      </dsp:nvSpPr>
      <dsp:spPr>
        <a:xfrm>
          <a:off x="9495" y="1329076"/>
          <a:ext cx="2845117" cy="17721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El motor de </a:t>
          </a:r>
          <a:r>
            <a:rPr lang="es-CO" sz="1600" b="1" i="1" kern="1200" dirty="0"/>
            <a:t>PL/SQL</a:t>
          </a:r>
          <a:r>
            <a:rPr lang="es-CO" sz="1600" kern="1200" dirty="0"/>
            <a:t> es una máquina virtual que reside en la memoria y procesa las instrucciones de </a:t>
          </a:r>
          <a:r>
            <a:rPr lang="es-CO" sz="1600" b="1" i="1" kern="1200" dirty="0"/>
            <a:t>PL/SQL</a:t>
          </a:r>
          <a:r>
            <a:rPr lang="es-CO" sz="1600" kern="1200" dirty="0"/>
            <a:t>. </a:t>
          </a:r>
        </a:p>
      </dsp:txBody>
      <dsp:txXfrm>
        <a:off x="96002" y="1415583"/>
        <a:ext cx="2672103" cy="1599088"/>
      </dsp:txXfrm>
    </dsp:sp>
    <dsp:sp modelId="{171BA8EB-CBB0-433C-99A4-1C72420C4DA8}">
      <dsp:nvSpPr>
        <dsp:cNvPr id="0" name=""/>
        <dsp:cNvSpPr/>
      </dsp:nvSpPr>
      <dsp:spPr>
        <a:xfrm>
          <a:off x="2997041" y="1329076"/>
          <a:ext cx="2845117" cy="17721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a:t>Cuando el motor </a:t>
          </a:r>
          <a:r>
            <a:rPr lang="es-CO" sz="1600" b="1" i="1" kern="1200"/>
            <a:t>PL/SQL</a:t>
          </a:r>
          <a:r>
            <a:rPr lang="es-CO" sz="1600" kern="1200"/>
            <a:t> se encuentra con una sentencia </a:t>
          </a:r>
          <a:r>
            <a:rPr lang="es-CO" sz="1600" b="1" i="1" kern="1200"/>
            <a:t>SQL</a:t>
          </a:r>
          <a:r>
            <a:rPr lang="es-CO" sz="1600" kern="1200"/>
            <a:t>, se cambia el contexto para pasar la instrucción </a:t>
          </a:r>
          <a:r>
            <a:rPr lang="es-CO" sz="1600" b="1" i="1" kern="1200"/>
            <a:t>SQL</a:t>
          </a:r>
          <a:r>
            <a:rPr lang="es-CO" sz="1600" kern="1200"/>
            <a:t> a los procesos de Servidor de </a:t>
          </a:r>
          <a:r>
            <a:rPr lang="es-CO" sz="1600" b="1" i="1" kern="1200"/>
            <a:t>Oracle</a:t>
          </a:r>
          <a:r>
            <a:rPr lang="es-CO" sz="1600" kern="1200"/>
            <a:t>. </a:t>
          </a:r>
        </a:p>
      </dsp:txBody>
      <dsp:txXfrm>
        <a:off x="3083548" y="1415583"/>
        <a:ext cx="2672103" cy="1599088"/>
      </dsp:txXfrm>
    </dsp:sp>
    <dsp:sp modelId="{ED129C5B-BF47-4B7C-AF2D-6345CD9D5F14}">
      <dsp:nvSpPr>
        <dsp:cNvPr id="0" name=""/>
        <dsp:cNvSpPr/>
      </dsp:nvSpPr>
      <dsp:spPr>
        <a:xfrm>
          <a:off x="5984587" y="1329076"/>
          <a:ext cx="2845117" cy="17721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a:t>El motor de </a:t>
          </a:r>
          <a:r>
            <a:rPr lang="es-CO" sz="1600" b="1" i="1" kern="1200"/>
            <a:t>PL/SQL</a:t>
          </a:r>
          <a:r>
            <a:rPr lang="es-CO" sz="1600" kern="1200"/>
            <a:t> espera que la instrucción </a:t>
          </a:r>
          <a:r>
            <a:rPr lang="es-CO" sz="1600" b="1" i="1" kern="1200"/>
            <a:t>SQL</a:t>
          </a:r>
          <a:r>
            <a:rPr lang="es-CO" sz="1600" kern="1200"/>
            <a:t> finalice y retorne los resultados antes de seguir procesando las instrucciones subsiguientes del bloque </a:t>
          </a:r>
          <a:r>
            <a:rPr lang="es-CO" sz="1600" b="1" i="1" kern="1200"/>
            <a:t>PL/SQL</a:t>
          </a:r>
          <a:r>
            <a:rPr lang="es-CO" sz="1600" kern="1200"/>
            <a:t>. </a:t>
          </a:r>
        </a:p>
      </dsp:txBody>
      <dsp:txXfrm>
        <a:off x="6071094" y="1415583"/>
        <a:ext cx="2672103" cy="1599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0599C-08F5-4553-AE36-97BFA8BE7CBB}">
      <dsp:nvSpPr>
        <dsp:cNvPr id="0" name=""/>
        <dsp:cNvSpPr/>
      </dsp:nvSpPr>
      <dsp:spPr>
        <a:xfrm>
          <a:off x="1989578" y="0"/>
          <a:ext cx="4604405" cy="460440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7E5DC-9B01-4376-8212-963E1F8D383A}">
      <dsp:nvSpPr>
        <dsp:cNvPr id="0" name=""/>
        <dsp:cNvSpPr/>
      </dsp:nvSpPr>
      <dsp:spPr>
        <a:xfrm>
          <a:off x="2426996" y="437418"/>
          <a:ext cx="1795717" cy="1795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a:t>Permite crear programas modulares.</a:t>
          </a:r>
        </a:p>
      </dsp:txBody>
      <dsp:txXfrm>
        <a:off x="2514656" y="525078"/>
        <a:ext cx="1620397" cy="1620397"/>
      </dsp:txXfrm>
    </dsp:sp>
    <dsp:sp modelId="{72A5950E-235E-477B-9FA4-2FDC891A8B41}">
      <dsp:nvSpPr>
        <dsp:cNvPr id="0" name=""/>
        <dsp:cNvSpPr/>
      </dsp:nvSpPr>
      <dsp:spPr>
        <a:xfrm>
          <a:off x="4360846" y="437418"/>
          <a:ext cx="1795717" cy="1795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a:t>Integración con herramientas de Oracle.</a:t>
          </a:r>
        </a:p>
      </dsp:txBody>
      <dsp:txXfrm>
        <a:off x="4448506" y="525078"/>
        <a:ext cx="1620397" cy="1620397"/>
      </dsp:txXfrm>
    </dsp:sp>
    <dsp:sp modelId="{452ACCA2-74BA-48C5-B7FC-D73269F327D3}">
      <dsp:nvSpPr>
        <dsp:cNvPr id="0" name=""/>
        <dsp:cNvSpPr/>
      </dsp:nvSpPr>
      <dsp:spPr>
        <a:xfrm>
          <a:off x="2426996" y="2371268"/>
          <a:ext cx="1795717" cy="1795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a:t>Portabilidad.</a:t>
          </a:r>
        </a:p>
      </dsp:txBody>
      <dsp:txXfrm>
        <a:off x="2514656" y="2458928"/>
        <a:ext cx="1620397" cy="1620397"/>
      </dsp:txXfrm>
    </dsp:sp>
    <dsp:sp modelId="{281BAE2C-3C38-409A-90F3-922BA701F01E}">
      <dsp:nvSpPr>
        <dsp:cNvPr id="0" name=""/>
        <dsp:cNvSpPr/>
      </dsp:nvSpPr>
      <dsp:spPr>
        <a:xfrm>
          <a:off x="4360846" y="2371268"/>
          <a:ext cx="1795717" cy="179571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CO" sz="2100" kern="1200"/>
            <a:t>Maneja Excepciones.</a:t>
          </a:r>
        </a:p>
      </dsp:txBody>
      <dsp:txXfrm>
        <a:off x="4448506" y="2458928"/>
        <a:ext cx="1620397" cy="16203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C9A2C-7475-43A8-A73E-799E17EC8132}">
      <dsp:nvSpPr>
        <dsp:cNvPr id="0" name=""/>
        <dsp:cNvSpPr/>
      </dsp:nvSpPr>
      <dsp:spPr>
        <a:xfrm>
          <a:off x="4437723" y="2669187"/>
          <a:ext cx="3133253" cy="497047"/>
        </a:xfrm>
        <a:custGeom>
          <a:avLst/>
          <a:gdLst/>
          <a:ahLst/>
          <a:cxnLst/>
          <a:rect l="0" t="0" r="0" b="0"/>
          <a:pathLst>
            <a:path>
              <a:moveTo>
                <a:pt x="0" y="0"/>
              </a:moveTo>
              <a:lnTo>
                <a:pt x="0" y="338723"/>
              </a:lnTo>
              <a:lnTo>
                <a:pt x="3133253" y="338723"/>
              </a:lnTo>
              <a:lnTo>
                <a:pt x="3133253" y="497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C3B8B-6605-4C2D-9CF7-575B07B02765}">
      <dsp:nvSpPr>
        <dsp:cNvPr id="0" name=""/>
        <dsp:cNvSpPr/>
      </dsp:nvSpPr>
      <dsp:spPr>
        <a:xfrm>
          <a:off x="4437723" y="2669187"/>
          <a:ext cx="1044417" cy="497047"/>
        </a:xfrm>
        <a:custGeom>
          <a:avLst/>
          <a:gdLst/>
          <a:ahLst/>
          <a:cxnLst/>
          <a:rect l="0" t="0" r="0" b="0"/>
          <a:pathLst>
            <a:path>
              <a:moveTo>
                <a:pt x="0" y="0"/>
              </a:moveTo>
              <a:lnTo>
                <a:pt x="0" y="338723"/>
              </a:lnTo>
              <a:lnTo>
                <a:pt x="1044417" y="338723"/>
              </a:lnTo>
              <a:lnTo>
                <a:pt x="1044417" y="497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0C6896-4B7D-498D-B795-441770E96B06}">
      <dsp:nvSpPr>
        <dsp:cNvPr id="0" name=""/>
        <dsp:cNvSpPr/>
      </dsp:nvSpPr>
      <dsp:spPr>
        <a:xfrm>
          <a:off x="3393306" y="2669187"/>
          <a:ext cx="1044417" cy="497047"/>
        </a:xfrm>
        <a:custGeom>
          <a:avLst/>
          <a:gdLst/>
          <a:ahLst/>
          <a:cxnLst/>
          <a:rect l="0" t="0" r="0" b="0"/>
          <a:pathLst>
            <a:path>
              <a:moveTo>
                <a:pt x="1044417" y="0"/>
              </a:moveTo>
              <a:lnTo>
                <a:pt x="1044417" y="338723"/>
              </a:lnTo>
              <a:lnTo>
                <a:pt x="0" y="338723"/>
              </a:lnTo>
              <a:lnTo>
                <a:pt x="0" y="497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0F8A7F-5019-4F72-ABAB-02785D8ECE12}">
      <dsp:nvSpPr>
        <dsp:cNvPr id="0" name=""/>
        <dsp:cNvSpPr/>
      </dsp:nvSpPr>
      <dsp:spPr>
        <a:xfrm>
          <a:off x="1304470" y="2669187"/>
          <a:ext cx="3133253" cy="497047"/>
        </a:xfrm>
        <a:custGeom>
          <a:avLst/>
          <a:gdLst/>
          <a:ahLst/>
          <a:cxnLst/>
          <a:rect l="0" t="0" r="0" b="0"/>
          <a:pathLst>
            <a:path>
              <a:moveTo>
                <a:pt x="3133253" y="0"/>
              </a:moveTo>
              <a:lnTo>
                <a:pt x="3133253" y="338723"/>
              </a:lnTo>
              <a:lnTo>
                <a:pt x="0" y="338723"/>
              </a:lnTo>
              <a:lnTo>
                <a:pt x="0" y="497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595387-13A9-405A-9D76-EFE4560DE18C}">
      <dsp:nvSpPr>
        <dsp:cNvPr id="0" name=""/>
        <dsp:cNvSpPr/>
      </dsp:nvSpPr>
      <dsp:spPr>
        <a:xfrm>
          <a:off x="3393306" y="1086894"/>
          <a:ext cx="1044417" cy="497047"/>
        </a:xfrm>
        <a:custGeom>
          <a:avLst/>
          <a:gdLst/>
          <a:ahLst/>
          <a:cxnLst/>
          <a:rect l="0" t="0" r="0" b="0"/>
          <a:pathLst>
            <a:path>
              <a:moveTo>
                <a:pt x="0" y="0"/>
              </a:moveTo>
              <a:lnTo>
                <a:pt x="0" y="338723"/>
              </a:lnTo>
              <a:lnTo>
                <a:pt x="1044417" y="338723"/>
              </a:lnTo>
              <a:lnTo>
                <a:pt x="1044417" y="4970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60D9C-840D-4189-8E93-F7DAE725D552}">
      <dsp:nvSpPr>
        <dsp:cNvPr id="0" name=""/>
        <dsp:cNvSpPr/>
      </dsp:nvSpPr>
      <dsp:spPr>
        <a:xfrm>
          <a:off x="2348888" y="1086894"/>
          <a:ext cx="1044417" cy="497047"/>
        </a:xfrm>
        <a:custGeom>
          <a:avLst/>
          <a:gdLst/>
          <a:ahLst/>
          <a:cxnLst/>
          <a:rect l="0" t="0" r="0" b="0"/>
          <a:pathLst>
            <a:path>
              <a:moveTo>
                <a:pt x="1044417" y="0"/>
              </a:moveTo>
              <a:lnTo>
                <a:pt x="1044417" y="338723"/>
              </a:lnTo>
              <a:lnTo>
                <a:pt x="0" y="338723"/>
              </a:lnTo>
              <a:lnTo>
                <a:pt x="0" y="4970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0589-D85D-47C8-962F-BB145E7403DE}">
      <dsp:nvSpPr>
        <dsp:cNvPr id="0" name=""/>
        <dsp:cNvSpPr/>
      </dsp:nvSpPr>
      <dsp:spPr>
        <a:xfrm>
          <a:off x="2538782" y="1649"/>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9A3D7-8BEC-4F67-BA40-0F42D1B70811}">
      <dsp:nvSpPr>
        <dsp:cNvPr id="0" name=""/>
        <dsp:cNvSpPr/>
      </dsp:nvSpPr>
      <dsp:spPr>
        <a:xfrm>
          <a:off x="2728676" y="182048"/>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BLOQUES DE CODIGO PL SQL</a:t>
          </a:r>
        </a:p>
      </dsp:txBody>
      <dsp:txXfrm>
        <a:off x="2760462" y="213834"/>
        <a:ext cx="1645475" cy="1021672"/>
      </dsp:txXfrm>
    </dsp:sp>
    <dsp:sp modelId="{99A9C499-F653-422C-83F9-56B00BFA9E72}">
      <dsp:nvSpPr>
        <dsp:cNvPr id="0" name=""/>
        <dsp:cNvSpPr/>
      </dsp:nvSpPr>
      <dsp:spPr>
        <a:xfrm>
          <a:off x="1494364" y="1583942"/>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66177-0C99-4AAB-AF8C-2DF939A36278}">
      <dsp:nvSpPr>
        <dsp:cNvPr id="0" name=""/>
        <dsp:cNvSpPr/>
      </dsp:nvSpPr>
      <dsp:spPr>
        <a:xfrm>
          <a:off x="1684259" y="1764341"/>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ANONIMO</a:t>
          </a:r>
        </a:p>
      </dsp:txBody>
      <dsp:txXfrm>
        <a:off x="1716045" y="1796127"/>
        <a:ext cx="1645475" cy="1021672"/>
      </dsp:txXfrm>
    </dsp:sp>
    <dsp:sp modelId="{A927F421-5F3A-416D-98B4-030D8753CBE2}">
      <dsp:nvSpPr>
        <dsp:cNvPr id="0" name=""/>
        <dsp:cNvSpPr/>
      </dsp:nvSpPr>
      <dsp:spPr>
        <a:xfrm>
          <a:off x="3583200" y="1583942"/>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E1295-7E91-4417-8ECD-F4DAC2A2BA0D}">
      <dsp:nvSpPr>
        <dsp:cNvPr id="0" name=""/>
        <dsp:cNvSpPr/>
      </dsp:nvSpPr>
      <dsp:spPr>
        <a:xfrm>
          <a:off x="3773094" y="1764341"/>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SUBPROGRAMAS</a:t>
          </a:r>
        </a:p>
      </dsp:txBody>
      <dsp:txXfrm>
        <a:off x="3804880" y="1796127"/>
        <a:ext cx="1645475" cy="1021672"/>
      </dsp:txXfrm>
    </dsp:sp>
    <dsp:sp modelId="{87A2C4FD-C16F-415F-8A7C-5A811D0465CF}">
      <dsp:nvSpPr>
        <dsp:cNvPr id="0" name=""/>
        <dsp:cNvSpPr/>
      </dsp:nvSpPr>
      <dsp:spPr>
        <a:xfrm>
          <a:off x="449947" y="3166235"/>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90E053-52CF-49FA-831B-4B6C8F31886A}">
      <dsp:nvSpPr>
        <dsp:cNvPr id="0" name=""/>
        <dsp:cNvSpPr/>
      </dsp:nvSpPr>
      <dsp:spPr>
        <a:xfrm>
          <a:off x="639841" y="3346634"/>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Procedimientos almacenados</a:t>
          </a:r>
        </a:p>
      </dsp:txBody>
      <dsp:txXfrm>
        <a:off x="671627" y="3378420"/>
        <a:ext cx="1645475" cy="1021672"/>
      </dsp:txXfrm>
    </dsp:sp>
    <dsp:sp modelId="{10DA3948-BA05-4FCD-9956-48B55CA7A786}">
      <dsp:nvSpPr>
        <dsp:cNvPr id="0" name=""/>
        <dsp:cNvSpPr/>
      </dsp:nvSpPr>
      <dsp:spPr>
        <a:xfrm>
          <a:off x="2538782" y="3166235"/>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34E9A-C0DC-47E4-97D6-8CDE24455B5A}">
      <dsp:nvSpPr>
        <dsp:cNvPr id="0" name=""/>
        <dsp:cNvSpPr/>
      </dsp:nvSpPr>
      <dsp:spPr>
        <a:xfrm>
          <a:off x="2728676" y="3346634"/>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Funciones</a:t>
          </a:r>
        </a:p>
      </dsp:txBody>
      <dsp:txXfrm>
        <a:off x="2760462" y="3378420"/>
        <a:ext cx="1645475" cy="1021672"/>
      </dsp:txXfrm>
    </dsp:sp>
    <dsp:sp modelId="{B39432DE-190D-481C-A92D-956D9F07FAB0}">
      <dsp:nvSpPr>
        <dsp:cNvPr id="0" name=""/>
        <dsp:cNvSpPr/>
      </dsp:nvSpPr>
      <dsp:spPr>
        <a:xfrm>
          <a:off x="4627618" y="3166235"/>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47FFE-CFE7-4C72-A8DC-0E71AB0B3556}">
      <dsp:nvSpPr>
        <dsp:cNvPr id="0" name=""/>
        <dsp:cNvSpPr/>
      </dsp:nvSpPr>
      <dsp:spPr>
        <a:xfrm>
          <a:off x="4817512" y="3346634"/>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Disparadores</a:t>
          </a:r>
        </a:p>
      </dsp:txBody>
      <dsp:txXfrm>
        <a:off x="4849298" y="3378420"/>
        <a:ext cx="1645475" cy="1021672"/>
      </dsp:txXfrm>
    </dsp:sp>
    <dsp:sp modelId="{68E746D0-1E7C-4F34-B937-942787F41E17}">
      <dsp:nvSpPr>
        <dsp:cNvPr id="0" name=""/>
        <dsp:cNvSpPr/>
      </dsp:nvSpPr>
      <dsp:spPr>
        <a:xfrm>
          <a:off x="6716453" y="3166235"/>
          <a:ext cx="1709047" cy="1085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80CB36-6650-4C68-B3E9-66208DCE9417}">
      <dsp:nvSpPr>
        <dsp:cNvPr id="0" name=""/>
        <dsp:cNvSpPr/>
      </dsp:nvSpPr>
      <dsp:spPr>
        <a:xfrm>
          <a:off x="6906347" y="3346634"/>
          <a:ext cx="1709047" cy="1085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CO" sz="1700" kern="1200" dirty="0"/>
            <a:t>Paquetes</a:t>
          </a:r>
        </a:p>
      </dsp:txBody>
      <dsp:txXfrm>
        <a:off x="6938133" y="3378420"/>
        <a:ext cx="1645475" cy="10216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14960F-30F8-154D-A327-101BC055F189}" type="datetimeFigureOut">
              <a:rPr lang="es-ES_tradnl" smtClean="0"/>
              <a:t>15/11/2019</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03E41-1EDC-CA42-88E7-CFBB53F0E0C1}" type="slidenum">
              <a:rPr lang="es-ES_tradnl" smtClean="0"/>
              <a:t>‹Nº›</a:t>
            </a:fld>
            <a:endParaRPr lang="es-ES_tradnl"/>
          </a:p>
        </p:txBody>
      </p:sp>
    </p:spTree>
    <p:extLst>
      <p:ext uri="{BB962C8B-B14F-4D97-AF65-F5344CB8AC3E}">
        <p14:creationId xmlns:p14="http://schemas.microsoft.com/office/powerpoint/2010/main" val="115038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BB835-5F73-4EE1-B563-D22257C32916}" type="datetimeFigureOut">
              <a:rPr lang="es-CO" smtClean="0"/>
              <a:t>15/11/2019</a:t>
            </a:fld>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B0F2B-5D56-49F6-B9CD-0F0001DECBC4}" type="slidenum">
              <a:rPr lang="es-CO" smtClean="0"/>
              <a:t>‹Nº›</a:t>
            </a:fld>
            <a:endParaRPr lang="es-CO"/>
          </a:p>
        </p:txBody>
      </p:sp>
    </p:spTree>
    <p:extLst>
      <p:ext uri="{BB962C8B-B14F-4D97-AF65-F5344CB8AC3E}">
        <p14:creationId xmlns:p14="http://schemas.microsoft.com/office/powerpoint/2010/main" val="106712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9BFB0F2B-5D56-49F6-B9CD-0F0001DECBC4}" type="slidenum">
              <a:rPr lang="es-CO" smtClean="0"/>
              <a:t>1</a:t>
            </a:fld>
            <a:endParaRPr lang="es-CO"/>
          </a:p>
        </p:txBody>
      </p:sp>
    </p:spTree>
    <p:extLst>
      <p:ext uri="{BB962C8B-B14F-4D97-AF65-F5344CB8AC3E}">
        <p14:creationId xmlns:p14="http://schemas.microsoft.com/office/powerpoint/2010/main" val="118972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3E84514-85EE-E74B-AB77-330701EE6FAA}"/>
              </a:ext>
            </a:extLst>
          </p:cNvPr>
          <p:cNvPicPr>
            <a:picLocks noChangeAspect="1"/>
          </p:cNvPicPr>
          <p:nvPr userDrawn="1"/>
        </p:nvPicPr>
        <p:blipFill>
          <a:blip r:embed="rId2"/>
          <a:stretch>
            <a:fillRect/>
          </a:stretch>
        </p:blipFill>
        <p:spPr>
          <a:xfrm>
            <a:off x="0" y="0"/>
            <a:ext cx="9144000" cy="6879183"/>
          </a:xfrm>
          <a:prstGeom prst="rect">
            <a:avLst/>
          </a:prstGeom>
        </p:spPr>
      </p:pic>
    </p:spTree>
    <p:extLst>
      <p:ext uri="{BB962C8B-B14F-4D97-AF65-F5344CB8AC3E}">
        <p14:creationId xmlns:p14="http://schemas.microsoft.com/office/powerpoint/2010/main" val="30467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EAFA7F-7935-D642-BC2C-527AE1C3493F}"/>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218149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D3F3B3-5498-814C-B0A2-834DC147841B}"/>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95795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A98D64-CEA5-1241-B8D9-09B1AACBB3B9}"/>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64414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CDECE2F-D9F1-EC4E-BECC-440EFD1EBFF5}"/>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169650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BA7FC3-7D59-F842-A018-E6BF3FD1A0E1}"/>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7571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D21D159-62E0-5C49-8384-FEAAFF620B39}"/>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129462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Diseño personaliza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730265-6DEE-374B-A896-4ABA38FD9220}"/>
              </a:ext>
            </a:extLst>
          </p:cNvPr>
          <p:cNvPicPr>
            <a:picLocks noChangeAspect="1"/>
          </p:cNvPicPr>
          <p:nvPr userDrawn="1"/>
        </p:nvPicPr>
        <p:blipFill>
          <a:blip r:embed="rId2"/>
          <a:stretch>
            <a:fillRect/>
          </a:stretch>
        </p:blipFill>
        <p:spPr>
          <a:xfrm>
            <a:off x="0" y="6531"/>
            <a:ext cx="9144000" cy="6844937"/>
          </a:xfrm>
          <a:prstGeom prst="rect">
            <a:avLst/>
          </a:prstGeom>
        </p:spPr>
      </p:pic>
    </p:spTree>
    <p:extLst>
      <p:ext uri="{BB962C8B-B14F-4D97-AF65-F5344CB8AC3E}">
        <p14:creationId xmlns:p14="http://schemas.microsoft.com/office/powerpoint/2010/main" val="398206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47C1D-160E-8A43-8FDF-FD447521907B}" type="datetimeFigureOut">
              <a:rPr lang="es-ES" smtClean="0"/>
              <a:t>15/11/2019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91480-B185-EB4D-A9D7-672A29DF19F2}" type="slidenum">
              <a:rPr lang="es-ES" smtClean="0"/>
              <a:t>‹Nº›</a:t>
            </a:fld>
            <a:endParaRPr lang="es-ES"/>
          </a:p>
        </p:txBody>
      </p:sp>
    </p:spTree>
    <p:extLst>
      <p:ext uri="{BB962C8B-B14F-4D97-AF65-F5344CB8AC3E}">
        <p14:creationId xmlns:p14="http://schemas.microsoft.com/office/powerpoint/2010/main" val="211846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4" r:id="rId3"/>
    <p:sldLayoutId id="2147483666" r:id="rId4"/>
    <p:sldLayoutId id="2147483667" r:id="rId5"/>
    <p:sldLayoutId id="2147483668" r:id="rId6"/>
    <p:sldLayoutId id="2147483669" r:id="rId7"/>
    <p:sldLayoutId id="2147483670"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Oracle" TargetMode="External"/><Relationship Id="rId2" Type="http://schemas.openxmlformats.org/officeDocument/2006/relationships/hyperlink" Target="https://es.wikipedia.org/wiki/Lenguaje_de_programaci%C3%B3n"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5570A2A-DEF6-4C2B-8015-2683370D586D}"/>
              </a:ext>
            </a:extLst>
          </p:cNvPr>
          <p:cNvSpPr/>
          <p:nvPr/>
        </p:nvSpPr>
        <p:spPr>
          <a:xfrm>
            <a:off x="2388615" y="1679309"/>
            <a:ext cx="4366773" cy="923330"/>
          </a:xfrm>
          <a:prstGeom prst="rect">
            <a:avLst/>
          </a:prstGeom>
          <a:noFill/>
        </p:spPr>
        <p:txBody>
          <a:bodyPr wrap="none" lIns="91440" tIns="45720" rIns="91440" bIns="45720">
            <a:spAutoFit/>
          </a:bodyPr>
          <a:lstStyle/>
          <a:p>
            <a:pPr algn="ctr"/>
            <a:r>
              <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ORACLE PLSQL</a:t>
            </a:r>
          </a:p>
        </p:txBody>
      </p:sp>
    </p:spTree>
    <p:extLst>
      <p:ext uri="{BB962C8B-B14F-4D97-AF65-F5344CB8AC3E}">
        <p14:creationId xmlns:p14="http://schemas.microsoft.com/office/powerpoint/2010/main" val="1139448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0">
        <p15:prstTrans prst="wind"/>
      </p:transition>
    </mc:Choice>
    <mc:Fallback xmlns="">
      <p:transition spd="slow" advClick="0"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FBCDF52-71D9-46EE-A4FB-97214E6C7D41}"/>
              </a:ext>
            </a:extLst>
          </p:cNvPr>
          <p:cNvSpPr/>
          <p:nvPr/>
        </p:nvSpPr>
        <p:spPr>
          <a:xfrm>
            <a:off x="1731590" y="86483"/>
            <a:ext cx="5680851"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UNIDADES L</a:t>
            </a: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É</a:t>
            </a: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XICAS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608FB8A1-F99A-4154-86DD-7F600BBEFD9C}"/>
              </a:ext>
            </a:extLst>
          </p:cNvPr>
          <p:cNvSpPr/>
          <p:nvPr/>
        </p:nvSpPr>
        <p:spPr>
          <a:xfrm>
            <a:off x="427702" y="1088470"/>
            <a:ext cx="8224684" cy="4247317"/>
          </a:xfrm>
          <a:prstGeom prst="rect">
            <a:avLst/>
          </a:prstGeom>
        </p:spPr>
        <p:txBody>
          <a:bodyPr wrap="square">
            <a:spAutoFit/>
          </a:bodyPr>
          <a:lstStyle/>
          <a:p>
            <a:r>
              <a:rPr lang="es-CO" sz="3000" dirty="0">
                <a:latin typeface="Garamond" panose="02020404030301010803" pitchFamily="18" charset="0"/>
              </a:rPr>
              <a:t>Una sentencia de PL/SQL contiene grupos de caracteres, llamados </a:t>
            </a:r>
            <a:r>
              <a:rPr lang="es-CO" sz="3000" b="1" i="1" dirty="0">
                <a:solidFill>
                  <a:schemeClr val="accent6">
                    <a:lumMod val="75000"/>
                  </a:schemeClr>
                </a:solidFill>
                <a:latin typeface="Garamond-Italic"/>
              </a:rPr>
              <a:t>Unidades Léxicas</a:t>
            </a:r>
            <a:r>
              <a:rPr lang="es-CO" sz="3000" dirty="0">
                <a:latin typeface="Garamond" panose="02020404030301010803" pitchFamily="18" charset="0"/>
              </a:rPr>
              <a:t>, las cuales se clasifican de la siguiente forma:</a:t>
            </a:r>
          </a:p>
          <a:p>
            <a:endParaRPr lang="es-CO" sz="3000" dirty="0">
              <a:latin typeface="Garamond" panose="02020404030301010803" pitchFamily="18" charset="0"/>
            </a:endParaRPr>
          </a:p>
          <a:p>
            <a:pPr marL="742950" lvl="1" indent="-285750">
              <a:buFont typeface="Wingdings" panose="05000000000000000000" pitchFamily="2" charset="2"/>
              <a:buChar char="ü"/>
            </a:pPr>
            <a:r>
              <a:rPr lang="es-CO" sz="3000" dirty="0">
                <a:latin typeface="Garamond" panose="02020404030301010803" pitchFamily="18" charset="0"/>
              </a:rPr>
              <a:t>Delimitadores (Símbolos simples y compuestos)</a:t>
            </a:r>
          </a:p>
          <a:p>
            <a:pPr marL="742950" lvl="1" indent="-285750">
              <a:buFont typeface="Wingdings" panose="05000000000000000000" pitchFamily="2" charset="2"/>
              <a:buChar char="ü"/>
            </a:pPr>
            <a:r>
              <a:rPr lang="es-CO" sz="3000" dirty="0">
                <a:latin typeface="Garamond" panose="02020404030301010803" pitchFamily="18" charset="0"/>
              </a:rPr>
              <a:t>Identificadores, los cuales incluyen a las palabras reservadas</a:t>
            </a:r>
          </a:p>
          <a:p>
            <a:pPr marL="742950" lvl="1" indent="-285750">
              <a:buFont typeface="Wingdings" panose="05000000000000000000" pitchFamily="2" charset="2"/>
              <a:buChar char="ü"/>
            </a:pPr>
            <a:r>
              <a:rPr lang="es-CO" sz="3000" dirty="0">
                <a:latin typeface="Garamond" panose="02020404030301010803" pitchFamily="18" charset="0"/>
              </a:rPr>
              <a:t>Literales</a:t>
            </a:r>
          </a:p>
          <a:p>
            <a:pPr marL="742950" lvl="1" indent="-285750">
              <a:buFont typeface="Wingdings" panose="05000000000000000000" pitchFamily="2" charset="2"/>
              <a:buChar char="ü"/>
            </a:pPr>
            <a:r>
              <a:rPr lang="es-CO" sz="3000" dirty="0">
                <a:latin typeface="Garamond" panose="02020404030301010803" pitchFamily="18" charset="0"/>
              </a:rPr>
              <a:t>Comentarios</a:t>
            </a:r>
            <a:endParaRPr lang="es-CO" sz="3000" dirty="0"/>
          </a:p>
        </p:txBody>
      </p:sp>
    </p:spTree>
    <p:extLst>
      <p:ext uri="{BB962C8B-B14F-4D97-AF65-F5344CB8AC3E}">
        <p14:creationId xmlns:p14="http://schemas.microsoft.com/office/powerpoint/2010/main" val="250826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61D7F00-A861-4CC9-AAC9-1A9312961B0A}"/>
              </a:ext>
            </a:extLst>
          </p:cNvPr>
          <p:cNvSpPr/>
          <p:nvPr/>
        </p:nvSpPr>
        <p:spPr>
          <a:xfrm>
            <a:off x="358877" y="1009812"/>
            <a:ext cx="8205019" cy="4324261"/>
          </a:xfrm>
          <a:prstGeom prst="rect">
            <a:avLst/>
          </a:prstGeom>
        </p:spPr>
        <p:txBody>
          <a:bodyPr wrap="square">
            <a:spAutoFit/>
          </a:bodyPr>
          <a:lstStyle/>
          <a:p>
            <a:r>
              <a:rPr lang="es-CO" sz="3500" dirty="0">
                <a:latin typeface="Garamond" panose="02020404030301010803" pitchFamily="18" charset="0"/>
              </a:rPr>
              <a:t>la siguiente sentencia:</a:t>
            </a:r>
          </a:p>
          <a:p>
            <a:r>
              <a:rPr lang="pt-BR" sz="3000" b="1" i="1" dirty="0" err="1">
                <a:solidFill>
                  <a:schemeClr val="tx2">
                    <a:lumMod val="60000"/>
                    <a:lumOff val="40000"/>
                  </a:schemeClr>
                </a:solidFill>
                <a:latin typeface="Garamond-Italic"/>
              </a:rPr>
              <a:t>bonificacion</a:t>
            </a:r>
            <a:r>
              <a:rPr lang="pt-BR" sz="3000" b="1" i="1" dirty="0">
                <a:solidFill>
                  <a:schemeClr val="tx2">
                    <a:lumMod val="60000"/>
                    <a:lumOff val="40000"/>
                  </a:schemeClr>
                </a:solidFill>
                <a:latin typeface="Garamond-Italic"/>
              </a:rPr>
              <a:t> </a:t>
            </a:r>
            <a:r>
              <a:rPr lang="pt-BR" sz="3000" b="1" i="1" dirty="0">
                <a:solidFill>
                  <a:schemeClr val="accent6">
                    <a:lumMod val="75000"/>
                  </a:schemeClr>
                </a:solidFill>
                <a:latin typeface="Garamond-Italic"/>
              </a:rPr>
              <a:t>:=</a:t>
            </a:r>
            <a:r>
              <a:rPr lang="pt-BR" sz="3000" b="1" i="1" dirty="0">
                <a:latin typeface="Garamond-Italic"/>
              </a:rPr>
              <a:t> </a:t>
            </a:r>
            <a:r>
              <a:rPr lang="pt-BR" sz="3000" b="1" i="1" dirty="0">
                <a:solidFill>
                  <a:schemeClr val="tx2">
                    <a:lumMod val="60000"/>
                    <a:lumOff val="40000"/>
                  </a:schemeClr>
                </a:solidFill>
                <a:latin typeface="Garamond-Italic"/>
              </a:rPr>
              <a:t>salario</a:t>
            </a:r>
            <a:r>
              <a:rPr lang="pt-BR" sz="3000" b="1" i="1" dirty="0">
                <a:latin typeface="Garamond-Italic"/>
              </a:rPr>
              <a:t> </a:t>
            </a:r>
            <a:r>
              <a:rPr lang="pt-BR" sz="3000" b="1" i="1" dirty="0">
                <a:solidFill>
                  <a:srgbClr val="FF0000"/>
                </a:solidFill>
                <a:latin typeface="Garamond-Italic"/>
              </a:rPr>
              <a:t>*</a:t>
            </a:r>
            <a:r>
              <a:rPr lang="pt-BR" sz="3000" b="1" i="1" dirty="0">
                <a:latin typeface="Garamond-Italic"/>
              </a:rPr>
              <a:t> 0.10</a:t>
            </a:r>
            <a:r>
              <a:rPr lang="pt-BR" sz="3000" b="1" i="1" dirty="0">
                <a:solidFill>
                  <a:srgbClr val="FF0000"/>
                </a:solidFill>
                <a:latin typeface="Garamond-Italic"/>
              </a:rPr>
              <a:t>;</a:t>
            </a:r>
            <a:r>
              <a:rPr lang="pt-BR" sz="3000" b="1" i="1" dirty="0">
                <a:latin typeface="Garamond-Italic"/>
              </a:rPr>
              <a:t> </a:t>
            </a:r>
            <a:r>
              <a:rPr lang="pt-BR" sz="3000" b="1" i="1" dirty="0">
                <a:solidFill>
                  <a:schemeClr val="bg1">
                    <a:lumMod val="65000"/>
                  </a:schemeClr>
                </a:solidFill>
                <a:latin typeface="Garamond-Italic"/>
              </a:rPr>
              <a:t>-- Cálculo de </a:t>
            </a:r>
            <a:r>
              <a:rPr lang="pt-BR" sz="3000" b="1" i="1" dirty="0" err="1">
                <a:solidFill>
                  <a:schemeClr val="bg1">
                    <a:lumMod val="65000"/>
                  </a:schemeClr>
                </a:solidFill>
                <a:latin typeface="Garamond-Italic"/>
              </a:rPr>
              <a:t>Bonus</a:t>
            </a:r>
            <a:endParaRPr lang="pt-BR" sz="3000" b="1" i="1" dirty="0">
              <a:solidFill>
                <a:schemeClr val="bg1">
                  <a:lumMod val="65000"/>
                </a:schemeClr>
              </a:solidFill>
              <a:latin typeface="Garamond-Italic"/>
            </a:endParaRPr>
          </a:p>
          <a:p>
            <a:r>
              <a:rPr lang="es-CO" sz="3500" dirty="0">
                <a:latin typeface="Garamond" panose="02020404030301010803" pitchFamily="18" charset="0"/>
              </a:rPr>
              <a:t>contiene las siguientes unidades léxicas:</a:t>
            </a:r>
          </a:p>
          <a:p>
            <a:pPr marL="457200" indent="-457200">
              <a:buFont typeface="Wingdings" panose="05000000000000000000" pitchFamily="2" charset="2"/>
              <a:buChar char="ü"/>
            </a:pPr>
            <a:r>
              <a:rPr lang="es-CO" sz="3500" b="1" dirty="0">
                <a:solidFill>
                  <a:schemeClr val="tx2">
                    <a:lumMod val="60000"/>
                    <a:lumOff val="40000"/>
                  </a:schemeClr>
                </a:solidFill>
                <a:latin typeface="Garamond" panose="02020404030301010803" pitchFamily="18" charset="0"/>
              </a:rPr>
              <a:t>Identificadores: </a:t>
            </a:r>
            <a:r>
              <a:rPr lang="es-CO" sz="3500" b="1" dirty="0" err="1">
                <a:solidFill>
                  <a:schemeClr val="tx2">
                    <a:lumMod val="60000"/>
                    <a:lumOff val="40000"/>
                  </a:schemeClr>
                </a:solidFill>
                <a:latin typeface="Garamond" panose="02020404030301010803" pitchFamily="18" charset="0"/>
              </a:rPr>
              <a:t>bonificacion</a:t>
            </a:r>
            <a:r>
              <a:rPr lang="es-CO" sz="3500" b="1" dirty="0">
                <a:solidFill>
                  <a:schemeClr val="tx2">
                    <a:lumMod val="60000"/>
                    <a:lumOff val="40000"/>
                  </a:schemeClr>
                </a:solidFill>
                <a:latin typeface="Garamond" panose="02020404030301010803" pitchFamily="18" charset="0"/>
              </a:rPr>
              <a:t> y salario</a:t>
            </a:r>
          </a:p>
          <a:p>
            <a:pPr marL="457200" indent="-457200">
              <a:buFont typeface="Wingdings" panose="05000000000000000000" pitchFamily="2" charset="2"/>
              <a:buChar char="ü"/>
            </a:pPr>
            <a:r>
              <a:rPr lang="es-CO" sz="3500" b="1" dirty="0">
                <a:solidFill>
                  <a:schemeClr val="accent6">
                    <a:lumMod val="75000"/>
                  </a:schemeClr>
                </a:solidFill>
                <a:latin typeface="Garamond" panose="02020404030301010803" pitchFamily="18" charset="0"/>
              </a:rPr>
              <a:t>Símbolo compuesto (delimitador): :=</a:t>
            </a:r>
          </a:p>
          <a:p>
            <a:pPr marL="457200" indent="-457200">
              <a:buFont typeface="Wingdings" panose="05000000000000000000" pitchFamily="2" charset="2"/>
              <a:buChar char="ü"/>
            </a:pPr>
            <a:r>
              <a:rPr lang="es-CO" sz="3500" b="1" dirty="0">
                <a:solidFill>
                  <a:srgbClr val="FF0000"/>
                </a:solidFill>
                <a:latin typeface="Garamond" panose="02020404030301010803" pitchFamily="18" charset="0"/>
              </a:rPr>
              <a:t>Símbolos simples: * y ;</a:t>
            </a:r>
          </a:p>
          <a:p>
            <a:pPr marL="457200" indent="-457200">
              <a:buFont typeface="Wingdings" panose="05000000000000000000" pitchFamily="2" charset="2"/>
              <a:buChar char="ü"/>
            </a:pPr>
            <a:r>
              <a:rPr lang="es-CO" sz="3500" b="1" dirty="0">
                <a:latin typeface="Garamond" panose="02020404030301010803" pitchFamily="18" charset="0"/>
              </a:rPr>
              <a:t>Literal numérico: 0.10</a:t>
            </a:r>
          </a:p>
          <a:p>
            <a:pPr marL="457200" indent="-457200">
              <a:buFont typeface="Wingdings" panose="05000000000000000000" pitchFamily="2" charset="2"/>
              <a:buChar char="ü"/>
            </a:pPr>
            <a:r>
              <a:rPr lang="es-CO" sz="3500" b="1" dirty="0">
                <a:solidFill>
                  <a:schemeClr val="bg1">
                    <a:lumMod val="65000"/>
                  </a:schemeClr>
                </a:solidFill>
                <a:latin typeface="Garamond" panose="02020404030301010803" pitchFamily="18" charset="0"/>
              </a:rPr>
              <a:t>Comentario: -- Cálculo de Bonus</a:t>
            </a:r>
            <a:endParaRPr lang="es-CO" sz="3500" b="1" dirty="0">
              <a:solidFill>
                <a:schemeClr val="bg1">
                  <a:lumMod val="65000"/>
                </a:schemeClr>
              </a:solidFill>
            </a:endParaRPr>
          </a:p>
        </p:txBody>
      </p:sp>
      <p:sp>
        <p:nvSpPr>
          <p:cNvPr id="3" name="Rectángulo 2">
            <a:extLst>
              <a:ext uri="{FF2B5EF4-FFF2-40B4-BE49-F238E27FC236}">
                <a16:creationId xmlns:a16="http://schemas.microsoft.com/office/drawing/2014/main" id="{2F579C4F-B457-41C9-BD9C-520645DB0D2B}"/>
              </a:ext>
            </a:extLst>
          </p:cNvPr>
          <p:cNvSpPr/>
          <p:nvPr/>
        </p:nvSpPr>
        <p:spPr>
          <a:xfrm>
            <a:off x="1731590" y="86483"/>
            <a:ext cx="5680851"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UNIDADES L</a:t>
            </a: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É</a:t>
            </a: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XICAS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58470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7FD43A-C4CF-45AC-AE5D-773756E39FFF}"/>
              </a:ext>
            </a:extLst>
          </p:cNvPr>
          <p:cNvSpPr/>
          <p:nvPr/>
        </p:nvSpPr>
        <p:spPr>
          <a:xfrm>
            <a:off x="1731590" y="86483"/>
            <a:ext cx="5680851"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UNIDADES L</a:t>
            </a: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É</a:t>
            </a: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XICAS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9F8871A9-30DF-4641-B514-412CF13D15B4}"/>
              </a:ext>
            </a:extLst>
          </p:cNvPr>
          <p:cNvSpPr/>
          <p:nvPr/>
        </p:nvSpPr>
        <p:spPr>
          <a:xfrm>
            <a:off x="260555" y="1181761"/>
            <a:ext cx="8686800" cy="4785926"/>
          </a:xfrm>
          <a:prstGeom prst="rect">
            <a:avLst/>
          </a:prstGeom>
        </p:spPr>
        <p:txBody>
          <a:bodyPr wrap="square">
            <a:spAutoFit/>
          </a:bodyPr>
          <a:lstStyle/>
          <a:p>
            <a:r>
              <a:rPr lang="es-CO" sz="2000" dirty="0">
                <a:latin typeface="Garamond" panose="02020404030301010803" pitchFamily="18" charset="0"/>
              </a:rPr>
              <a:t>Para mejorar la lectura de un código fuente, se deben separar las unidades léxicas por Espacios o Retornos de Carro, siempre manteniendo las reglas básicas del lenguaje.</a:t>
            </a:r>
          </a:p>
          <a:p>
            <a:endParaRPr lang="es-CO" sz="2000" dirty="0">
              <a:latin typeface="Garamond" panose="02020404030301010803" pitchFamily="18" charset="0"/>
            </a:endParaRPr>
          </a:p>
          <a:p>
            <a:r>
              <a:rPr lang="es-CO" sz="2000" dirty="0">
                <a:latin typeface="Garamond" panose="02020404030301010803" pitchFamily="18" charset="0"/>
              </a:rPr>
              <a:t>La siguiente sentencia es válida:</a:t>
            </a:r>
          </a:p>
          <a:p>
            <a:endParaRPr lang="es-CO" sz="2000" dirty="0">
              <a:latin typeface="Garamond" panose="02020404030301010803" pitchFamily="18" charset="0"/>
            </a:endParaRPr>
          </a:p>
          <a:p>
            <a:r>
              <a:rPr lang="en-US" sz="2000" b="1" i="1" dirty="0">
                <a:latin typeface="Garamond-Italic"/>
              </a:rPr>
              <a:t>IF x&gt;y THEN max:=</a:t>
            </a:r>
            <a:r>
              <a:rPr lang="en-US" sz="2000" b="1" i="1" dirty="0" err="1">
                <a:latin typeface="Garamond-Italic"/>
              </a:rPr>
              <a:t>x;ELSE</a:t>
            </a:r>
            <a:r>
              <a:rPr lang="en-US" sz="2000" b="1" i="1" dirty="0">
                <a:latin typeface="Garamond-Italic"/>
              </a:rPr>
              <a:t> max:=</a:t>
            </a:r>
            <a:r>
              <a:rPr lang="en-US" sz="2000" b="1" i="1" dirty="0" err="1">
                <a:latin typeface="Garamond-Italic"/>
              </a:rPr>
              <a:t>y;END</a:t>
            </a:r>
            <a:r>
              <a:rPr lang="en-US" sz="2000" b="1" i="1" dirty="0">
                <a:latin typeface="Garamond-Italic"/>
              </a:rPr>
              <a:t> IF;</a:t>
            </a:r>
          </a:p>
          <a:p>
            <a:endParaRPr lang="es-CO" sz="2000" i="1" dirty="0">
              <a:latin typeface="Garamond-Italic"/>
            </a:endParaRPr>
          </a:p>
          <a:p>
            <a:r>
              <a:rPr lang="es-CO" sz="2000" dirty="0">
                <a:latin typeface="Garamond" panose="02020404030301010803" pitchFamily="18" charset="0"/>
              </a:rPr>
              <a:t>Pero es mejor escribirla:</a:t>
            </a:r>
          </a:p>
          <a:p>
            <a:endParaRPr lang="es-CO" sz="2000" dirty="0">
              <a:latin typeface="Garamond" panose="02020404030301010803" pitchFamily="18" charset="0"/>
            </a:endParaRPr>
          </a:p>
          <a:p>
            <a:pPr marL="1789113"/>
            <a:r>
              <a:rPr lang="es-CO" sz="2500" b="1" i="1" dirty="0"/>
              <a:t>IF x&gt;y THEN</a:t>
            </a:r>
          </a:p>
          <a:p>
            <a:pPr marL="1789113"/>
            <a:r>
              <a:rPr lang="es-CO" sz="2500" b="1" i="1" dirty="0" err="1"/>
              <a:t>max</a:t>
            </a:r>
            <a:r>
              <a:rPr lang="es-CO" sz="2500" b="1" i="1" dirty="0"/>
              <a:t>:=x;</a:t>
            </a:r>
          </a:p>
          <a:p>
            <a:pPr marL="1789113"/>
            <a:r>
              <a:rPr lang="es-CO" sz="2500" b="1" i="1" dirty="0"/>
              <a:t>ELSE</a:t>
            </a:r>
          </a:p>
          <a:p>
            <a:pPr marL="1789113"/>
            <a:r>
              <a:rPr lang="es-CO" sz="2500" b="1" i="1" dirty="0" err="1"/>
              <a:t>max</a:t>
            </a:r>
            <a:r>
              <a:rPr lang="es-CO" sz="2500" b="1" i="1" dirty="0"/>
              <a:t>:=y;</a:t>
            </a:r>
          </a:p>
          <a:p>
            <a:pPr marL="1789113"/>
            <a:r>
              <a:rPr lang="es-CO" sz="2500" b="1" i="1" dirty="0"/>
              <a:t>END IF;</a:t>
            </a:r>
            <a:endParaRPr lang="es-CO" sz="2500" b="1" dirty="0">
              <a:latin typeface="Garamond" panose="02020404030301010803" pitchFamily="18" charset="0"/>
            </a:endParaRPr>
          </a:p>
        </p:txBody>
      </p:sp>
    </p:spTree>
    <p:extLst>
      <p:ext uri="{BB962C8B-B14F-4D97-AF65-F5344CB8AC3E}">
        <p14:creationId xmlns:p14="http://schemas.microsoft.com/office/powerpoint/2010/main" val="85862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BF36CB3-0779-4109-93AA-C29BDE9CA600}"/>
              </a:ext>
            </a:extLst>
          </p:cNvPr>
          <p:cNvSpPr/>
          <p:nvPr/>
        </p:nvSpPr>
        <p:spPr>
          <a:xfrm>
            <a:off x="2128209" y="86483"/>
            <a:ext cx="4887620" cy="923330"/>
          </a:xfrm>
          <a:prstGeom prst="rect">
            <a:avLst/>
          </a:prstGeom>
          <a:noFill/>
        </p:spPr>
        <p:txBody>
          <a:bodyPr wrap="none" lIns="91440" tIns="45720" rIns="91440" bIns="45720">
            <a:spAutoFit/>
          </a:bodyPr>
          <a:lstStyle/>
          <a:p>
            <a:pPr algn="ct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DELIMITADORES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753CE5BB-417C-434A-BCF3-38B8164EF20E}"/>
              </a:ext>
            </a:extLst>
          </p:cNvPr>
          <p:cNvSpPr/>
          <p:nvPr/>
        </p:nvSpPr>
        <p:spPr>
          <a:xfrm>
            <a:off x="-1" y="1158200"/>
            <a:ext cx="8937523" cy="369332"/>
          </a:xfrm>
          <a:prstGeom prst="rect">
            <a:avLst/>
          </a:prstGeom>
        </p:spPr>
        <p:txBody>
          <a:bodyPr wrap="square">
            <a:spAutoFit/>
          </a:bodyPr>
          <a:lstStyle/>
          <a:p>
            <a:r>
              <a:rPr lang="es-CO" dirty="0">
                <a:latin typeface="Garamond" panose="02020404030301010803" pitchFamily="18" charset="0"/>
              </a:rPr>
              <a:t>Un </a:t>
            </a:r>
            <a:r>
              <a:rPr lang="es-CO" i="1" dirty="0">
                <a:latin typeface="Garamond-Italic"/>
              </a:rPr>
              <a:t>delimitador </a:t>
            </a:r>
            <a:r>
              <a:rPr lang="es-CO" dirty="0">
                <a:latin typeface="Garamond" panose="02020404030301010803" pitchFamily="18" charset="0"/>
              </a:rPr>
              <a:t>es un símbolo simple o compuesto, que tiene un significado especial en PL/SQL.</a:t>
            </a:r>
            <a:endParaRPr lang="es-CO" dirty="0"/>
          </a:p>
        </p:txBody>
      </p:sp>
      <p:sp>
        <p:nvSpPr>
          <p:cNvPr id="4" name="Rectángulo 3">
            <a:extLst>
              <a:ext uri="{FF2B5EF4-FFF2-40B4-BE49-F238E27FC236}">
                <a16:creationId xmlns:a16="http://schemas.microsoft.com/office/drawing/2014/main" id="{3C2C2ABB-7BF5-4950-91E3-8A359BF85CE7}"/>
              </a:ext>
            </a:extLst>
          </p:cNvPr>
          <p:cNvSpPr/>
          <p:nvPr/>
        </p:nvSpPr>
        <p:spPr>
          <a:xfrm>
            <a:off x="280219" y="1675919"/>
            <a:ext cx="8583561" cy="4194344"/>
          </a:xfrm>
          <a:prstGeom prst="rect">
            <a:avLst/>
          </a:prstGeom>
        </p:spPr>
        <p:txBody>
          <a:bodyPr wrap="square" numCol="2">
            <a:spAutoFit/>
          </a:bodyPr>
          <a:lstStyle/>
          <a:p>
            <a:r>
              <a:rPr lang="es-CO" sz="2400" b="1" dirty="0">
                <a:latin typeface="Garamond-Bold"/>
              </a:rPr>
              <a:t>Símbolos simples</a:t>
            </a:r>
          </a:p>
          <a:p>
            <a:r>
              <a:rPr lang="es-CO" dirty="0">
                <a:latin typeface="Garamond" panose="02020404030301010803" pitchFamily="18" charset="0"/>
              </a:rPr>
              <a:t>+ Operador de suma</a:t>
            </a:r>
          </a:p>
          <a:p>
            <a:r>
              <a:rPr lang="es-CO" dirty="0">
                <a:latin typeface="Garamond" panose="02020404030301010803" pitchFamily="18" charset="0"/>
              </a:rPr>
              <a:t>% Indicador de Atributo</a:t>
            </a:r>
          </a:p>
          <a:p>
            <a:r>
              <a:rPr lang="es-CO" dirty="0">
                <a:latin typeface="Garamond" panose="02020404030301010803" pitchFamily="18" charset="0"/>
              </a:rPr>
              <a:t>‘ Carácter delimitador de </a:t>
            </a:r>
            <a:r>
              <a:rPr lang="es-CO" dirty="0" err="1">
                <a:latin typeface="Garamond" panose="02020404030301010803" pitchFamily="18" charset="0"/>
              </a:rPr>
              <a:t>String</a:t>
            </a:r>
            <a:endParaRPr lang="es-CO" dirty="0">
              <a:latin typeface="Garamond" panose="02020404030301010803" pitchFamily="18" charset="0"/>
            </a:endParaRPr>
          </a:p>
          <a:p>
            <a:r>
              <a:rPr lang="es-CO" dirty="0">
                <a:latin typeface="Garamond" panose="02020404030301010803" pitchFamily="18" charset="0"/>
              </a:rPr>
              <a:t>. Selector</a:t>
            </a:r>
          </a:p>
          <a:p>
            <a:r>
              <a:rPr lang="es-CO" dirty="0">
                <a:latin typeface="Garamond" panose="02020404030301010803" pitchFamily="18" charset="0"/>
              </a:rPr>
              <a:t>/ Operador de división</a:t>
            </a:r>
          </a:p>
          <a:p>
            <a:r>
              <a:rPr lang="es-CO" dirty="0">
                <a:latin typeface="Garamond" panose="02020404030301010803" pitchFamily="18" charset="0"/>
              </a:rPr>
              <a:t>( Expresión o delimitador de lista</a:t>
            </a:r>
          </a:p>
          <a:p>
            <a:r>
              <a:rPr lang="es-CO" dirty="0">
                <a:latin typeface="Garamond" panose="02020404030301010803" pitchFamily="18" charset="0"/>
              </a:rPr>
              <a:t>) Expresión o delimitador de lista</a:t>
            </a:r>
          </a:p>
          <a:p>
            <a:r>
              <a:rPr lang="es-CO" dirty="0">
                <a:latin typeface="Garamond" panose="02020404030301010803" pitchFamily="18" charset="0"/>
              </a:rPr>
              <a:t>: Indicador de variable host</a:t>
            </a:r>
          </a:p>
          <a:p>
            <a:r>
              <a:rPr lang="es-CO" dirty="0">
                <a:latin typeface="Garamond" panose="02020404030301010803" pitchFamily="18" charset="0"/>
              </a:rPr>
              <a:t>, Separador de </a:t>
            </a:r>
            <a:r>
              <a:rPr lang="es-CO" dirty="0" err="1">
                <a:latin typeface="Garamond" panose="02020404030301010803" pitchFamily="18" charset="0"/>
              </a:rPr>
              <a:t>Items</a:t>
            </a:r>
            <a:endParaRPr lang="es-CO" dirty="0">
              <a:latin typeface="Garamond" panose="02020404030301010803" pitchFamily="18" charset="0"/>
            </a:endParaRPr>
          </a:p>
          <a:p>
            <a:r>
              <a:rPr lang="es-CO" dirty="0">
                <a:latin typeface="Garamond" panose="02020404030301010803" pitchFamily="18" charset="0"/>
              </a:rPr>
              <a:t>* Operador de multiplicación</a:t>
            </a:r>
          </a:p>
          <a:p>
            <a:r>
              <a:rPr lang="es-CO" dirty="0">
                <a:latin typeface="Garamond" panose="02020404030301010803" pitchFamily="18" charset="0"/>
              </a:rPr>
              <a:t>“ Delimitador de identificadores</a:t>
            </a:r>
          </a:p>
          <a:p>
            <a:endParaRPr lang="es-CO" dirty="0">
              <a:latin typeface="Garamond" panose="02020404030301010803" pitchFamily="18" charset="0"/>
            </a:endParaRPr>
          </a:p>
          <a:p>
            <a:endParaRPr lang="es-CO" dirty="0">
              <a:latin typeface="Garamond" panose="02020404030301010803" pitchFamily="18" charset="0"/>
            </a:endParaRPr>
          </a:p>
          <a:p>
            <a:endParaRPr lang="es-CO" dirty="0">
              <a:latin typeface="Garamond" panose="02020404030301010803" pitchFamily="18" charset="0"/>
            </a:endParaRPr>
          </a:p>
          <a:p>
            <a:r>
              <a:rPr lang="es-CO" dirty="0">
                <a:latin typeface="Garamond" panose="02020404030301010803" pitchFamily="18" charset="0"/>
              </a:rPr>
              <a:t>= Operador relacional</a:t>
            </a:r>
          </a:p>
          <a:p>
            <a:r>
              <a:rPr lang="es-CO" dirty="0">
                <a:latin typeface="Garamond" panose="02020404030301010803" pitchFamily="18" charset="0"/>
              </a:rPr>
              <a:t>&lt; Operador relacional</a:t>
            </a:r>
          </a:p>
          <a:p>
            <a:r>
              <a:rPr lang="es-CO" dirty="0">
                <a:latin typeface="Garamond" panose="02020404030301010803" pitchFamily="18" charset="0"/>
              </a:rPr>
              <a:t>&gt; Operador relacional</a:t>
            </a:r>
          </a:p>
          <a:p>
            <a:r>
              <a:rPr lang="es-CO" dirty="0">
                <a:latin typeface="Garamond" panose="02020404030301010803" pitchFamily="18" charset="0"/>
              </a:rPr>
              <a:t>@ Indicador de acceso remoto</a:t>
            </a:r>
          </a:p>
          <a:p>
            <a:r>
              <a:rPr lang="es-CO" dirty="0">
                <a:latin typeface="Garamond" panose="02020404030301010803" pitchFamily="18" charset="0"/>
              </a:rPr>
              <a:t>; Terminador de sentencia</a:t>
            </a:r>
          </a:p>
          <a:p>
            <a:r>
              <a:rPr lang="es-CO" dirty="0">
                <a:latin typeface="Garamond" panose="02020404030301010803" pitchFamily="18" charset="0"/>
              </a:rPr>
              <a:t>- Resta/Operador de negación</a:t>
            </a:r>
            <a:endParaRPr lang="es-CO" dirty="0"/>
          </a:p>
        </p:txBody>
      </p:sp>
    </p:spTree>
    <p:extLst>
      <p:ext uri="{BB962C8B-B14F-4D97-AF65-F5344CB8AC3E}">
        <p14:creationId xmlns:p14="http://schemas.microsoft.com/office/powerpoint/2010/main" val="412598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BF36CB3-0779-4109-93AA-C29BDE9CA600}"/>
              </a:ext>
            </a:extLst>
          </p:cNvPr>
          <p:cNvSpPr/>
          <p:nvPr/>
        </p:nvSpPr>
        <p:spPr>
          <a:xfrm>
            <a:off x="2128209" y="86483"/>
            <a:ext cx="4887620" cy="923330"/>
          </a:xfrm>
          <a:prstGeom prst="rect">
            <a:avLst/>
          </a:prstGeom>
          <a:noFill/>
        </p:spPr>
        <p:txBody>
          <a:bodyPr wrap="none" lIns="91440" tIns="45720" rIns="91440" bIns="45720">
            <a:spAutoFit/>
          </a:bodyPr>
          <a:lstStyle/>
          <a:p>
            <a:pPr algn="ct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DELIMITADORES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753CE5BB-417C-434A-BCF3-38B8164EF20E}"/>
              </a:ext>
            </a:extLst>
          </p:cNvPr>
          <p:cNvSpPr/>
          <p:nvPr/>
        </p:nvSpPr>
        <p:spPr>
          <a:xfrm>
            <a:off x="-1" y="1158200"/>
            <a:ext cx="8937523" cy="369332"/>
          </a:xfrm>
          <a:prstGeom prst="rect">
            <a:avLst/>
          </a:prstGeom>
        </p:spPr>
        <p:txBody>
          <a:bodyPr wrap="square">
            <a:spAutoFit/>
          </a:bodyPr>
          <a:lstStyle/>
          <a:p>
            <a:r>
              <a:rPr lang="es-CO" dirty="0">
                <a:latin typeface="Garamond" panose="02020404030301010803" pitchFamily="18" charset="0"/>
              </a:rPr>
              <a:t>Un </a:t>
            </a:r>
            <a:r>
              <a:rPr lang="es-CO" i="1" dirty="0">
                <a:latin typeface="Garamond-Italic"/>
              </a:rPr>
              <a:t>delimitador </a:t>
            </a:r>
            <a:r>
              <a:rPr lang="es-CO" dirty="0">
                <a:latin typeface="Garamond" panose="02020404030301010803" pitchFamily="18" charset="0"/>
              </a:rPr>
              <a:t>es un símbolo simple o compuesto, que tiene un significado especial en PL/SQL.</a:t>
            </a:r>
            <a:endParaRPr lang="es-CO" dirty="0"/>
          </a:p>
        </p:txBody>
      </p:sp>
      <p:sp>
        <p:nvSpPr>
          <p:cNvPr id="4" name="Rectángulo 3">
            <a:extLst>
              <a:ext uri="{FF2B5EF4-FFF2-40B4-BE49-F238E27FC236}">
                <a16:creationId xmlns:a16="http://schemas.microsoft.com/office/drawing/2014/main" id="{3C2C2ABB-7BF5-4950-91E3-8A359BF85CE7}"/>
              </a:ext>
            </a:extLst>
          </p:cNvPr>
          <p:cNvSpPr/>
          <p:nvPr/>
        </p:nvSpPr>
        <p:spPr>
          <a:xfrm>
            <a:off x="280219" y="1675919"/>
            <a:ext cx="8583561" cy="4524315"/>
          </a:xfrm>
          <a:prstGeom prst="rect">
            <a:avLst/>
          </a:prstGeom>
        </p:spPr>
        <p:txBody>
          <a:bodyPr wrap="square" numCol="2">
            <a:spAutoFit/>
          </a:bodyPr>
          <a:lstStyle/>
          <a:p>
            <a:r>
              <a:rPr lang="es-CO" sz="2000" b="1" dirty="0">
                <a:latin typeface="Garamond-Bold"/>
              </a:rPr>
              <a:t>Símbolos compuestos</a:t>
            </a:r>
          </a:p>
          <a:p>
            <a:r>
              <a:rPr lang="es-CO" sz="2000" dirty="0">
                <a:latin typeface="Garamond" panose="02020404030301010803" pitchFamily="18" charset="0"/>
              </a:rPr>
              <a:t>** Operador de exponenciación</a:t>
            </a:r>
          </a:p>
          <a:p>
            <a:r>
              <a:rPr lang="es-CO" sz="2000" dirty="0">
                <a:latin typeface="Garamond" panose="02020404030301010803" pitchFamily="18" charset="0"/>
              </a:rPr>
              <a:t>&lt;&gt; Operador relacional</a:t>
            </a:r>
          </a:p>
          <a:p>
            <a:r>
              <a:rPr lang="es-CO" sz="2000" dirty="0">
                <a:latin typeface="Garamond" panose="02020404030301010803" pitchFamily="18" charset="0"/>
              </a:rPr>
              <a:t>!= Operador relacional</a:t>
            </a:r>
          </a:p>
          <a:p>
            <a:r>
              <a:rPr lang="es-CO" sz="2000" dirty="0">
                <a:latin typeface="Garamond" panose="02020404030301010803" pitchFamily="18" charset="0"/>
              </a:rPr>
              <a:t>~= Operador relacional</a:t>
            </a:r>
          </a:p>
          <a:p>
            <a:r>
              <a:rPr lang="es-CO" sz="2000" dirty="0">
                <a:latin typeface="Garamond" panose="02020404030301010803" pitchFamily="18" charset="0"/>
              </a:rPr>
              <a:t>&lt;= Operador relacional</a:t>
            </a:r>
          </a:p>
          <a:p>
            <a:r>
              <a:rPr lang="es-CO" sz="2000" dirty="0">
                <a:latin typeface="Garamond" panose="02020404030301010803" pitchFamily="18" charset="0"/>
              </a:rPr>
              <a:t>&gt;= Operador relacional</a:t>
            </a:r>
          </a:p>
          <a:p>
            <a:r>
              <a:rPr lang="es-CO" sz="2000" dirty="0">
                <a:latin typeface="Garamond" panose="02020404030301010803" pitchFamily="18" charset="0"/>
              </a:rPr>
              <a:t>:= Operador de Asignación</a:t>
            </a:r>
          </a:p>
          <a:p>
            <a:r>
              <a:rPr lang="es-CO" sz="2000" dirty="0">
                <a:latin typeface="Garamond" panose="02020404030301010803" pitchFamily="18" charset="0"/>
              </a:rPr>
              <a:t>=&gt; Operador de asociación</a:t>
            </a:r>
          </a:p>
          <a:p>
            <a:r>
              <a:rPr lang="es-CO" sz="2000" dirty="0">
                <a:latin typeface="Garamond" panose="02020404030301010803" pitchFamily="18" charset="0"/>
              </a:rPr>
              <a:t>.. Operador de rango</a:t>
            </a:r>
          </a:p>
          <a:p>
            <a:r>
              <a:rPr lang="es-CO" sz="2000" dirty="0">
                <a:latin typeface="Garamond" panose="02020404030301010803" pitchFamily="18" charset="0"/>
              </a:rPr>
              <a:t>|| Operador de concatenación</a:t>
            </a:r>
          </a:p>
          <a:p>
            <a:r>
              <a:rPr lang="es-CO" sz="2000" dirty="0">
                <a:latin typeface="Garamond" panose="02020404030301010803" pitchFamily="18" charset="0"/>
              </a:rPr>
              <a:t>&lt;&lt; (Comienzo) delimitador de etiqueta</a:t>
            </a:r>
          </a:p>
          <a:p>
            <a:r>
              <a:rPr lang="es-CO" sz="2000" dirty="0">
                <a:latin typeface="Garamond" panose="02020404030301010803" pitchFamily="18" charset="0"/>
              </a:rPr>
              <a:t>&gt;&gt; (Fin) delimitador de etiqueta</a:t>
            </a:r>
          </a:p>
          <a:p>
            <a:endParaRPr lang="es-CO" sz="2000" dirty="0">
              <a:latin typeface="Garamond" panose="02020404030301010803" pitchFamily="18" charset="0"/>
            </a:endParaRPr>
          </a:p>
          <a:p>
            <a:endParaRPr lang="es-CO" sz="2000" dirty="0">
              <a:latin typeface="Garamond" panose="02020404030301010803" pitchFamily="18" charset="0"/>
            </a:endParaRPr>
          </a:p>
          <a:p>
            <a:r>
              <a:rPr lang="es-CO" sz="2000" dirty="0">
                <a:latin typeface="Garamond" panose="02020404030301010803" pitchFamily="18" charset="0"/>
              </a:rPr>
              <a:t>-- Indicador de comentario para una sola línea</a:t>
            </a:r>
          </a:p>
          <a:p>
            <a:r>
              <a:rPr lang="es-CO" sz="2000" dirty="0">
                <a:latin typeface="Garamond" panose="02020404030301010803" pitchFamily="18" charset="0"/>
              </a:rPr>
              <a:t>/* (Comienzo) delimitador de comentario de varias líneas</a:t>
            </a:r>
          </a:p>
          <a:p>
            <a:r>
              <a:rPr lang="es-CO" sz="2000" dirty="0">
                <a:latin typeface="Garamond" panose="02020404030301010803" pitchFamily="18" charset="0"/>
              </a:rPr>
              <a:t>*/ (Fin) delimitador de comentario de varias líneas</a:t>
            </a:r>
          </a:p>
        </p:txBody>
      </p:sp>
    </p:spTree>
    <p:extLst>
      <p:ext uri="{BB962C8B-B14F-4D97-AF65-F5344CB8AC3E}">
        <p14:creationId xmlns:p14="http://schemas.microsoft.com/office/powerpoint/2010/main" val="106344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8474EE6-81C9-4B52-B587-17C1CC384E69}"/>
              </a:ext>
            </a:extLst>
          </p:cNvPr>
          <p:cNvSpPr/>
          <p:nvPr/>
        </p:nvSpPr>
        <p:spPr>
          <a:xfrm>
            <a:off x="1887795" y="86483"/>
            <a:ext cx="5368457" cy="923330"/>
          </a:xfrm>
          <a:prstGeom prst="rect">
            <a:avLst/>
          </a:prstGeom>
          <a:noFill/>
        </p:spPr>
        <p:txBody>
          <a:bodyPr wrap="none" lIns="91440" tIns="45720" rIns="91440" bIns="45720">
            <a:spAutoFit/>
          </a:bodyPr>
          <a:lstStyle/>
          <a:p>
            <a:pPr algn="ct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IDENTIFICADORES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8F75C6FB-5F06-4BCB-A7C9-A168CB0C964C}"/>
              </a:ext>
            </a:extLst>
          </p:cNvPr>
          <p:cNvSpPr/>
          <p:nvPr/>
        </p:nvSpPr>
        <p:spPr>
          <a:xfrm>
            <a:off x="226142" y="1028343"/>
            <a:ext cx="8691716" cy="4401205"/>
          </a:xfrm>
          <a:prstGeom prst="rect">
            <a:avLst/>
          </a:prstGeom>
        </p:spPr>
        <p:txBody>
          <a:bodyPr wrap="square">
            <a:spAutoFit/>
          </a:bodyPr>
          <a:lstStyle/>
          <a:p>
            <a:pPr algn="just"/>
            <a:r>
              <a:rPr lang="es-CO" sz="2000" dirty="0">
                <a:latin typeface="Garamond" panose="02020404030301010803" pitchFamily="18" charset="0"/>
              </a:rPr>
              <a:t>Los identificadores se utilizan para dar nomenclatura a unidades e ítems de un programa PL/SQL, el cual puede incluir constantes, variables, excepciones, cursores, cursores con variables, subprogramas y </a:t>
            </a:r>
            <a:r>
              <a:rPr lang="es-CO" sz="2000" dirty="0" err="1">
                <a:latin typeface="Garamond" panose="02020404030301010803" pitchFamily="18" charset="0"/>
              </a:rPr>
              <a:t>packages</a:t>
            </a:r>
            <a:r>
              <a:rPr lang="es-CO" sz="2000" dirty="0">
                <a:latin typeface="Garamond" panose="02020404030301010803" pitchFamily="18" charset="0"/>
              </a:rPr>
              <a:t>.</a:t>
            </a:r>
          </a:p>
          <a:p>
            <a:pPr algn="just"/>
            <a:endParaRPr lang="es-CO" sz="2000" dirty="0">
              <a:latin typeface="Garamond" panose="02020404030301010803" pitchFamily="18" charset="0"/>
            </a:endParaRPr>
          </a:p>
          <a:p>
            <a:pPr algn="just"/>
            <a:r>
              <a:rPr lang="es-CO" sz="2000" dirty="0">
                <a:latin typeface="Garamond" panose="02020404030301010803" pitchFamily="18" charset="0"/>
              </a:rPr>
              <a:t>Un identificador consiste en una letra seguida, de manera opcional, de más letras, números, signos de dólar, </a:t>
            </a:r>
            <a:r>
              <a:rPr lang="es-CO" sz="2000" dirty="0" err="1">
                <a:latin typeface="Garamond" panose="02020404030301010803" pitchFamily="18" charset="0"/>
              </a:rPr>
              <a:t>underscores</a:t>
            </a:r>
            <a:r>
              <a:rPr lang="es-CO" sz="2000" dirty="0">
                <a:latin typeface="Garamond" panose="02020404030301010803" pitchFamily="18" charset="0"/>
              </a:rPr>
              <a:t>, y signos numéricos.</a:t>
            </a:r>
          </a:p>
          <a:p>
            <a:endParaRPr lang="es-CO" sz="2000" dirty="0">
              <a:latin typeface="Garamond" panose="02020404030301010803" pitchFamily="18" charset="0"/>
            </a:endParaRPr>
          </a:p>
          <a:p>
            <a:r>
              <a:rPr lang="es-CO" sz="2000" dirty="0">
                <a:latin typeface="Garamond" panose="02020404030301010803" pitchFamily="18" charset="0"/>
              </a:rPr>
              <a:t>Algunos caracteres como % - / y espacios son ilegales.</a:t>
            </a:r>
          </a:p>
          <a:p>
            <a:endParaRPr lang="es-CO" sz="2000" dirty="0">
              <a:latin typeface="Garamond" panose="02020404030301010803" pitchFamily="18" charset="0"/>
            </a:endParaRPr>
          </a:p>
          <a:p>
            <a:r>
              <a:rPr lang="es-CO" sz="2000" dirty="0">
                <a:latin typeface="Garamond" panose="02020404030301010803" pitchFamily="18" charset="0"/>
              </a:rPr>
              <a:t>Ejemplo:</a:t>
            </a:r>
          </a:p>
          <a:p>
            <a:endParaRPr lang="es-CO" sz="2000" dirty="0">
              <a:latin typeface="Garamond" panose="02020404030301010803" pitchFamily="18" charset="0"/>
            </a:endParaRPr>
          </a:p>
          <a:p>
            <a:r>
              <a:rPr lang="es-CO" sz="2000" i="1" dirty="0">
                <a:latin typeface="Garamond-Italic"/>
              </a:rPr>
              <a:t>mi_variable -- Identificador legal</a:t>
            </a:r>
          </a:p>
          <a:p>
            <a:r>
              <a:rPr lang="es-CO" sz="2000" i="1" dirty="0">
                <a:latin typeface="Garamond-Italic"/>
              </a:rPr>
              <a:t>mi variable -- Identificador Ilegal</a:t>
            </a:r>
          </a:p>
          <a:p>
            <a:r>
              <a:rPr lang="es-CO" sz="2000" i="1" dirty="0">
                <a:latin typeface="Garamond-Italic"/>
              </a:rPr>
              <a:t>mi-variable -- Identificador Ilegal</a:t>
            </a:r>
            <a:endParaRPr lang="es-CO" sz="2000" dirty="0"/>
          </a:p>
        </p:txBody>
      </p:sp>
    </p:spTree>
    <p:extLst>
      <p:ext uri="{BB962C8B-B14F-4D97-AF65-F5344CB8AC3E}">
        <p14:creationId xmlns:p14="http://schemas.microsoft.com/office/powerpoint/2010/main" val="14714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83AA33D-6DFF-48C2-940F-2280DA0E0AA6}"/>
              </a:ext>
            </a:extLst>
          </p:cNvPr>
          <p:cNvSpPr/>
          <p:nvPr/>
        </p:nvSpPr>
        <p:spPr>
          <a:xfrm>
            <a:off x="3019516" y="86483"/>
            <a:ext cx="3105017" cy="923330"/>
          </a:xfrm>
          <a:prstGeom prst="rect">
            <a:avLst/>
          </a:prstGeom>
          <a:noFill/>
        </p:spPr>
        <p:txBody>
          <a:bodyPr wrap="none" lIns="91440" tIns="45720" rIns="91440" bIns="45720">
            <a:spAutoFit/>
          </a:bodyPr>
          <a:lstStyle/>
          <a:p>
            <a:pPr algn="ctr"/>
            <a:r>
              <a:rPr lang="es-CO"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LITERALES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ángulo 3">
            <a:extLst>
              <a:ext uri="{FF2B5EF4-FFF2-40B4-BE49-F238E27FC236}">
                <a16:creationId xmlns:a16="http://schemas.microsoft.com/office/drawing/2014/main" id="{0425782F-7E2C-435E-B884-7DB0531DFFAC}"/>
              </a:ext>
            </a:extLst>
          </p:cNvPr>
          <p:cNvSpPr/>
          <p:nvPr/>
        </p:nvSpPr>
        <p:spPr>
          <a:xfrm>
            <a:off x="172065" y="1100054"/>
            <a:ext cx="8686800" cy="769441"/>
          </a:xfrm>
          <a:prstGeom prst="rect">
            <a:avLst/>
          </a:prstGeom>
        </p:spPr>
        <p:txBody>
          <a:bodyPr wrap="square">
            <a:spAutoFit/>
          </a:bodyPr>
          <a:lstStyle/>
          <a:p>
            <a:r>
              <a:rPr lang="es-CO" sz="2200" dirty="0">
                <a:latin typeface="Garamond" panose="02020404030301010803" pitchFamily="18" charset="0"/>
              </a:rPr>
              <a:t>Valor explícito de tipo numérico, carácter, </a:t>
            </a:r>
            <a:r>
              <a:rPr lang="es-CO" sz="2200" dirty="0" err="1">
                <a:latin typeface="Garamond" panose="02020404030301010803" pitchFamily="18" charset="0"/>
              </a:rPr>
              <a:t>string</a:t>
            </a:r>
            <a:r>
              <a:rPr lang="es-CO" sz="2200" dirty="0">
                <a:latin typeface="Garamond" panose="02020404030301010803" pitchFamily="18" charset="0"/>
              </a:rPr>
              <a:t> o booleano, no representado por un identificador</a:t>
            </a:r>
            <a:endParaRPr lang="es-CO" sz="2200" dirty="0"/>
          </a:p>
        </p:txBody>
      </p:sp>
      <p:sp>
        <p:nvSpPr>
          <p:cNvPr id="5" name="Rectángulo 4">
            <a:extLst>
              <a:ext uri="{FF2B5EF4-FFF2-40B4-BE49-F238E27FC236}">
                <a16:creationId xmlns:a16="http://schemas.microsoft.com/office/drawing/2014/main" id="{AF57CD63-88B8-46E7-B034-2414F1A13D42}"/>
              </a:ext>
            </a:extLst>
          </p:cNvPr>
          <p:cNvSpPr/>
          <p:nvPr/>
        </p:nvSpPr>
        <p:spPr>
          <a:xfrm>
            <a:off x="196646" y="2038862"/>
            <a:ext cx="8475406" cy="3477875"/>
          </a:xfrm>
          <a:prstGeom prst="rect">
            <a:avLst/>
          </a:prstGeom>
        </p:spPr>
        <p:txBody>
          <a:bodyPr wrap="square">
            <a:spAutoFit/>
          </a:bodyPr>
          <a:lstStyle/>
          <a:p>
            <a:r>
              <a:rPr lang="es-CO" sz="2200" dirty="0">
                <a:latin typeface="Garamond" panose="02020404030301010803" pitchFamily="18" charset="0"/>
              </a:rPr>
              <a:t>Un literal Entero, es un número Entero, al que se le puede opcionalmente poner signo.</a:t>
            </a:r>
          </a:p>
          <a:p>
            <a:endParaRPr lang="es-CO" sz="2200" dirty="0">
              <a:latin typeface="Garamond" panose="02020404030301010803" pitchFamily="18" charset="0"/>
            </a:endParaRPr>
          </a:p>
          <a:p>
            <a:r>
              <a:rPr lang="es-CO" sz="2200" dirty="0">
                <a:latin typeface="Garamond" panose="02020404030301010803" pitchFamily="18" charset="0"/>
              </a:rPr>
              <a:t>Ejemplos:</a:t>
            </a:r>
          </a:p>
          <a:p>
            <a:r>
              <a:rPr lang="es-CO" sz="2200" i="1" dirty="0">
                <a:latin typeface="Garamond-Italic"/>
              </a:rPr>
              <a:t>30, 6, -14, 0, +32000, …</a:t>
            </a:r>
          </a:p>
          <a:p>
            <a:endParaRPr lang="es-CO" sz="2200" i="1" dirty="0">
              <a:latin typeface="Garamond-Italic"/>
            </a:endParaRPr>
          </a:p>
          <a:p>
            <a:r>
              <a:rPr lang="es-CO" sz="2200" dirty="0">
                <a:latin typeface="Garamond" panose="02020404030301010803" pitchFamily="18" charset="0"/>
              </a:rPr>
              <a:t>Un literal Real, es un número Entero o fraccional, con un punto decimal. </a:t>
            </a:r>
          </a:p>
          <a:p>
            <a:endParaRPr lang="es-CO" sz="2200" dirty="0">
              <a:latin typeface="Garamond" panose="02020404030301010803" pitchFamily="18" charset="0"/>
            </a:endParaRPr>
          </a:p>
          <a:p>
            <a:r>
              <a:rPr lang="es-CO" sz="2200" dirty="0">
                <a:latin typeface="Garamond" panose="02020404030301010803" pitchFamily="18" charset="0"/>
              </a:rPr>
              <a:t>Ejemplos son:</a:t>
            </a:r>
          </a:p>
          <a:p>
            <a:r>
              <a:rPr lang="es-CO" sz="2200" i="1" dirty="0">
                <a:latin typeface="Garamond-Italic"/>
              </a:rPr>
              <a:t>6.667, 0.0, -12.0, +86.55, …</a:t>
            </a:r>
            <a:endParaRPr lang="es-CO" sz="2200" dirty="0"/>
          </a:p>
        </p:txBody>
      </p:sp>
    </p:spTree>
    <p:extLst>
      <p:ext uri="{BB962C8B-B14F-4D97-AF65-F5344CB8AC3E}">
        <p14:creationId xmlns:p14="http://schemas.microsoft.com/office/powerpoint/2010/main" val="419102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427704" y="1289521"/>
            <a:ext cx="7939548" cy="4524315"/>
          </a:xfrm>
          <a:prstGeom prst="rect">
            <a:avLst/>
          </a:prstGeom>
        </p:spPr>
        <p:txBody>
          <a:bodyPr wrap="square">
            <a:spAutoFit/>
          </a:bodyPr>
          <a:lstStyle/>
          <a:p>
            <a:pPr marL="457200" indent="-457200" algn="just">
              <a:buFont typeface="Wingdings" panose="05000000000000000000" pitchFamily="2" charset="2"/>
              <a:buChar char="ü"/>
            </a:pPr>
            <a:r>
              <a:rPr lang="es-CO" sz="2400" dirty="0"/>
              <a:t>Son bloques sin nombre no almacenados. </a:t>
            </a:r>
          </a:p>
          <a:p>
            <a:pPr marL="457200" indent="-457200" algn="just">
              <a:buFont typeface="Wingdings" panose="05000000000000000000" pitchFamily="2" charset="2"/>
              <a:buChar char="ü"/>
            </a:pPr>
            <a:r>
              <a:rPr lang="es-CO" sz="2400" dirty="0"/>
              <a:t>Se declaran en línea al momento que una aplicación es ejecutada y se compilan cada vez que se ejecuta la aplicación. </a:t>
            </a:r>
          </a:p>
          <a:p>
            <a:pPr marL="457200" indent="-457200" algn="just">
              <a:buFont typeface="Wingdings" panose="05000000000000000000" pitchFamily="2" charset="2"/>
              <a:buChar char="ü"/>
            </a:pPr>
            <a:r>
              <a:rPr lang="es-CO" sz="2400" dirty="0"/>
              <a:t>Estos bloques no se almacenan en la Base de Datos. </a:t>
            </a:r>
          </a:p>
          <a:p>
            <a:pPr marL="457200" indent="-457200" algn="just">
              <a:buFont typeface="Wingdings" panose="05000000000000000000" pitchFamily="2" charset="2"/>
              <a:buChar char="ü"/>
            </a:pPr>
            <a:r>
              <a:rPr lang="es-CO" sz="2400" dirty="0"/>
              <a:t>Se pasan al motor de PL/SQL para su ejecución en tiempo de ejecución. </a:t>
            </a:r>
          </a:p>
          <a:p>
            <a:pPr marL="457200" indent="-457200" algn="just">
              <a:buFont typeface="Wingdings" panose="05000000000000000000" pitchFamily="2" charset="2"/>
              <a:buChar char="ü"/>
            </a:pPr>
            <a:r>
              <a:rPr lang="es-CO" sz="2400" dirty="0"/>
              <a:t>Si desea ejecutar el mismo bloque de nuevo, debe volver a escribirlo. </a:t>
            </a:r>
          </a:p>
          <a:p>
            <a:pPr marL="457200" indent="-457200" algn="just">
              <a:buFont typeface="Wingdings" panose="05000000000000000000" pitchFamily="2" charset="2"/>
              <a:buChar char="ü"/>
            </a:pPr>
            <a:r>
              <a:rPr lang="es-CO" sz="2400" dirty="0"/>
              <a:t>No se puede invocar o llamar al bloque escrito anteriormente porque los bloques anónimos no existen después de que se ejecutan.</a:t>
            </a:r>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86496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299884" y="2321908"/>
            <a:ext cx="7939548" cy="3785652"/>
          </a:xfrm>
          <a:prstGeom prst="rect">
            <a:avLst/>
          </a:prstGeom>
        </p:spPr>
        <p:txBody>
          <a:bodyPr wrap="square">
            <a:spAutoFit/>
          </a:bodyPr>
          <a:lstStyle/>
          <a:p>
            <a:r>
              <a:rPr lang="es-CO" sz="3000" dirty="0"/>
              <a:t>SET SERVEROUTPUT ON</a:t>
            </a:r>
          </a:p>
          <a:p>
            <a:r>
              <a:rPr lang="es-CO" sz="3000" dirty="0"/>
              <a:t>DECLARE</a:t>
            </a:r>
          </a:p>
          <a:p>
            <a:r>
              <a:rPr lang="es-CO" sz="3000" dirty="0"/>
              <a:t> </a:t>
            </a:r>
            <a:r>
              <a:rPr lang="es-CO" sz="3000" dirty="0" err="1"/>
              <a:t>v_nombre</a:t>
            </a:r>
            <a:r>
              <a:rPr lang="es-CO" sz="3000" dirty="0"/>
              <a:t>    VARCHAR2(5) := ‘Henry';</a:t>
            </a:r>
          </a:p>
          <a:p>
            <a:r>
              <a:rPr lang="es-CO" sz="3000" dirty="0"/>
              <a:t>BEGIN</a:t>
            </a:r>
          </a:p>
          <a:p>
            <a:r>
              <a:rPr lang="es-CO" sz="3000" dirty="0"/>
              <a:t>    DBMS_OUTPUT.PUT_LINE('El valor de la Variable es: : '||</a:t>
            </a:r>
            <a:r>
              <a:rPr lang="es-CO" sz="3000" dirty="0" err="1"/>
              <a:t>v_nombre</a:t>
            </a:r>
            <a:r>
              <a:rPr lang="es-CO" sz="3000" dirty="0"/>
              <a:t>);</a:t>
            </a:r>
          </a:p>
          <a:p>
            <a:r>
              <a:rPr lang="es-CO" sz="3000" dirty="0"/>
              <a:t>END;</a:t>
            </a:r>
          </a:p>
          <a:p>
            <a:r>
              <a:rPr lang="es-CO" sz="3000" dirty="0"/>
              <a:t>/</a:t>
            </a:r>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1386348"/>
            <a:ext cx="8234516" cy="923330"/>
          </a:xfrm>
          <a:prstGeom prst="rect">
            <a:avLst/>
          </a:prstGeom>
          <a:noFill/>
        </p:spPr>
        <p:txBody>
          <a:bodyPr wrap="square" rtlCol="0">
            <a:spAutoFit/>
          </a:bodyPr>
          <a:lstStyle/>
          <a:p>
            <a:r>
              <a:rPr lang="es-CO" dirty="0"/>
              <a:t>Activar salida de DBMS: Menú Ver -&gt; Salida DBMS, clic en +</a:t>
            </a:r>
          </a:p>
          <a:p>
            <a:r>
              <a:rPr lang="es-CO" dirty="0"/>
              <a:t>Formatear código PLSQL: Control + F7</a:t>
            </a:r>
          </a:p>
          <a:p>
            <a:r>
              <a:rPr lang="es-CO" dirty="0"/>
              <a:t>El carácter / indica a SQL DEVELOPER el fin del bloque de código </a:t>
            </a:r>
          </a:p>
        </p:txBody>
      </p:sp>
    </p:spTree>
    <p:extLst>
      <p:ext uri="{BB962C8B-B14F-4D97-AF65-F5344CB8AC3E}">
        <p14:creationId xmlns:p14="http://schemas.microsoft.com/office/powerpoint/2010/main" val="182289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299884" y="1767909"/>
            <a:ext cx="7939548" cy="4154984"/>
          </a:xfrm>
          <a:prstGeom prst="rect">
            <a:avLst/>
          </a:prstGeom>
        </p:spPr>
        <p:txBody>
          <a:bodyPr wrap="square">
            <a:spAutoFit/>
          </a:bodyPr>
          <a:lstStyle/>
          <a:p>
            <a:r>
              <a:rPr lang="es-CO" sz="2200" dirty="0"/>
              <a:t>declare</a:t>
            </a:r>
          </a:p>
          <a:p>
            <a:r>
              <a:rPr lang="es-CO" sz="2200" dirty="0"/>
              <a:t>  </a:t>
            </a:r>
            <a:r>
              <a:rPr lang="es-CO" sz="2200" dirty="0" err="1"/>
              <a:t>mi_numero</a:t>
            </a:r>
            <a:r>
              <a:rPr lang="es-CO" sz="2200" dirty="0"/>
              <a:t> </a:t>
            </a:r>
            <a:r>
              <a:rPr lang="es-CO" sz="2200" dirty="0" err="1"/>
              <a:t>number</a:t>
            </a:r>
            <a:r>
              <a:rPr lang="es-CO" sz="2200" dirty="0"/>
              <a:t> := 12;</a:t>
            </a:r>
          </a:p>
          <a:p>
            <a:r>
              <a:rPr lang="es-CO" sz="2200" dirty="0" err="1"/>
              <a:t>begin</a:t>
            </a:r>
            <a:endParaRPr lang="es-CO" sz="2200" dirty="0"/>
          </a:p>
          <a:p>
            <a:r>
              <a:rPr lang="es-CO" sz="2200" dirty="0"/>
              <a:t> </a:t>
            </a:r>
          </a:p>
          <a:p>
            <a:r>
              <a:rPr lang="es-CO" sz="2200" dirty="0"/>
              <a:t>  </a:t>
            </a:r>
            <a:r>
              <a:rPr lang="es-CO" sz="2200" dirty="0" err="1"/>
              <a:t>if</a:t>
            </a:r>
            <a:r>
              <a:rPr lang="es-CO" sz="2200" dirty="0"/>
              <a:t> (</a:t>
            </a:r>
            <a:r>
              <a:rPr lang="es-CO" sz="2200" dirty="0" err="1"/>
              <a:t>mi_numero</a:t>
            </a:r>
            <a:r>
              <a:rPr lang="es-CO" sz="2200" dirty="0"/>
              <a:t> &gt; 10) </a:t>
            </a:r>
            <a:r>
              <a:rPr lang="es-CO" sz="2200" dirty="0" err="1"/>
              <a:t>then</a:t>
            </a:r>
            <a:endParaRPr lang="es-CO" sz="2200" dirty="0"/>
          </a:p>
          <a:p>
            <a:r>
              <a:rPr lang="es-CO" sz="2200" dirty="0"/>
              <a:t>    DBMS_OUTPUT.PUT_LINE('Mi numero es mayor de 10');</a:t>
            </a:r>
          </a:p>
          <a:p>
            <a:r>
              <a:rPr lang="es-CO" sz="2200" dirty="0"/>
              <a:t>  </a:t>
            </a:r>
            <a:r>
              <a:rPr lang="es-CO" sz="2200" dirty="0" err="1"/>
              <a:t>else</a:t>
            </a:r>
            <a:endParaRPr lang="es-CO" sz="2200" dirty="0"/>
          </a:p>
          <a:p>
            <a:r>
              <a:rPr lang="es-CO" sz="2200" dirty="0"/>
              <a:t>    DBMS_OUTPUT.PUT_LINE('Mi numero es menor de 10');</a:t>
            </a:r>
          </a:p>
          <a:p>
            <a:r>
              <a:rPr lang="es-CO" sz="2200" dirty="0"/>
              <a:t>  </a:t>
            </a:r>
            <a:r>
              <a:rPr lang="es-CO" sz="2200" dirty="0" err="1"/>
              <a:t>end</a:t>
            </a:r>
            <a:r>
              <a:rPr lang="es-CO" sz="2200" dirty="0"/>
              <a:t> </a:t>
            </a:r>
            <a:r>
              <a:rPr lang="es-CO" sz="2200" dirty="0" err="1"/>
              <a:t>if</a:t>
            </a:r>
            <a:r>
              <a:rPr lang="es-CO" sz="2200" dirty="0"/>
              <a:t>;</a:t>
            </a:r>
          </a:p>
          <a:p>
            <a:r>
              <a:rPr lang="es-CO" sz="2200" dirty="0"/>
              <a:t> </a:t>
            </a:r>
          </a:p>
          <a:p>
            <a:r>
              <a:rPr lang="es-CO" sz="2200" dirty="0" err="1"/>
              <a:t>end</a:t>
            </a:r>
            <a:r>
              <a:rPr lang="es-CO" sz="2200" dirty="0"/>
              <a:t>;</a:t>
            </a:r>
          </a:p>
          <a:p>
            <a:r>
              <a:rPr lang="es-CO" sz="2200" dirty="0"/>
              <a:t>/</a:t>
            </a:r>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1204195"/>
            <a:ext cx="8234516" cy="369332"/>
          </a:xfrm>
          <a:prstGeom prst="rect">
            <a:avLst/>
          </a:prstGeom>
          <a:noFill/>
        </p:spPr>
        <p:txBody>
          <a:bodyPr wrap="square" rtlCol="0">
            <a:spAutoFit/>
          </a:bodyPr>
          <a:lstStyle/>
          <a:p>
            <a:r>
              <a:rPr lang="es-CO" dirty="0"/>
              <a:t>Declarar una variable numérica y mostrar si es mayor de 10 o no.</a:t>
            </a:r>
          </a:p>
        </p:txBody>
      </p:sp>
    </p:spTree>
    <p:extLst>
      <p:ext uri="{BB962C8B-B14F-4D97-AF65-F5344CB8AC3E}">
        <p14:creationId xmlns:p14="http://schemas.microsoft.com/office/powerpoint/2010/main" val="229499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360E460-7C67-4F42-965A-720ECA6C29C4}"/>
              </a:ext>
            </a:extLst>
          </p:cNvPr>
          <p:cNvSpPr/>
          <p:nvPr/>
        </p:nvSpPr>
        <p:spPr>
          <a:xfrm>
            <a:off x="3040332" y="86483"/>
            <a:ext cx="3063339" cy="923330"/>
          </a:xfrm>
          <a:prstGeom prst="rect">
            <a:avLst/>
          </a:prstGeom>
          <a:noFill/>
        </p:spPr>
        <p:txBody>
          <a:bodyPr wrap="none" lIns="91440" tIns="45720" rIns="91440" bIns="45720">
            <a:spAutoFit/>
          </a:bodyPr>
          <a:lstStyle/>
          <a:p>
            <a:pPr algn="ctr"/>
            <a:r>
              <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¿QUÉ ES ?</a:t>
            </a:r>
          </a:p>
        </p:txBody>
      </p:sp>
      <p:sp>
        <p:nvSpPr>
          <p:cNvPr id="3" name="CuadroTexto 2">
            <a:extLst>
              <a:ext uri="{FF2B5EF4-FFF2-40B4-BE49-F238E27FC236}">
                <a16:creationId xmlns:a16="http://schemas.microsoft.com/office/drawing/2014/main" id="{64C7E36E-DB7E-4892-B06C-300D3AB0D69F}"/>
              </a:ext>
            </a:extLst>
          </p:cNvPr>
          <p:cNvSpPr txBox="1"/>
          <p:nvPr/>
        </p:nvSpPr>
        <p:spPr>
          <a:xfrm>
            <a:off x="235974" y="1417992"/>
            <a:ext cx="8544232" cy="3970318"/>
          </a:xfrm>
          <a:prstGeom prst="rect">
            <a:avLst/>
          </a:prstGeom>
          <a:noFill/>
        </p:spPr>
        <p:txBody>
          <a:bodyPr wrap="square" rtlCol="0">
            <a:spAutoFit/>
          </a:bodyPr>
          <a:lstStyle/>
          <a:p>
            <a:pPr marL="285750" indent="-285750">
              <a:buFont typeface="Wingdings" panose="05000000000000000000" pitchFamily="2" charset="2"/>
              <a:buChar char="ü"/>
            </a:pPr>
            <a:r>
              <a:rPr lang="es-CO" sz="2800" dirty="0"/>
              <a:t>Es una extensión de programación procedimental del SQL</a:t>
            </a:r>
          </a:p>
          <a:p>
            <a:pPr marL="285750" indent="-285750">
              <a:buFont typeface="Wingdings" panose="05000000000000000000" pitchFamily="2" charset="2"/>
              <a:buChar char="ü"/>
            </a:pPr>
            <a:r>
              <a:rPr lang="en-US" sz="2800" dirty="0"/>
              <a:t>Procedural Language/Structured Query Language</a:t>
            </a:r>
          </a:p>
          <a:p>
            <a:pPr marL="285750" indent="-285750">
              <a:buFont typeface="Wingdings" panose="05000000000000000000" pitchFamily="2" charset="2"/>
              <a:buChar char="ü"/>
            </a:pPr>
            <a:r>
              <a:rPr lang="es-CO" sz="2800" dirty="0"/>
              <a:t>Es un </a:t>
            </a:r>
            <a:r>
              <a:rPr lang="es-CO" sz="2800" dirty="0">
                <a:hlinkClick r:id="rId2" tooltip="Lenguaje de programación"/>
              </a:rPr>
              <a:t>lenguaje de programación</a:t>
            </a:r>
            <a:r>
              <a:rPr lang="es-CO" sz="2800" dirty="0"/>
              <a:t> incrustado en </a:t>
            </a:r>
            <a:r>
              <a:rPr lang="es-CO" sz="2800" dirty="0">
                <a:hlinkClick r:id="rId3" tooltip="Oracle"/>
              </a:rPr>
              <a:t>Oracle</a:t>
            </a:r>
            <a:r>
              <a:rPr lang="es-CO" sz="2800" dirty="0"/>
              <a:t>.</a:t>
            </a:r>
          </a:p>
          <a:p>
            <a:pPr marL="285750" indent="-285750">
              <a:buFont typeface="Wingdings" panose="05000000000000000000" pitchFamily="2" charset="2"/>
              <a:buChar char="ü"/>
            </a:pPr>
            <a:r>
              <a:rPr lang="es-CO" sz="2800" dirty="0"/>
              <a:t>Lanzamiento inicial: 1992</a:t>
            </a:r>
          </a:p>
          <a:p>
            <a:pPr marL="285750" indent="-285750">
              <a:buFont typeface="Wingdings" panose="05000000000000000000" pitchFamily="2" charset="2"/>
              <a:buChar char="ü"/>
            </a:pPr>
            <a:r>
              <a:rPr lang="es-CO" sz="2800" dirty="0"/>
              <a:t>PL/SQL ofrece características modernas de ingeniería de software, tales como la encapsulación de datos, manejo de excepciones, ocultación de información y orientación a objetos.</a:t>
            </a:r>
          </a:p>
        </p:txBody>
      </p:sp>
    </p:spTree>
    <p:extLst>
      <p:ext uri="{BB962C8B-B14F-4D97-AF65-F5344CB8AC3E}">
        <p14:creationId xmlns:p14="http://schemas.microsoft.com/office/powerpoint/2010/main" val="9166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299884" y="1767909"/>
            <a:ext cx="7939548" cy="2123658"/>
          </a:xfrm>
          <a:prstGeom prst="rect">
            <a:avLst/>
          </a:prstGeom>
        </p:spPr>
        <p:txBody>
          <a:bodyPr wrap="square">
            <a:spAutoFit/>
          </a:bodyPr>
          <a:lstStyle/>
          <a:p>
            <a:r>
              <a:rPr lang="es-CO" sz="2200" dirty="0"/>
              <a:t>declare</a:t>
            </a:r>
          </a:p>
          <a:p>
            <a:r>
              <a:rPr lang="es-CO" sz="2200" dirty="0"/>
              <a:t>  </a:t>
            </a:r>
            <a:r>
              <a:rPr lang="es-CO" sz="2200" dirty="0" err="1"/>
              <a:t>mi_numero</a:t>
            </a:r>
            <a:r>
              <a:rPr lang="es-CO" sz="2200" dirty="0"/>
              <a:t> </a:t>
            </a:r>
            <a:r>
              <a:rPr lang="es-CO" sz="2200" dirty="0" err="1"/>
              <a:t>number</a:t>
            </a:r>
            <a:r>
              <a:rPr lang="es-CO" sz="2200" dirty="0"/>
              <a:t> := &amp;numero;</a:t>
            </a:r>
          </a:p>
          <a:p>
            <a:r>
              <a:rPr lang="es-CO" sz="2200" dirty="0" err="1"/>
              <a:t>begin</a:t>
            </a:r>
            <a:endParaRPr lang="es-CO" sz="2200" dirty="0"/>
          </a:p>
          <a:p>
            <a:r>
              <a:rPr lang="es-CO" sz="2200" dirty="0"/>
              <a:t>  DBMS_OUTPUT.PUT_LINE('el valor introducido es ' || </a:t>
            </a:r>
            <a:r>
              <a:rPr lang="es-CO" sz="2200" dirty="0" err="1"/>
              <a:t>mi_numero</a:t>
            </a:r>
            <a:r>
              <a:rPr lang="es-CO" sz="2200" dirty="0"/>
              <a:t>);</a:t>
            </a:r>
          </a:p>
          <a:p>
            <a:r>
              <a:rPr lang="es-CO" sz="2200" dirty="0" err="1"/>
              <a:t>end</a:t>
            </a:r>
            <a:r>
              <a:rPr lang="es-CO" sz="2200" dirty="0"/>
              <a:t>;</a:t>
            </a:r>
          </a:p>
          <a:p>
            <a:r>
              <a:rPr lang="es-CO" sz="2200" dirty="0"/>
              <a:t>/</a:t>
            </a:r>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1204195"/>
            <a:ext cx="8234516" cy="369332"/>
          </a:xfrm>
          <a:prstGeom prst="rect">
            <a:avLst/>
          </a:prstGeom>
          <a:noFill/>
        </p:spPr>
        <p:txBody>
          <a:bodyPr wrap="square" rtlCol="0">
            <a:spAutoFit/>
          </a:bodyPr>
          <a:lstStyle/>
          <a:p>
            <a:r>
              <a:rPr lang="es-CO" dirty="0"/>
              <a:t>Declarar una variable numérica y pedir su valor y mostrarlo.</a:t>
            </a:r>
          </a:p>
        </p:txBody>
      </p:sp>
    </p:spTree>
    <p:extLst>
      <p:ext uri="{BB962C8B-B14F-4D97-AF65-F5344CB8AC3E}">
        <p14:creationId xmlns:p14="http://schemas.microsoft.com/office/powerpoint/2010/main" val="2950648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299884" y="1767909"/>
            <a:ext cx="7939548" cy="4154984"/>
          </a:xfrm>
          <a:prstGeom prst="rect">
            <a:avLst/>
          </a:prstGeom>
        </p:spPr>
        <p:txBody>
          <a:bodyPr wrap="square">
            <a:spAutoFit/>
          </a:bodyPr>
          <a:lstStyle/>
          <a:p>
            <a:r>
              <a:rPr lang="en-US" sz="2200" dirty="0"/>
              <a:t>declare</a:t>
            </a:r>
          </a:p>
          <a:p>
            <a:r>
              <a:rPr lang="en-US" sz="2200" dirty="0"/>
              <a:t>  </a:t>
            </a:r>
            <a:r>
              <a:rPr lang="en-US" sz="2200" dirty="0" err="1"/>
              <a:t>i</a:t>
            </a:r>
            <a:r>
              <a:rPr lang="en-US" sz="2200" dirty="0"/>
              <a:t> number(8) := 1;</a:t>
            </a:r>
          </a:p>
          <a:p>
            <a:r>
              <a:rPr lang="en-US" sz="2200" dirty="0"/>
              <a:t>begin</a:t>
            </a:r>
          </a:p>
          <a:p>
            <a:r>
              <a:rPr lang="en-US" sz="2200" dirty="0"/>
              <a:t>   </a:t>
            </a:r>
          </a:p>
          <a:p>
            <a:r>
              <a:rPr lang="en-US" sz="2200" dirty="0"/>
              <a:t>  while (</a:t>
            </a:r>
            <a:r>
              <a:rPr lang="en-US" sz="2200" dirty="0" err="1"/>
              <a:t>i</a:t>
            </a:r>
            <a:r>
              <a:rPr lang="en-US" sz="2200" dirty="0"/>
              <a:t>&lt;=100)</a:t>
            </a:r>
          </a:p>
          <a:p>
            <a:r>
              <a:rPr lang="en-US" sz="2200" dirty="0"/>
              <a:t>  loop</a:t>
            </a:r>
          </a:p>
          <a:p>
            <a:r>
              <a:rPr lang="en-US" sz="2200" dirty="0"/>
              <a:t>    DBMS_OUTPUT.PUT_LINE(</a:t>
            </a:r>
            <a:r>
              <a:rPr lang="en-US" sz="2200" dirty="0" err="1"/>
              <a:t>i</a:t>
            </a:r>
            <a:r>
              <a:rPr lang="en-US" sz="2200" dirty="0"/>
              <a:t>);</a:t>
            </a:r>
          </a:p>
          <a:p>
            <a:r>
              <a:rPr lang="en-US" sz="2200" dirty="0"/>
              <a:t>    </a:t>
            </a:r>
            <a:r>
              <a:rPr lang="en-US" sz="2200" dirty="0" err="1"/>
              <a:t>i</a:t>
            </a:r>
            <a:r>
              <a:rPr lang="en-US" sz="2200" dirty="0"/>
              <a:t> := i+1;</a:t>
            </a:r>
          </a:p>
          <a:p>
            <a:r>
              <a:rPr lang="en-US" sz="2200" dirty="0"/>
              <a:t>  end loop;</a:t>
            </a:r>
          </a:p>
          <a:p>
            <a:r>
              <a:rPr lang="en-US" sz="2200" dirty="0"/>
              <a:t> </a:t>
            </a:r>
          </a:p>
          <a:p>
            <a:r>
              <a:rPr lang="en-US" sz="2200" dirty="0"/>
              <a:t>end;</a:t>
            </a:r>
          </a:p>
          <a:p>
            <a:r>
              <a:rPr lang="en-US" sz="2200" dirty="0"/>
              <a:t>/</a:t>
            </a:r>
            <a:endParaRPr lang="es-CO" sz="2200" dirty="0"/>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1204195"/>
            <a:ext cx="8234516" cy="369332"/>
          </a:xfrm>
          <a:prstGeom prst="rect">
            <a:avLst/>
          </a:prstGeom>
          <a:noFill/>
        </p:spPr>
        <p:txBody>
          <a:bodyPr wrap="square" rtlCol="0">
            <a:spAutoFit/>
          </a:bodyPr>
          <a:lstStyle/>
          <a:p>
            <a:r>
              <a:rPr lang="es-CO" dirty="0"/>
              <a:t>Mostrar los números del 1 al 100 con un </a:t>
            </a:r>
            <a:r>
              <a:rPr lang="es-CO" dirty="0" err="1"/>
              <a:t>while</a:t>
            </a:r>
            <a:r>
              <a:rPr lang="es-CO" dirty="0"/>
              <a:t>.</a:t>
            </a:r>
          </a:p>
        </p:txBody>
      </p:sp>
    </p:spTree>
    <p:extLst>
      <p:ext uri="{BB962C8B-B14F-4D97-AF65-F5344CB8AC3E}">
        <p14:creationId xmlns:p14="http://schemas.microsoft.com/office/powerpoint/2010/main" val="358724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324465" y="1573527"/>
            <a:ext cx="7939548" cy="4478149"/>
          </a:xfrm>
          <a:prstGeom prst="rect">
            <a:avLst/>
          </a:prstGeom>
        </p:spPr>
        <p:txBody>
          <a:bodyPr wrap="square">
            <a:spAutoFit/>
          </a:bodyPr>
          <a:lstStyle/>
          <a:p>
            <a:r>
              <a:rPr lang="en-US" sz="1500" dirty="0"/>
              <a:t>begin</a:t>
            </a:r>
          </a:p>
          <a:p>
            <a:r>
              <a:rPr lang="en-US" sz="1500" dirty="0"/>
              <a:t>   </a:t>
            </a:r>
          </a:p>
          <a:p>
            <a:r>
              <a:rPr lang="en-US" sz="1500" dirty="0"/>
              <a:t>  for </a:t>
            </a:r>
            <a:r>
              <a:rPr lang="en-US" sz="1500" dirty="0" err="1"/>
              <a:t>i</a:t>
            </a:r>
            <a:r>
              <a:rPr lang="en-US" sz="1500" dirty="0"/>
              <a:t> in 1..10</a:t>
            </a:r>
          </a:p>
          <a:p>
            <a:r>
              <a:rPr lang="en-US" sz="1500" dirty="0"/>
              <a:t>  loop</a:t>
            </a:r>
          </a:p>
          <a:p>
            <a:r>
              <a:rPr lang="en-US" sz="1500" dirty="0"/>
              <a:t>    DBMS_OUTPUT.PUT_LINE(</a:t>
            </a:r>
            <a:r>
              <a:rPr lang="en-US" sz="1500" dirty="0" err="1"/>
              <a:t>i</a:t>
            </a:r>
            <a:r>
              <a:rPr lang="en-US" sz="1500" dirty="0"/>
              <a:t>);</a:t>
            </a:r>
          </a:p>
          <a:p>
            <a:r>
              <a:rPr lang="en-US" sz="1500" dirty="0"/>
              <a:t>  end loop;</a:t>
            </a:r>
          </a:p>
          <a:p>
            <a:r>
              <a:rPr lang="en-US" sz="1500" dirty="0"/>
              <a:t> </a:t>
            </a:r>
          </a:p>
          <a:p>
            <a:r>
              <a:rPr lang="en-US" sz="1500" dirty="0"/>
              <a:t>end;</a:t>
            </a:r>
          </a:p>
          <a:p>
            <a:r>
              <a:rPr lang="en-US" sz="1500" dirty="0"/>
              <a:t>/</a:t>
            </a:r>
          </a:p>
          <a:p>
            <a:r>
              <a:rPr lang="en-US" sz="1500" dirty="0"/>
              <a:t>-- De 10 a 1</a:t>
            </a:r>
          </a:p>
          <a:p>
            <a:r>
              <a:rPr lang="en-US" sz="1500" dirty="0"/>
              <a:t>begin</a:t>
            </a:r>
          </a:p>
          <a:p>
            <a:r>
              <a:rPr lang="en-US" sz="1500" dirty="0"/>
              <a:t>   </a:t>
            </a:r>
          </a:p>
          <a:p>
            <a:r>
              <a:rPr lang="en-US" sz="1500" dirty="0"/>
              <a:t>  for </a:t>
            </a:r>
            <a:r>
              <a:rPr lang="en-US" sz="1500" dirty="0" err="1"/>
              <a:t>i</a:t>
            </a:r>
            <a:r>
              <a:rPr lang="en-US" sz="1500" dirty="0"/>
              <a:t> in reverse 1..10</a:t>
            </a:r>
          </a:p>
          <a:p>
            <a:r>
              <a:rPr lang="en-US" sz="1500" dirty="0"/>
              <a:t>  loop</a:t>
            </a:r>
          </a:p>
          <a:p>
            <a:r>
              <a:rPr lang="en-US" sz="1500" dirty="0"/>
              <a:t>    DBMS_OUTPUT.PUT_LINE(</a:t>
            </a:r>
            <a:r>
              <a:rPr lang="en-US" sz="1500" dirty="0" err="1"/>
              <a:t>i</a:t>
            </a:r>
            <a:r>
              <a:rPr lang="en-US" sz="1500" dirty="0"/>
              <a:t>);</a:t>
            </a:r>
          </a:p>
          <a:p>
            <a:r>
              <a:rPr lang="en-US" sz="1500" dirty="0"/>
              <a:t>  end loop;</a:t>
            </a:r>
          </a:p>
          <a:p>
            <a:r>
              <a:rPr lang="en-US" sz="1500" dirty="0"/>
              <a:t> </a:t>
            </a:r>
          </a:p>
          <a:p>
            <a:r>
              <a:rPr lang="en-US" sz="1500" dirty="0"/>
              <a:t>end;</a:t>
            </a:r>
          </a:p>
          <a:p>
            <a:r>
              <a:rPr lang="en-US" sz="1500" dirty="0"/>
              <a:t>/</a:t>
            </a:r>
            <a:endParaRPr lang="es-CO" sz="1500" dirty="0"/>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1204195"/>
            <a:ext cx="8234516" cy="369332"/>
          </a:xfrm>
          <a:prstGeom prst="rect">
            <a:avLst/>
          </a:prstGeom>
          <a:noFill/>
        </p:spPr>
        <p:txBody>
          <a:bodyPr wrap="square" rtlCol="0">
            <a:spAutoFit/>
          </a:bodyPr>
          <a:lstStyle/>
          <a:p>
            <a:r>
              <a:rPr lang="es-CO" dirty="0"/>
              <a:t>Mostrar los números del 1 al 100 con un </a:t>
            </a:r>
            <a:r>
              <a:rPr lang="es-CO" dirty="0" err="1"/>
              <a:t>for</a:t>
            </a:r>
            <a:r>
              <a:rPr lang="es-CO" dirty="0"/>
              <a:t>.</a:t>
            </a:r>
          </a:p>
        </p:txBody>
      </p:sp>
    </p:spTree>
    <p:extLst>
      <p:ext uri="{BB962C8B-B14F-4D97-AF65-F5344CB8AC3E}">
        <p14:creationId xmlns:p14="http://schemas.microsoft.com/office/powerpoint/2010/main" val="353694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324465" y="1767909"/>
            <a:ext cx="7939548" cy="4154984"/>
          </a:xfrm>
          <a:prstGeom prst="rect">
            <a:avLst/>
          </a:prstGeom>
        </p:spPr>
        <p:txBody>
          <a:bodyPr wrap="square">
            <a:spAutoFit/>
          </a:bodyPr>
          <a:lstStyle/>
          <a:p>
            <a:r>
              <a:rPr lang="en-US" sz="2200" dirty="0"/>
              <a:t>declare</a:t>
            </a:r>
          </a:p>
          <a:p>
            <a:r>
              <a:rPr lang="en-US" sz="2200" dirty="0"/>
              <a:t>  </a:t>
            </a:r>
            <a:r>
              <a:rPr lang="en-US" sz="2200" dirty="0" err="1"/>
              <a:t>i</a:t>
            </a:r>
            <a:r>
              <a:rPr lang="en-US" sz="2200" dirty="0"/>
              <a:t> number(8) := 1;</a:t>
            </a:r>
          </a:p>
          <a:p>
            <a:r>
              <a:rPr lang="en-US" sz="2200" dirty="0"/>
              <a:t>begin</a:t>
            </a:r>
          </a:p>
          <a:p>
            <a:r>
              <a:rPr lang="en-US" sz="2200" dirty="0"/>
              <a:t>   </a:t>
            </a:r>
          </a:p>
          <a:p>
            <a:r>
              <a:rPr lang="en-US" sz="2200" dirty="0"/>
              <a:t>  loop</a:t>
            </a:r>
          </a:p>
          <a:p>
            <a:r>
              <a:rPr lang="en-US" sz="2200" dirty="0"/>
              <a:t>    DBMS_OUTPUT.PUT_LINE(</a:t>
            </a:r>
            <a:r>
              <a:rPr lang="en-US" sz="2200" dirty="0" err="1"/>
              <a:t>i</a:t>
            </a:r>
            <a:r>
              <a:rPr lang="en-US" sz="2200" dirty="0"/>
              <a:t>);</a:t>
            </a:r>
          </a:p>
          <a:p>
            <a:r>
              <a:rPr lang="en-US" sz="2200" dirty="0"/>
              <a:t>    exit when </a:t>
            </a:r>
            <a:r>
              <a:rPr lang="en-US" sz="2200" dirty="0" err="1"/>
              <a:t>i</a:t>
            </a:r>
            <a:r>
              <a:rPr lang="en-US" sz="2200" dirty="0"/>
              <a:t>=100;</a:t>
            </a:r>
          </a:p>
          <a:p>
            <a:r>
              <a:rPr lang="en-US" sz="2200" dirty="0"/>
              <a:t>    </a:t>
            </a:r>
            <a:r>
              <a:rPr lang="en-US" sz="2200" dirty="0" err="1"/>
              <a:t>i</a:t>
            </a:r>
            <a:r>
              <a:rPr lang="en-US" sz="2200" dirty="0"/>
              <a:t> := i+1;</a:t>
            </a:r>
          </a:p>
          <a:p>
            <a:r>
              <a:rPr lang="en-US" sz="2200" dirty="0"/>
              <a:t>  end loop;</a:t>
            </a:r>
          </a:p>
          <a:p>
            <a:r>
              <a:rPr lang="en-US" sz="2200" dirty="0"/>
              <a:t> </a:t>
            </a:r>
          </a:p>
          <a:p>
            <a:r>
              <a:rPr lang="en-US" sz="2200" dirty="0"/>
              <a:t>end;</a:t>
            </a:r>
          </a:p>
          <a:p>
            <a:r>
              <a:rPr lang="en-US" sz="2200" dirty="0"/>
              <a:t>/</a:t>
            </a:r>
            <a:endParaRPr lang="es-CO" sz="2200" dirty="0"/>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1204195"/>
            <a:ext cx="8234516" cy="369332"/>
          </a:xfrm>
          <a:prstGeom prst="rect">
            <a:avLst/>
          </a:prstGeom>
          <a:noFill/>
        </p:spPr>
        <p:txBody>
          <a:bodyPr wrap="square" rtlCol="0">
            <a:spAutoFit/>
          </a:bodyPr>
          <a:lstStyle/>
          <a:p>
            <a:r>
              <a:rPr lang="es-CO" dirty="0"/>
              <a:t> Mostrar los números del 1 al 100 con un </a:t>
            </a:r>
            <a:r>
              <a:rPr lang="es-CO" dirty="0" err="1"/>
              <a:t>loop</a:t>
            </a:r>
            <a:r>
              <a:rPr lang="es-CO" dirty="0"/>
              <a:t>.</a:t>
            </a:r>
          </a:p>
        </p:txBody>
      </p:sp>
    </p:spTree>
    <p:extLst>
      <p:ext uri="{BB962C8B-B14F-4D97-AF65-F5344CB8AC3E}">
        <p14:creationId xmlns:p14="http://schemas.microsoft.com/office/powerpoint/2010/main" val="657265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324465" y="1463109"/>
            <a:ext cx="7939548" cy="4247317"/>
          </a:xfrm>
          <a:prstGeom prst="rect">
            <a:avLst/>
          </a:prstGeom>
        </p:spPr>
        <p:txBody>
          <a:bodyPr wrap="square">
            <a:spAutoFit/>
          </a:bodyPr>
          <a:lstStyle/>
          <a:p>
            <a:r>
              <a:rPr lang="en-US" dirty="0"/>
              <a:t>DECLARE</a:t>
            </a:r>
          </a:p>
          <a:p>
            <a:r>
              <a:rPr lang="en-US" dirty="0"/>
              <a:t>    </a:t>
            </a:r>
            <a:r>
              <a:rPr lang="en-US" dirty="0" err="1"/>
              <a:t>v_codigocliente</a:t>
            </a:r>
            <a:r>
              <a:rPr lang="en-US" dirty="0"/>
              <a:t>   </a:t>
            </a:r>
            <a:r>
              <a:rPr lang="en-US" dirty="0" err="1"/>
              <a:t>clientes.codigocliente%TYPE</a:t>
            </a:r>
            <a:r>
              <a:rPr lang="en-US" dirty="0"/>
              <a:t> := &amp;</a:t>
            </a:r>
            <a:r>
              <a:rPr lang="en-US" dirty="0" err="1"/>
              <a:t>codigo_cliente</a:t>
            </a:r>
            <a:r>
              <a:rPr lang="en-US" dirty="0"/>
              <a:t>;</a:t>
            </a:r>
          </a:p>
          <a:p>
            <a:r>
              <a:rPr lang="en-US" dirty="0"/>
              <a:t>    </a:t>
            </a:r>
            <a:r>
              <a:rPr lang="en-US" dirty="0" err="1"/>
              <a:t>v_nombrecliente</a:t>
            </a:r>
            <a:r>
              <a:rPr lang="en-US" dirty="0"/>
              <a:t>   </a:t>
            </a:r>
            <a:r>
              <a:rPr lang="en-US" dirty="0" err="1"/>
              <a:t>clientes.nombrecliente%TYPE</a:t>
            </a:r>
            <a:r>
              <a:rPr lang="en-US" dirty="0"/>
              <a:t>;</a:t>
            </a:r>
          </a:p>
          <a:p>
            <a:r>
              <a:rPr lang="en-US" dirty="0"/>
              <a:t>BEGIN</a:t>
            </a:r>
          </a:p>
          <a:p>
            <a:r>
              <a:rPr lang="en-US" dirty="0"/>
              <a:t>    SELECT</a:t>
            </a:r>
          </a:p>
          <a:p>
            <a:r>
              <a:rPr lang="en-US" dirty="0"/>
              <a:t>        </a:t>
            </a:r>
            <a:r>
              <a:rPr lang="en-US" dirty="0" err="1"/>
              <a:t>nombrecliente</a:t>
            </a:r>
            <a:endParaRPr lang="en-US" dirty="0"/>
          </a:p>
          <a:p>
            <a:r>
              <a:rPr lang="en-US" dirty="0"/>
              <a:t>    INTO </a:t>
            </a:r>
            <a:r>
              <a:rPr lang="en-US" dirty="0" err="1"/>
              <a:t>v_nombrecliente</a:t>
            </a:r>
            <a:endParaRPr lang="en-US" dirty="0"/>
          </a:p>
          <a:p>
            <a:r>
              <a:rPr lang="en-US" dirty="0"/>
              <a:t>    FROM</a:t>
            </a:r>
          </a:p>
          <a:p>
            <a:r>
              <a:rPr lang="en-US" dirty="0"/>
              <a:t>        </a:t>
            </a:r>
            <a:r>
              <a:rPr lang="en-US" dirty="0" err="1"/>
              <a:t>clientes</a:t>
            </a:r>
            <a:endParaRPr lang="en-US" dirty="0"/>
          </a:p>
          <a:p>
            <a:r>
              <a:rPr lang="en-US" dirty="0"/>
              <a:t>    WHERE</a:t>
            </a:r>
          </a:p>
          <a:p>
            <a:r>
              <a:rPr lang="en-US" dirty="0"/>
              <a:t>        </a:t>
            </a:r>
            <a:r>
              <a:rPr lang="en-US" dirty="0" err="1"/>
              <a:t>codigocliente</a:t>
            </a:r>
            <a:r>
              <a:rPr lang="en-US" dirty="0"/>
              <a:t> = </a:t>
            </a:r>
            <a:r>
              <a:rPr lang="en-US" dirty="0" err="1"/>
              <a:t>v_codigocliente</a:t>
            </a:r>
            <a:r>
              <a:rPr lang="en-US" dirty="0"/>
              <a:t>;</a:t>
            </a:r>
          </a:p>
          <a:p>
            <a:endParaRPr lang="en-US" dirty="0"/>
          </a:p>
          <a:p>
            <a:r>
              <a:rPr lang="en-US" dirty="0"/>
              <a:t>    </a:t>
            </a:r>
            <a:r>
              <a:rPr lang="en-US" dirty="0" err="1"/>
              <a:t>dbms_output.put_line</a:t>
            </a:r>
            <a:r>
              <a:rPr lang="en-US" dirty="0"/>
              <a:t>('El </a:t>
            </a:r>
            <a:r>
              <a:rPr lang="en-US" dirty="0" err="1"/>
              <a:t>nombre</a:t>
            </a:r>
            <a:r>
              <a:rPr lang="en-US" dirty="0"/>
              <a:t> del </a:t>
            </a:r>
            <a:r>
              <a:rPr lang="en-US" dirty="0" err="1"/>
              <a:t>cliente</a:t>
            </a:r>
            <a:r>
              <a:rPr lang="en-US" dirty="0"/>
              <a:t> es ' || </a:t>
            </a:r>
            <a:r>
              <a:rPr lang="en-US" dirty="0" err="1"/>
              <a:t>v_nombrecliente</a:t>
            </a:r>
            <a:r>
              <a:rPr lang="en-US" dirty="0"/>
              <a:t>);</a:t>
            </a:r>
          </a:p>
          <a:p>
            <a:r>
              <a:rPr lang="en-US" dirty="0"/>
              <a:t>END;</a:t>
            </a:r>
          </a:p>
          <a:p>
            <a:r>
              <a:rPr lang="en-US" dirty="0"/>
              <a:t>/</a:t>
            </a:r>
            <a:endParaRPr lang="es-CO" dirty="0"/>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299884" y="962908"/>
            <a:ext cx="8234516" cy="369332"/>
          </a:xfrm>
          <a:prstGeom prst="rect">
            <a:avLst/>
          </a:prstGeom>
          <a:noFill/>
        </p:spPr>
        <p:txBody>
          <a:bodyPr wrap="square" rtlCol="0">
            <a:spAutoFit/>
          </a:bodyPr>
          <a:lstStyle/>
          <a:p>
            <a:r>
              <a:rPr lang="es-CO" dirty="0"/>
              <a:t> 1. Mostrar el nombre de un cliente dado su código.</a:t>
            </a:r>
          </a:p>
        </p:txBody>
      </p:sp>
    </p:spTree>
    <p:extLst>
      <p:ext uri="{BB962C8B-B14F-4D97-AF65-F5344CB8AC3E}">
        <p14:creationId xmlns:p14="http://schemas.microsoft.com/office/powerpoint/2010/main" val="2726578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D767FFA-C911-43E1-979A-22B47948C323}"/>
              </a:ext>
            </a:extLst>
          </p:cNvPr>
          <p:cNvSpPr/>
          <p:nvPr/>
        </p:nvSpPr>
        <p:spPr>
          <a:xfrm>
            <a:off x="324465" y="1424146"/>
            <a:ext cx="7939548" cy="4616648"/>
          </a:xfrm>
          <a:prstGeom prst="rect">
            <a:avLst/>
          </a:prstGeom>
        </p:spPr>
        <p:txBody>
          <a:bodyPr wrap="square">
            <a:spAutoFit/>
          </a:bodyPr>
          <a:lstStyle/>
          <a:p>
            <a:r>
              <a:rPr lang="en-US" sz="1400" dirty="0"/>
              <a:t>DECLARE</a:t>
            </a:r>
          </a:p>
          <a:p>
            <a:r>
              <a:rPr lang="en-US" sz="1400" dirty="0"/>
              <a:t>    </a:t>
            </a:r>
            <a:r>
              <a:rPr lang="en-US" sz="1400" dirty="0" err="1"/>
              <a:t>v_codigoproducto</a:t>
            </a:r>
            <a:r>
              <a:rPr lang="en-US" sz="1400" dirty="0"/>
              <a:t>   </a:t>
            </a:r>
            <a:r>
              <a:rPr lang="en-US" sz="1400" dirty="0" err="1"/>
              <a:t>productos.codigoproducto%TYPE</a:t>
            </a:r>
            <a:r>
              <a:rPr lang="en-US" sz="1400" dirty="0"/>
              <a:t> := &amp;</a:t>
            </a:r>
            <a:r>
              <a:rPr lang="en-US" sz="1400" dirty="0" err="1"/>
              <a:t>codigo_producto</a:t>
            </a:r>
            <a:r>
              <a:rPr lang="en-US" sz="1400" dirty="0"/>
              <a:t>;</a:t>
            </a:r>
          </a:p>
          <a:p>
            <a:r>
              <a:rPr lang="en-US" sz="1400" dirty="0"/>
              <a:t>    </a:t>
            </a:r>
            <a:r>
              <a:rPr lang="en-US" sz="1400" dirty="0" err="1"/>
              <a:t>v_nombreproducto</a:t>
            </a:r>
            <a:r>
              <a:rPr lang="en-US" sz="1400" dirty="0"/>
              <a:t>   </a:t>
            </a:r>
            <a:r>
              <a:rPr lang="en-US" sz="1400" dirty="0" err="1"/>
              <a:t>productos.nombre%TYPE</a:t>
            </a:r>
            <a:r>
              <a:rPr lang="en-US" sz="1400" dirty="0"/>
              <a:t>;</a:t>
            </a:r>
          </a:p>
          <a:p>
            <a:r>
              <a:rPr lang="en-US" sz="1400" dirty="0"/>
              <a:t>    </a:t>
            </a:r>
            <a:r>
              <a:rPr lang="en-US" sz="1400" dirty="0" err="1"/>
              <a:t>v_gamaproducto</a:t>
            </a:r>
            <a:r>
              <a:rPr lang="en-US" sz="1400" dirty="0"/>
              <a:t>     </a:t>
            </a:r>
            <a:r>
              <a:rPr lang="en-US" sz="1400" dirty="0" err="1"/>
              <a:t>productos.gama%TYPE</a:t>
            </a:r>
            <a:r>
              <a:rPr lang="en-US" sz="1400" dirty="0"/>
              <a:t>;</a:t>
            </a:r>
          </a:p>
          <a:p>
            <a:r>
              <a:rPr lang="en-US" sz="1400" dirty="0"/>
              <a:t>BEGIN</a:t>
            </a:r>
          </a:p>
          <a:p>
            <a:r>
              <a:rPr lang="en-US" sz="1400" dirty="0"/>
              <a:t>    SELECT</a:t>
            </a:r>
          </a:p>
          <a:p>
            <a:r>
              <a:rPr lang="en-US" sz="1400" dirty="0"/>
              <a:t>        </a:t>
            </a:r>
            <a:r>
              <a:rPr lang="en-US" sz="1400" dirty="0" err="1"/>
              <a:t>nombre</a:t>
            </a:r>
            <a:r>
              <a:rPr lang="en-US" sz="1400" dirty="0"/>
              <a:t>,</a:t>
            </a:r>
          </a:p>
          <a:p>
            <a:r>
              <a:rPr lang="en-US" sz="1400" dirty="0"/>
              <a:t>        </a:t>
            </a:r>
            <a:r>
              <a:rPr lang="en-US" sz="1400" dirty="0" err="1"/>
              <a:t>gama</a:t>
            </a:r>
            <a:endParaRPr lang="en-US" sz="1400" dirty="0"/>
          </a:p>
          <a:p>
            <a:r>
              <a:rPr lang="en-US" sz="1400" dirty="0"/>
              <a:t>    INTO</a:t>
            </a:r>
          </a:p>
          <a:p>
            <a:r>
              <a:rPr lang="en-US" sz="1400" dirty="0"/>
              <a:t>        </a:t>
            </a:r>
            <a:r>
              <a:rPr lang="en-US" sz="1400" dirty="0" err="1"/>
              <a:t>v_nombreproducto</a:t>
            </a:r>
            <a:r>
              <a:rPr lang="en-US" sz="1400" dirty="0"/>
              <a:t>,</a:t>
            </a:r>
          </a:p>
          <a:p>
            <a:r>
              <a:rPr lang="en-US" sz="1400" dirty="0"/>
              <a:t>        </a:t>
            </a:r>
            <a:r>
              <a:rPr lang="en-US" sz="1400" dirty="0" err="1"/>
              <a:t>v_gamaproducto</a:t>
            </a:r>
            <a:endParaRPr lang="en-US" sz="1400" dirty="0"/>
          </a:p>
          <a:p>
            <a:r>
              <a:rPr lang="en-US" sz="1400" dirty="0"/>
              <a:t>    FROM</a:t>
            </a:r>
          </a:p>
          <a:p>
            <a:r>
              <a:rPr lang="en-US" sz="1400" dirty="0"/>
              <a:t>        </a:t>
            </a:r>
            <a:r>
              <a:rPr lang="en-US" sz="1400" dirty="0" err="1"/>
              <a:t>productos</a:t>
            </a:r>
            <a:endParaRPr lang="en-US" sz="1400" dirty="0"/>
          </a:p>
          <a:p>
            <a:r>
              <a:rPr lang="en-US" sz="1400" dirty="0"/>
              <a:t>    WHERE</a:t>
            </a:r>
          </a:p>
          <a:p>
            <a:r>
              <a:rPr lang="en-US" sz="1400" dirty="0"/>
              <a:t>        </a:t>
            </a:r>
            <a:r>
              <a:rPr lang="en-US" sz="1400" dirty="0" err="1"/>
              <a:t>codigoproducto</a:t>
            </a:r>
            <a:r>
              <a:rPr lang="en-US" sz="1400" dirty="0"/>
              <a:t> = </a:t>
            </a:r>
            <a:r>
              <a:rPr lang="en-US" sz="1400" dirty="0" err="1"/>
              <a:t>v_codigoproducto</a:t>
            </a:r>
            <a:r>
              <a:rPr lang="en-US" sz="1400" dirty="0"/>
              <a:t>;</a:t>
            </a:r>
          </a:p>
          <a:p>
            <a:r>
              <a:rPr lang="en-US" sz="1400" dirty="0"/>
              <a:t>    </a:t>
            </a:r>
            <a:r>
              <a:rPr lang="en-US" sz="1400" dirty="0" err="1"/>
              <a:t>dbms_output.put_line</a:t>
            </a:r>
            <a:r>
              <a:rPr lang="en-US" sz="1400" dirty="0"/>
              <a:t>('El </a:t>
            </a:r>
            <a:r>
              <a:rPr lang="en-US" sz="1400" dirty="0" err="1"/>
              <a:t>nombre</a:t>
            </a:r>
            <a:r>
              <a:rPr lang="en-US" sz="1400" dirty="0"/>
              <a:t> del </a:t>
            </a:r>
            <a:r>
              <a:rPr lang="en-US" sz="1400" dirty="0" err="1"/>
              <a:t>producto</a:t>
            </a:r>
            <a:r>
              <a:rPr lang="en-US" sz="1400" dirty="0"/>
              <a:t> es '</a:t>
            </a:r>
          </a:p>
          <a:p>
            <a:r>
              <a:rPr lang="en-US" sz="1400" dirty="0"/>
              <a:t>                         || </a:t>
            </a:r>
            <a:r>
              <a:rPr lang="en-US" sz="1400" dirty="0" err="1"/>
              <a:t>v_nombreproducto</a:t>
            </a:r>
            <a:endParaRPr lang="en-US" sz="1400" dirty="0"/>
          </a:p>
          <a:p>
            <a:r>
              <a:rPr lang="en-US" sz="1400" dirty="0"/>
              <a:t>                         || ' y </a:t>
            </a:r>
            <a:r>
              <a:rPr lang="en-US" sz="1400" dirty="0" err="1"/>
              <a:t>su</a:t>
            </a:r>
            <a:r>
              <a:rPr lang="en-US" sz="1400" dirty="0"/>
              <a:t> </a:t>
            </a:r>
            <a:r>
              <a:rPr lang="en-US" sz="1400" dirty="0" err="1"/>
              <a:t>gama</a:t>
            </a:r>
            <a:r>
              <a:rPr lang="en-US" sz="1400" dirty="0"/>
              <a:t> es '</a:t>
            </a:r>
          </a:p>
          <a:p>
            <a:r>
              <a:rPr lang="en-US" sz="1400" dirty="0"/>
              <a:t>                         || </a:t>
            </a:r>
            <a:r>
              <a:rPr lang="en-US" sz="1400" dirty="0" err="1"/>
              <a:t>v_gamaproducto</a:t>
            </a:r>
            <a:r>
              <a:rPr lang="en-US" sz="1400" dirty="0"/>
              <a:t>);</a:t>
            </a:r>
          </a:p>
          <a:p>
            <a:r>
              <a:rPr lang="en-US" sz="1400" dirty="0"/>
              <a:t>END;</a:t>
            </a:r>
          </a:p>
          <a:p>
            <a:r>
              <a:rPr lang="en-US" sz="1400" dirty="0"/>
              <a:t>/</a:t>
            </a:r>
            <a:endParaRPr lang="es-CO" sz="1400" dirty="0"/>
          </a:p>
        </p:txBody>
      </p:sp>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68A39F45-09DD-4EFC-945E-B249386D33EF}"/>
              </a:ext>
            </a:extLst>
          </p:cNvPr>
          <p:cNvSpPr txBox="1"/>
          <p:nvPr/>
        </p:nvSpPr>
        <p:spPr>
          <a:xfrm>
            <a:off x="324465" y="909228"/>
            <a:ext cx="8234516" cy="369332"/>
          </a:xfrm>
          <a:prstGeom prst="rect">
            <a:avLst/>
          </a:prstGeom>
          <a:noFill/>
        </p:spPr>
        <p:txBody>
          <a:bodyPr wrap="square" rtlCol="0">
            <a:spAutoFit/>
          </a:bodyPr>
          <a:lstStyle/>
          <a:p>
            <a:r>
              <a:rPr lang="es-CO" dirty="0"/>
              <a:t> 2. Mostrar el </a:t>
            </a:r>
            <a:r>
              <a:rPr lang="es-CO" dirty="0" err="1"/>
              <a:t>precioVenta</a:t>
            </a:r>
            <a:r>
              <a:rPr lang="es-CO" dirty="0"/>
              <a:t> y la gama de un producto dado su código.</a:t>
            </a:r>
          </a:p>
        </p:txBody>
      </p:sp>
    </p:spTree>
    <p:extLst>
      <p:ext uri="{BB962C8B-B14F-4D97-AF65-F5344CB8AC3E}">
        <p14:creationId xmlns:p14="http://schemas.microsoft.com/office/powerpoint/2010/main" val="420778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646331"/>
          </a:xfrm>
          <a:prstGeom prst="rect">
            <a:avLst/>
          </a:prstGeom>
          <a:noFill/>
        </p:spPr>
        <p:txBody>
          <a:bodyPr wrap="square" rtlCol="0">
            <a:spAutoFit/>
          </a:bodyPr>
          <a:lstStyle/>
          <a:p>
            <a:r>
              <a:rPr lang="es-CO" dirty="0"/>
              <a:t>3. Mostrar toda la información de un pedido dado su código (</a:t>
            </a:r>
            <a:r>
              <a:rPr lang="es-CO" dirty="0" err="1"/>
              <a:t>fechaEsperada</a:t>
            </a:r>
            <a:r>
              <a:rPr lang="es-CO" dirty="0"/>
              <a:t>, </a:t>
            </a:r>
            <a:r>
              <a:rPr lang="es-CO" dirty="0" err="1"/>
              <a:t>fechaEntrega</a:t>
            </a:r>
            <a:r>
              <a:rPr lang="es-CO" dirty="0"/>
              <a:t>, </a:t>
            </a:r>
            <a:r>
              <a:rPr lang="es-CO" dirty="0" err="1"/>
              <a:t>fechapedido</a:t>
            </a:r>
            <a:r>
              <a:rPr lang="es-CO" dirty="0"/>
              <a:t>, estado, comentarios).</a:t>
            </a:r>
          </a:p>
        </p:txBody>
      </p:sp>
      <p:sp>
        <p:nvSpPr>
          <p:cNvPr id="6" name="Rectángulo 5">
            <a:extLst>
              <a:ext uri="{FF2B5EF4-FFF2-40B4-BE49-F238E27FC236}">
                <a16:creationId xmlns:a16="http://schemas.microsoft.com/office/drawing/2014/main" id="{248F1B6B-9534-4115-B616-93513856BC6E}"/>
              </a:ext>
            </a:extLst>
          </p:cNvPr>
          <p:cNvSpPr/>
          <p:nvPr/>
        </p:nvSpPr>
        <p:spPr>
          <a:xfrm>
            <a:off x="467032" y="1767007"/>
            <a:ext cx="8234516" cy="3970318"/>
          </a:xfrm>
          <a:prstGeom prst="rect">
            <a:avLst/>
          </a:prstGeom>
        </p:spPr>
        <p:txBody>
          <a:bodyPr wrap="square">
            <a:spAutoFit/>
          </a:bodyPr>
          <a:lstStyle/>
          <a:p>
            <a:r>
              <a:rPr lang="es-CO" dirty="0"/>
              <a:t>DECLARE</a:t>
            </a:r>
          </a:p>
          <a:p>
            <a:r>
              <a:rPr lang="es-CO" dirty="0"/>
              <a:t>    </a:t>
            </a:r>
            <a:r>
              <a:rPr lang="es-CO" dirty="0" err="1"/>
              <a:t>v_codigopedido</a:t>
            </a:r>
            <a:r>
              <a:rPr lang="es-CO" dirty="0"/>
              <a:t>   </a:t>
            </a:r>
            <a:r>
              <a:rPr lang="es-CO" dirty="0" err="1"/>
              <a:t>pedidos.codigopedido%TYPE</a:t>
            </a:r>
            <a:r>
              <a:rPr lang="es-CO" dirty="0"/>
              <a:t> := &amp;</a:t>
            </a:r>
            <a:r>
              <a:rPr lang="es-CO" dirty="0" err="1"/>
              <a:t>código_pedido</a:t>
            </a:r>
            <a:r>
              <a:rPr lang="es-CO" dirty="0"/>
              <a:t>;</a:t>
            </a:r>
          </a:p>
          <a:p>
            <a:r>
              <a:rPr lang="es-CO" dirty="0"/>
              <a:t>    </a:t>
            </a:r>
            <a:r>
              <a:rPr lang="es-CO" dirty="0" err="1"/>
              <a:t>v_pedido</a:t>
            </a:r>
            <a:r>
              <a:rPr lang="es-CO" dirty="0"/>
              <a:t>         </a:t>
            </a:r>
            <a:r>
              <a:rPr lang="es-CO" dirty="0" err="1"/>
              <a:t>pedidos%rowtype</a:t>
            </a:r>
            <a:r>
              <a:rPr lang="es-CO" dirty="0"/>
              <a:t>;</a:t>
            </a:r>
          </a:p>
          <a:p>
            <a:r>
              <a:rPr lang="es-CO" dirty="0"/>
              <a:t>BEGIN</a:t>
            </a:r>
          </a:p>
          <a:p>
            <a:r>
              <a:rPr lang="es-CO" dirty="0"/>
              <a:t>    SELECT</a:t>
            </a:r>
          </a:p>
          <a:p>
            <a:r>
              <a:rPr lang="es-CO" dirty="0"/>
              <a:t>        *</a:t>
            </a:r>
          </a:p>
          <a:p>
            <a:r>
              <a:rPr lang="es-CO" dirty="0"/>
              <a:t>    INTO </a:t>
            </a:r>
            <a:r>
              <a:rPr lang="es-CO" dirty="0" err="1"/>
              <a:t>v_pedido</a:t>
            </a:r>
            <a:endParaRPr lang="es-CO" dirty="0"/>
          </a:p>
          <a:p>
            <a:r>
              <a:rPr lang="es-CO" dirty="0"/>
              <a:t>    FROM</a:t>
            </a:r>
          </a:p>
          <a:p>
            <a:r>
              <a:rPr lang="es-CO" dirty="0"/>
              <a:t>        pedidos</a:t>
            </a:r>
          </a:p>
          <a:p>
            <a:r>
              <a:rPr lang="es-CO" dirty="0"/>
              <a:t>    WHERE</a:t>
            </a:r>
          </a:p>
          <a:p>
            <a:r>
              <a:rPr lang="es-CO" dirty="0"/>
              <a:t>        </a:t>
            </a:r>
            <a:r>
              <a:rPr lang="es-CO" dirty="0" err="1"/>
              <a:t>codigopedido</a:t>
            </a:r>
            <a:r>
              <a:rPr lang="es-CO" dirty="0"/>
              <a:t> = </a:t>
            </a:r>
            <a:r>
              <a:rPr lang="es-CO" dirty="0" err="1"/>
              <a:t>v_codigopedido</a:t>
            </a:r>
            <a:r>
              <a:rPr lang="es-CO" dirty="0"/>
              <a:t>;</a:t>
            </a:r>
          </a:p>
          <a:p>
            <a:r>
              <a:rPr lang="es-CO" b="1" dirty="0">
                <a:highlight>
                  <a:srgbClr val="FFFF00"/>
                </a:highlight>
              </a:rPr>
              <a:t>COMPLETAR EL CODIGO DE SALIDA QUE VA AQUÍ</a:t>
            </a:r>
          </a:p>
          <a:p>
            <a:r>
              <a:rPr lang="es-CO" dirty="0"/>
              <a:t>END;</a:t>
            </a:r>
          </a:p>
          <a:p>
            <a:r>
              <a:rPr lang="es-CO" dirty="0"/>
              <a:t>/</a:t>
            </a:r>
          </a:p>
        </p:txBody>
      </p:sp>
    </p:spTree>
    <p:extLst>
      <p:ext uri="{BB962C8B-B14F-4D97-AF65-F5344CB8AC3E}">
        <p14:creationId xmlns:p14="http://schemas.microsoft.com/office/powerpoint/2010/main" val="373407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646331"/>
          </a:xfrm>
          <a:prstGeom prst="rect">
            <a:avLst/>
          </a:prstGeom>
          <a:noFill/>
        </p:spPr>
        <p:txBody>
          <a:bodyPr wrap="square" rtlCol="0">
            <a:spAutoFit/>
          </a:bodyPr>
          <a:lstStyle/>
          <a:p>
            <a:r>
              <a:rPr lang="es-CO" dirty="0"/>
              <a:t>Mostrar toda la información de un pedido dado su código (</a:t>
            </a:r>
            <a:r>
              <a:rPr lang="es-CO" dirty="0" err="1"/>
              <a:t>fechaEsperada</a:t>
            </a:r>
            <a:r>
              <a:rPr lang="es-CO" dirty="0"/>
              <a:t>, </a:t>
            </a:r>
            <a:r>
              <a:rPr lang="es-CO" dirty="0" err="1"/>
              <a:t>fechaEntrega</a:t>
            </a:r>
            <a:r>
              <a:rPr lang="es-CO" dirty="0"/>
              <a:t>, </a:t>
            </a:r>
            <a:r>
              <a:rPr lang="es-CO" dirty="0" err="1"/>
              <a:t>fechapedido</a:t>
            </a:r>
            <a:r>
              <a:rPr lang="es-CO" dirty="0"/>
              <a:t>, estado, comentarios).</a:t>
            </a:r>
          </a:p>
        </p:txBody>
      </p:sp>
      <p:sp>
        <p:nvSpPr>
          <p:cNvPr id="6" name="Rectángulo 5">
            <a:extLst>
              <a:ext uri="{FF2B5EF4-FFF2-40B4-BE49-F238E27FC236}">
                <a16:creationId xmlns:a16="http://schemas.microsoft.com/office/drawing/2014/main" id="{248F1B6B-9534-4115-B616-93513856BC6E}"/>
              </a:ext>
            </a:extLst>
          </p:cNvPr>
          <p:cNvSpPr/>
          <p:nvPr/>
        </p:nvSpPr>
        <p:spPr>
          <a:xfrm>
            <a:off x="206478" y="2351246"/>
            <a:ext cx="6451124" cy="3170099"/>
          </a:xfrm>
          <a:prstGeom prst="rect">
            <a:avLst/>
          </a:prstGeom>
        </p:spPr>
        <p:txBody>
          <a:bodyPr wrap="square">
            <a:spAutoFit/>
          </a:bodyPr>
          <a:lstStyle/>
          <a:p>
            <a:r>
              <a:rPr lang="es-CO" sz="2000" dirty="0" err="1"/>
              <a:t>dbms_output.put_line</a:t>
            </a:r>
            <a:r>
              <a:rPr lang="es-CO" sz="2000" dirty="0"/>
              <a:t>('La fecha de pedido es '</a:t>
            </a:r>
          </a:p>
          <a:p>
            <a:r>
              <a:rPr lang="es-CO" sz="2000" dirty="0"/>
              <a:t>                         || </a:t>
            </a:r>
            <a:r>
              <a:rPr lang="es-CO" sz="2000" dirty="0" err="1"/>
              <a:t>v_pedido.fechapedido</a:t>
            </a:r>
            <a:endParaRPr lang="es-CO" sz="2000" dirty="0"/>
          </a:p>
          <a:p>
            <a:r>
              <a:rPr lang="es-CO" sz="2000" dirty="0"/>
              <a:t>                         || ', la fecha esperada es '</a:t>
            </a:r>
          </a:p>
          <a:p>
            <a:r>
              <a:rPr lang="es-CO" sz="2000" dirty="0"/>
              <a:t>                         || </a:t>
            </a:r>
            <a:r>
              <a:rPr lang="es-CO" sz="2000" dirty="0" err="1"/>
              <a:t>v_pedido.fechaesperada</a:t>
            </a:r>
            <a:endParaRPr lang="es-CO" sz="2000" dirty="0"/>
          </a:p>
          <a:p>
            <a:r>
              <a:rPr lang="es-CO" sz="2000" dirty="0"/>
              <a:t>                         || ', la fecha de entrega es '</a:t>
            </a:r>
          </a:p>
          <a:p>
            <a:r>
              <a:rPr lang="es-CO" sz="2000" dirty="0"/>
              <a:t>                         || </a:t>
            </a:r>
            <a:r>
              <a:rPr lang="es-CO" sz="2000" dirty="0" err="1"/>
              <a:t>v_pedido.fechaentrega</a:t>
            </a:r>
            <a:endParaRPr lang="es-CO" sz="2000" dirty="0"/>
          </a:p>
          <a:p>
            <a:r>
              <a:rPr lang="es-CO" sz="2000" dirty="0"/>
              <a:t>                         || ', el estado es '</a:t>
            </a:r>
          </a:p>
          <a:p>
            <a:r>
              <a:rPr lang="es-CO" sz="2000" dirty="0"/>
              <a:t>                         || </a:t>
            </a:r>
            <a:r>
              <a:rPr lang="es-CO" sz="2000" dirty="0" err="1"/>
              <a:t>v_pedido.estado</a:t>
            </a:r>
            <a:endParaRPr lang="es-CO" sz="2000" dirty="0"/>
          </a:p>
          <a:p>
            <a:r>
              <a:rPr lang="es-CO" sz="2000" dirty="0"/>
              <a:t>                         || ' y los comentarios son: '</a:t>
            </a:r>
          </a:p>
          <a:p>
            <a:r>
              <a:rPr lang="es-CO" sz="2000" dirty="0"/>
              <a:t>                         || </a:t>
            </a:r>
            <a:r>
              <a:rPr lang="es-CO" sz="2000" dirty="0" err="1"/>
              <a:t>v_pedido.comentarios</a:t>
            </a:r>
            <a:r>
              <a:rPr lang="es-CO" sz="2000" dirty="0"/>
              <a:t>);</a:t>
            </a:r>
          </a:p>
        </p:txBody>
      </p:sp>
      <p:sp>
        <p:nvSpPr>
          <p:cNvPr id="2" name="Rectángulo 1">
            <a:extLst>
              <a:ext uri="{FF2B5EF4-FFF2-40B4-BE49-F238E27FC236}">
                <a16:creationId xmlns:a16="http://schemas.microsoft.com/office/drawing/2014/main" id="{24679AA0-5629-49F4-81F8-7A9A4B87D904}"/>
              </a:ext>
            </a:extLst>
          </p:cNvPr>
          <p:cNvSpPr/>
          <p:nvPr/>
        </p:nvSpPr>
        <p:spPr>
          <a:xfrm>
            <a:off x="206478" y="1947812"/>
            <a:ext cx="2135265" cy="369332"/>
          </a:xfrm>
          <a:prstGeom prst="rect">
            <a:avLst/>
          </a:prstGeom>
        </p:spPr>
        <p:txBody>
          <a:bodyPr wrap="none">
            <a:spAutoFit/>
          </a:bodyPr>
          <a:lstStyle/>
          <a:p>
            <a:r>
              <a:rPr lang="es-CO" b="1" dirty="0">
                <a:highlight>
                  <a:srgbClr val="FFFF00"/>
                </a:highlight>
              </a:rPr>
              <a:t>CODIGO DE SALIDA: </a:t>
            </a:r>
            <a:endParaRPr lang="es-CO" dirty="0"/>
          </a:p>
        </p:txBody>
      </p:sp>
    </p:spTree>
    <p:extLst>
      <p:ext uri="{BB962C8B-B14F-4D97-AF65-F5344CB8AC3E}">
        <p14:creationId xmlns:p14="http://schemas.microsoft.com/office/powerpoint/2010/main" val="392889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646331"/>
          </a:xfrm>
          <a:prstGeom prst="rect">
            <a:avLst/>
          </a:prstGeom>
          <a:noFill/>
        </p:spPr>
        <p:txBody>
          <a:bodyPr wrap="square" rtlCol="0">
            <a:spAutoFit/>
          </a:bodyPr>
          <a:lstStyle/>
          <a:p>
            <a:r>
              <a:rPr lang="es-CO" dirty="0"/>
              <a:t>4. Mostrar el nombre de un cliente dado su código. Controlar en caso que no se encuentre mostrando un mensaje.</a:t>
            </a:r>
          </a:p>
        </p:txBody>
      </p:sp>
      <p:sp>
        <p:nvSpPr>
          <p:cNvPr id="6" name="Rectángulo 5">
            <a:extLst>
              <a:ext uri="{FF2B5EF4-FFF2-40B4-BE49-F238E27FC236}">
                <a16:creationId xmlns:a16="http://schemas.microsoft.com/office/drawing/2014/main" id="{248F1B6B-9534-4115-B616-93513856BC6E}"/>
              </a:ext>
            </a:extLst>
          </p:cNvPr>
          <p:cNvSpPr/>
          <p:nvPr/>
        </p:nvSpPr>
        <p:spPr>
          <a:xfrm>
            <a:off x="63910" y="1542030"/>
            <a:ext cx="8519651" cy="4524315"/>
          </a:xfrm>
          <a:prstGeom prst="rect">
            <a:avLst/>
          </a:prstGeom>
        </p:spPr>
        <p:txBody>
          <a:bodyPr wrap="square">
            <a:spAutoFit/>
          </a:bodyPr>
          <a:lstStyle/>
          <a:p>
            <a:r>
              <a:rPr lang="es-CO" sz="1600" dirty="0"/>
              <a:t>DECLARE</a:t>
            </a:r>
          </a:p>
          <a:p>
            <a:r>
              <a:rPr lang="es-CO" sz="1600" dirty="0"/>
              <a:t>    </a:t>
            </a:r>
            <a:r>
              <a:rPr lang="es-CO" sz="1600" dirty="0" err="1"/>
              <a:t>v_codigocliente</a:t>
            </a:r>
            <a:r>
              <a:rPr lang="es-CO" sz="1600" dirty="0"/>
              <a:t>   </a:t>
            </a:r>
            <a:r>
              <a:rPr lang="es-CO" sz="1600" dirty="0" err="1"/>
              <a:t>clientes.codigocliente%TYPE</a:t>
            </a:r>
            <a:r>
              <a:rPr lang="es-CO" sz="1600" dirty="0"/>
              <a:t> := &amp;</a:t>
            </a:r>
            <a:r>
              <a:rPr lang="es-CO" sz="1600" dirty="0" err="1"/>
              <a:t>código_cliente</a:t>
            </a:r>
            <a:r>
              <a:rPr lang="es-CO" sz="1600" dirty="0"/>
              <a:t>;</a:t>
            </a:r>
          </a:p>
          <a:p>
            <a:r>
              <a:rPr lang="es-CO" sz="1600" dirty="0"/>
              <a:t>    </a:t>
            </a:r>
            <a:r>
              <a:rPr lang="es-CO" sz="1600" dirty="0" err="1"/>
              <a:t>v_nombrecliente</a:t>
            </a:r>
            <a:r>
              <a:rPr lang="es-CO" sz="1600" dirty="0"/>
              <a:t>   </a:t>
            </a:r>
            <a:r>
              <a:rPr lang="es-CO" sz="1600" dirty="0" err="1"/>
              <a:t>clientes.nombrecliente%TYPE</a:t>
            </a:r>
            <a:r>
              <a:rPr lang="es-CO" sz="1600" dirty="0"/>
              <a:t>;</a:t>
            </a:r>
          </a:p>
          <a:p>
            <a:r>
              <a:rPr lang="es-CO" sz="1600" dirty="0"/>
              <a:t>BEGIN</a:t>
            </a:r>
          </a:p>
          <a:p>
            <a:r>
              <a:rPr lang="es-CO" sz="1600" dirty="0"/>
              <a:t>    SELECT</a:t>
            </a:r>
          </a:p>
          <a:p>
            <a:r>
              <a:rPr lang="es-CO" sz="1600" dirty="0"/>
              <a:t>        </a:t>
            </a:r>
            <a:r>
              <a:rPr lang="es-CO" sz="1600" dirty="0" err="1"/>
              <a:t>nombrecliente</a:t>
            </a:r>
            <a:endParaRPr lang="es-CO" sz="1600" dirty="0"/>
          </a:p>
          <a:p>
            <a:r>
              <a:rPr lang="es-CO" sz="1600" dirty="0"/>
              <a:t>    INTO </a:t>
            </a:r>
            <a:r>
              <a:rPr lang="es-CO" sz="1600" dirty="0" err="1"/>
              <a:t>v_nombrecliente</a:t>
            </a:r>
            <a:endParaRPr lang="es-CO" sz="1600" dirty="0"/>
          </a:p>
          <a:p>
            <a:r>
              <a:rPr lang="es-CO" sz="1600" dirty="0"/>
              <a:t>    FROM</a:t>
            </a:r>
          </a:p>
          <a:p>
            <a:r>
              <a:rPr lang="es-CO" sz="1600" dirty="0"/>
              <a:t>        clientes</a:t>
            </a:r>
          </a:p>
          <a:p>
            <a:r>
              <a:rPr lang="es-CO" sz="1600" dirty="0"/>
              <a:t>    WHERE</a:t>
            </a:r>
          </a:p>
          <a:p>
            <a:r>
              <a:rPr lang="es-CO" sz="1600" dirty="0"/>
              <a:t>        </a:t>
            </a:r>
            <a:r>
              <a:rPr lang="es-CO" sz="1600" dirty="0" err="1"/>
              <a:t>codigocliente</a:t>
            </a:r>
            <a:r>
              <a:rPr lang="es-CO" sz="1600" dirty="0"/>
              <a:t> = </a:t>
            </a:r>
            <a:r>
              <a:rPr lang="es-CO" sz="1600" dirty="0" err="1"/>
              <a:t>v_codigocliente</a:t>
            </a:r>
            <a:r>
              <a:rPr lang="es-CO" sz="1600" dirty="0"/>
              <a:t>;</a:t>
            </a:r>
          </a:p>
          <a:p>
            <a:endParaRPr lang="es-CO" sz="1600" dirty="0"/>
          </a:p>
          <a:p>
            <a:r>
              <a:rPr lang="es-CO" sz="1600" dirty="0"/>
              <a:t>    </a:t>
            </a:r>
            <a:r>
              <a:rPr lang="es-CO" sz="1600" dirty="0" err="1"/>
              <a:t>dbms_output.put_line</a:t>
            </a:r>
            <a:r>
              <a:rPr lang="es-CO" sz="1600" dirty="0"/>
              <a:t>('El nombre del cliente es ' || </a:t>
            </a:r>
            <a:r>
              <a:rPr lang="es-CO" sz="1600" dirty="0" err="1"/>
              <a:t>v_nombrecliente</a:t>
            </a:r>
            <a:r>
              <a:rPr lang="es-CO" sz="1600" dirty="0"/>
              <a:t>);</a:t>
            </a:r>
          </a:p>
          <a:p>
            <a:r>
              <a:rPr lang="es-CO" sz="1600" dirty="0"/>
              <a:t>EXCEPTION</a:t>
            </a:r>
          </a:p>
          <a:p>
            <a:r>
              <a:rPr lang="es-CO" sz="1600" dirty="0"/>
              <a:t>    WHEN </a:t>
            </a:r>
            <a:r>
              <a:rPr lang="es-CO" sz="1600" dirty="0" err="1"/>
              <a:t>no_data_found</a:t>
            </a:r>
            <a:r>
              <a:rPr lang="es-CO" sz="1600" dirty="0"/>
              <a:t> THEN</a:t>
            </a:r>
          </a:p>
          <a:p>
            <a:r>
              <a:rPr lang="es-CO" sz="1600" dirty="0"/>
              <a:t>        </a:t>
            </a:r>
            <a:r>
              <a:rPr lang="es-CO" sz="1600" dirty="0" err="1"/>
              <a:t>dbms_output.put_line</a:t>
            </a:r>
            <a:r>
              <a:rPr lang="es-CO" sz="1600" dirty="0"/>
              <a:t>('No existe el cliente');</a:t>
            </a:r>
          </a:p>
          <a:p>
            <a:r>
              <a:rPr lang="es-CO" sz="1600" dirty="0"/>
              <a:t>END;</a:t>
            </a:r>
          </a:p>
          <a:p>
            <a:r>
              <a:rPr lang="es-CO" sz="1600" dirty="0"/>
              <a:t>/</a:t>
            </a:r>
          </a:p>
        </p:txBody>
      </p:sp>
    </p:spTree>
    <p:extLst>
      <p:ext uri="{BB962C8B-B14F-4D97-AF65-F5344CB8AC3E}">
        <p14:creationId xmlns:p14="http://schemas.microsoft.com/office/powerpoint/2010/main" val="281882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369332"/>
          </a:xfrm>
          <a:prstGeom prst="rect">
            <a:avLst/>
          </a:prstGeom>
          <a:noFill/>
        </p:spPr>
        <p:txBody>
          <a:bodyPr wrap="square" rtlCol="0">
            <a:spAutoFit/>
          </a:bodyPr>
          <a:lstStyle/>
          <a:p>
            <a:r>
              <a:rPr lang="es-CO" dirty="0"/>
              <a:t>5. Crear un cursor para ver todos los clientes que no hayan hecho pagos. Usar un </a:t>
            </a:r>
            <a:r>
              <a:rPr lang="es-CO" dirty="0" err="1"/>
              <a:t>for</a:t>
            </a:r>
            <a:r>
              <a:rPr lang="es-CO" dirty="0"/>
              <a:t>.</a:t>
            </a:r>
          </a:p>
        </p:txBody>
      </p:sp>
      <p:sp>
        <p:nvSpPr>
          <p:cNvPr id="6" name="Rectángulo 5">
            <a:extLst>
              <a:ext uri="{FF2B5EF4-FFF2-40B4-BE49-F238E27FC236}">
                <a16:creationId xmlns:a16="http://schemas.microsoft.com/office/drawing/2014/main" id="{248F1B6B-9534-4115-B616-93513856BC6E}"/>
              </a:ext>
            </a:extLst>
          </p:cNvPr>
          <p:cNvSpPr/>
          <p:nvPr/>
        </p:nvSpPr>
        <p:spPr>
          <a:xfrm>
            <a:off x="63910" y="2087459"/>
            <a:ext cx="8519651" cy="2400657"/>
          </a:xfrm>
          <a:prstGeom prst="rect">
            <a:avLst/>
          </a:prstGeom>
        </p:spPr>
        <p:txBody>
          <a:bodyPr wrap="square">
            <a:spAutoFit/>
          </a:bodyPr>
          <a:lstStyle/>
          <a:p>
            <a:r>
              <a:rPr lang="es-CO" sz="1500" dirty="0"/>
              <a:t>DECLARE</a:t>
            </a:r>
          </a:p>
          <a:p>
            <a:r>
              <a:rPr lang="es-CO" sz="1500" dirty="0"/>
              <a:t>    CURSOR </a:t>
            </a:r>
            <a:r>
              <a:rPr lang="es-CO" sz="1500" dirty="0" err="1"/>
              <a:t>clientes_sin_pagos_cursor</a:t>
            </a:r>
            <a:r>
              <a:rPr lang="es-CO" sz="1500" dirty="0"/>
              <a:t> IS</a:t>
            </a:r>
          </a:p>
          <a:p>
            <a:r>
              <a:rPr lang="es-CO" sz="1500" dirty="0"/>
              <a:t>    SELECT </a:t>
            </a:r>
            <a:r>
              <a:rPr lang="es-CO" sz="1500" dirty="0" err="1"/>
              <a:t>nombrecliente</a:t>
            </a:r>
            <a:r>
              <a:rPr lang="es-CO" sz="1500" dirty="0"/>
              <a:t> FROM clientes WHERE </a:t>
            </a:r>
            <a:r>
              <a:rPr lang="es-CO" sz="1500" dirty="0" err="1"/>
              <a:t>codigocliente</a:t>
            </a:r>
            <a:r>
              <a:rPr lang="es-CO" sz="1500" dirty="0"/>
              <a:t> NOT IN (SELECT </a:t>
            </a:r>
            <a:r>
              <a:rPr lang="es-CO" sz="1500" dirty="0" err="1"/>
              <a:t>codigocliente</a:t>
            </a:r>
            <a:r>
              <a:rPr lang="es-CO" sz="1500" dirty="0"/>
              <a:t> FROM pagos);</a:t>
            </a:r>
          </a:p>
          <a:p>
            <a:endParaRPr lang="es-CO" sz="1500" dirty="0"/>
          </a:p>
          <a:p>
            <a:r>
              <a:rPr lang="es-CO" sz="1500" dirty="0"/>
              <a:t>BEGIN</a:t>
            </a:r>
          </a:p>
          <a:p>
            <a:r>
              <a:rPr lang="es-CO" sz="1500" dirty="0"/>
              <a:t>    FOR registro IN </a:t>
            </a:r>
            <a:r>
              <a:rPr lang="es-CO" sz="1500" dirty="0" err="1"/>
              <a:t>clientes_sin_pagos_cursor</a:t>
            </a:r>
            <a:r>
              <a:rPr lang="es-CO" sz="1500" dirty="0"/>
              <a:t> LOOP</a:t>
            </a:r>
          </a:p>
          <a:p>
            <a:r>
              <a:rPr lang="es-CO" sz="1500" dirty="0"/>
              <a:t>        </a:t>
            </a:r>
            <a:r>
              <a:rPr lang="es-CO" sz="1500" dirty="0" err="1"/>
              <a:t>dbms_output.put_line</a:t>
            </a:r>
            <a:r>
              <a:rPr lang="es-CO" sz="1500" dirty="0"/>
              <a:t>(</a:t>
            </a:r>
            <a:r>
              <a:rPr lang="es-CO" sz="1500" dirty="0" err="1"/>
              <a:t>registro.nombrecliente</a:t>
            </a:r>
            <a:r>
              <a:rPr lang="es-CO" sz="1500" dirty="0"/>
              <a:t>);</a:t>
            </a:r>
          </a:p>
          <a:p>
            <a:r>
              <a:rPr lang="es-CO" sz="1500" dirty="0"/>
              <a:t>    END LOOP;</a:t>
            </a:r>
          </a:p>
          <a:p>
            <a:r>
              <a:rPr lang="es-CO" sz="1500" dirty="0"/>
              <a:t>END;</a:t>
            </a:r>
          </a:p>
          <a:p>
            <a:r>
              <a:rPr lang="es-CO" sz="1500" dirty="0"/>
              <a:t>/</a:t>
            </a:r>
          </a:p>
        </p:txBody>
      </p:sp>
    </p:spTree>
    <p:extLst>
      <p:ext uri="{BB962C8B-B14F-4D97-AF65-F5344CB8AC3E}">
        <p14:creationId xmlns:p14="http://schemas.microsoft.com/office/powerpoint/2010/main" val="263919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FF7F9FA-2F51-4BC3-9D65-FDABC82F1E62}"/>
              </a:ext>
            </a:extLst>
          </p:cNvPr>
          <p:cNvSpPr/>
          <p:nvPr/>
        </p:nvSpPr>
        <p:spPr>
          <a:xfrm>
            <a:off x="2199720" y="86483"/>
            <a:ext cx="4744569"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ARQUITECTURA</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DB65CB9E-419F-4F56-B1E2-A80446C6B097}"/>
              </a:ext>
            </a:extLst>
          </p:cNvPr>
          <p:cNvSpPr/>
          <p:nvPr/>
        </p:nvSpPr>
        <p:spPr>
          <a:xfrm>
            <a:off x="260554" y="1441241"/>
            <a:ext cx="8273845" cy="1446550"/>
          </a:xfrm>
          <a:prstGeom prst="rect">
            <a:avLst/>
          </a:prstGeom>
        </p:spPr>
        <p:txBody>
          <a:bodyPr wrap="square">
            <a:spAutoFit/>
          </a:bodyPr>
          <a:lstStyle/>
          <a:p>
            <a:pPr marL="342900" indent="-342900">
              <a:buFont typeface="Wingdings" panose="05000000000000000000" pitchFamily="2" charset="2"/>
              <a:buChar char="ü"/>
            </a:pPr>
            <a:r>
              <a:rPr lang="pt-BR" sz="2200" dirty="0">
                <a:latin typeface="Verdana" panose="020B0604030504040204" pitchFamily="34" charset="0"/>
              </a:rPr>
              <a:t>Se </a:t>
            </a:r>
            <a:r>
              <a:rPr lang="pt-BR" sz="2200" dirty="0" err="1">
                <a:latin typeface="Verdana" panose="020B0604030504040204" pitchFamily="34" charset="0"/>
              </a:rPr>
              <a:t>compone</a:t>
            </a:r>
            <a:r>
              <a:rPr lang="pt-BR" sz="2200" dirty="0">
                <a:latin typeface="Verdana" panose="020B0604030504040204" pitchFamily="34" charset="0"/>
              </a:rPr>
              <a:t> de código PLSQL+ sentencias SQL.</a:t>
            </a:r>
          </a:p>
          <a:p>
            <a:pPr marL="342900" indent="-342900">
              <a:buFont typeface="Wingdings" panose="05000000000000000000" pitchFamily="2" charset="2"/>
              <a:buChar char="ü"/>
            </a:pPr>
            <a:r>
              <a:rPr lang="es-CO" sz="2200" dirty="0"/>
              <a:t>el código PLSQL es ejecutado en un </a:t>
            </a:r>
            <a:r>
              <a:rPr lang="es-CO" sz="2200" dirty="0" err="1"/>
              <a:t>engine</a:t>
            </a:r>
            <a:r>
              <a:rPr lang="es-CO" sz="2200" dirty="0"/>
              <a:t> llamado PLSQL y las secciones que son sentencias SQL son ejecutadas en el SQL </a:t>
            </a:r>
            <a:r>
              <a:rPr lang="es-CO" sz="2200" dirty="0" err="1"/>
              <a:t>Statement</a:t>
            </a:r>
            <a:r>
              <a:rPr lang="es-CO" sz="2200" dirty="0"/>
              <a:t> </a:t>
            </a:r>
            <a:r>
              <a:rPr lang="es-CO" sz="2200" dirty="0" err="1"/>
              <a:t>Executor</a:t>
            </a:r>
            <a:r>
              <a:rPr lang="es-CO" sz="2200" dirty="0"/>
              <a:t> (Oracle </a:t>
            </a:r>
            <a:r>
              <a:rPr lang="es-CO" sz="2200" dirty="0" err="1"/>
              <a:t>Database</a:t>
            </a:r>
            <a:r>
              <a:rPr lang="es-CO" sz="2200" dirty="0"/>
              <a:t> Server).</a:t>
            </a:r>
          </a:p>
        </p:txBody>
      </p:sp>
      <p:pic>
        <p:nvPicPr>
          <p:cNvPr id="4" name="Imagen 3">
            <a:extLst>
              <a:ext uri="{FF2B5EF4-FFF2-40B4-BE49-F238E27FC236}">
                <a16:creationId xmlns:a16="http://schemas.microsoft.com/office/drawing/2014/main" id="{FA776479-654B-44F6-B345-0F70D2DFACE7}"/>
              </a:ext>
            </a:extLst>
          </p:cNvPr>
          <p:cNvPicPr>
            <a:picLocks noChangeAspect="1"/>
          </p:cNvPicPr>
          <p:nvPr/>
        </p:nvPicPr>
        <p:blipFill>
          <a:blip r:embed="rId2"/>
          <a:stretch>
            <a:fillRect/>
          </a:stretch>
        </p:blipFill>
        <p:spPr>
          <a:xfrm>
            <a:off x="4572000" y="3942735"/>
            <a:ext cx="4345010" cy="1425678"/>
          </a:xfrm>
          <a:prstGeom prst="rect">
            <a:avLst/>
          </a:prstGeom>
        </p:spPr>
      </p:pic>
      <p:pic>
        <p:nvPicPr>
          <p:cNvPr id="5" name="Imagen 4">
            <a:extLst>
              <a:ext uri="{FF2B5EF4-FFF2-40B4-BE49-F238E27FC236}">
                <a16:creationId xmlns:a16="http://schemas.microsoft.com/office/drawing/2014/main" id="{3848D8C5-0233-4B5A-8B6E-F4369ADD92DB}"/>
              </a:ext>
            </a:extLst>
          </p:cNvPr>
          <p:cNvPicPr>
            <a:picLocks noChangeAspect="1"/>
          </p:cNvPicPr>
          <p:nvPr/>
        </p:nvPicPr>
        <p:blipFill>
          <a:blip r:embed="rId3"/>
          <a:stretch>
            <a:fillRect/>
          </a:stretch>
        </p:blipFill>
        <p:spPr>
          <a:xfrm>
            <a:off x="260554" y="3319220"/>
            <a:ext cx="4276652" cy="2569470"/>
          </a:xfrm>
          <a:prstGeom prst="rect">
            <a:avLst/>
          </a:prstGeom>
        </p:spPr>
      </p:pic>
    </p:spTree>
    <p:extLst>
      <p:ext uri="{BB962C8B-B14F-4D97-AF65-F5344CB8AC3E}">
        <p14:creationId xmlns:p14="http://schemas.microsoft.com/office/powerpoint/2010/main" val="657990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369332"/>
          </a:xfrm>
          <a:prstGeom prst="rect">
            <a:avLst/>
          </a:prstGeom>
          <a:noFill/>
        </p:spPr>
        <p:txBody>
          <a:bodyPr wrap="square" rtlCol="0">
            <a:spAutoFit/>
          </a:bodyPr>
          <a:lstStyle/>
          <a:p>
            <a:r>
              <a:rPr lang="es-CO" dirty="0"/>
              <a:t>6. Crear un cursor para ver todos los clientes que no hayan hecho pagos. Usar un </a:t>
            </a:r>
            <a:r>
              <a:rPr lang="es-CO" dirty="0" err="1"/>
              <a:t>loop</a:t>
            </a:r>
            <a:r>
              <a:rPr lang="es-CO" dirty="0"/>
              <a:t>.</a:t>
            </a:r>
          </a:p>
        </p:txBody>
      </p:sp>
      <p:sp>
        <p:nvSpPr>
          <p:cNvPr id="6" name="Rectángulo 5">
            <a:extLst>
              <a:ext uri="{FF2B5EF4-FFF2-40B4-BE49-F238E27FC236}">
                <a16:creationId xmlns:a16="http://schemas.microsoft.com/office/drawing/2014/main" id="{248F1B6B-9534-4115-B616-93513856BC6E}"/>
              </a:ext>
            </a:extLst>
          </p:cNvPr>
          <p:cNvSpPr/>
          <p:nvPr/>
        </p:nvSpPr>
        <p:spPr>
          <a:xfrm>
            <a:off x="63910" y="1615511"/>
            <a:ext cx="8519651" cy="3785652"/>
          </a:xfrm>
          <a:prstGeom prst="rect">
            <a:avLst/>
          </a:prstGeom>
        </p:spPr>
        <p:txBody>
          <a:bodyPr wrap="square">
            <a:spAutoFit/>
          </a:bodyPr>
          <a:lstStyle/>
          <a:p>
            <a:r>
              <a:rPr lang="es-CO" sz="1500" dirty="0"/>
              <a:t>DECLARE</a:t>
            </a:r>
          </a:p>
          <a:p>
            <a:r>
              <a:rPr lang="es-CO" sz="1500" dirty="0"/>
              <a:t>    </a:t>
            </a:r>
            <a:r>
              <a:rPr lang="es-CO" sz="1500" dirty="0" err="1"/>
              <a:t>v_nombrecliente</a:t>
            </a:r>
            <a:r>
              <a:rPr lang="es-CO" sz="1500" dirty="0"/>
              <a:t> </a:t>
            </a:r>
            <a:r>
              <a:rPr lang="es-CO" sz="1500" dirty="0" err="1"/>
              <a:t>clientes.nombrecliente%TYPE</a:t>
            </a:r>
            <a:r>
              <a:rPr lang="es-CO" sz="1500" dirty="0"/>
              <a:t>;</a:t>
            </a:r>
          </a:p>
          <a:p>
            <a:r>
              <a:rPr lang="es-CO" sz="1500" dirty="0"/>
              <a:t>    CURSOR </a:t>
            </a:r>
            <a:r>
              <a:rPr lang="es-CO" sz="1500" dirty="0" err="1"/>
              <a:t>clientes_sin_pagos_cursor</a:t>
            </a:r>
            <a:r>
              <a:rPr lang="es-CO" sz="1500" dirty="0"/>
              <a:t> IS</a:t>
            </a:r>
          </a:p>
          <a:p>
            <a:r>
              <a:rPr lang="es-CO" sz="1500" dirty="0"/>
              <a:t>    SELECT </a:t>
            </a:r>
            <a:r>
              <a:rPr lang="es-CO" sz="1500" dirty="0" err="1"/>
              <a:t>nombrecliente</a:t>
            </a:r>
            <a:r>
              <a:rPr lang="es-CO" sz="1500" dirty="0"/>
              <a:t> FROM clientes WHERE </a:t>
            </a:r>
            <a:r>
              <a:rPr lang="es-CO" sz="1500" dirty="0" err="1"/>
              <a:t>codigocliente</a:t>
            </a:r>
            <a:r>
              <a:rPr lang="es-CO" sz="1500" dirty="0"/>
              <a:t> NOT IN (SELECT </a:t>
            </a:r>
            <a:r>
              <a:rPr lang="es-CO" sz="1500" dirty="0" err="1"/>
              <a:t>codigocliente</a:t>
            </a:r>
            <a:r>
              <a:rPr lang="es-CO" sz="1500" dirty="0"/>
              <a:t> FROM pagos);</a:t>
            </a:r>
          </a:p>
          <a:p>
            <a:endParaRPr lang="es-CO" sz="1500" dirty="0"/>
          </a:p>
          <a:p>
            <a:r>
              <a:rPr lang="es-CO" sz="1500" dirty="0"/>
              <a:t>BEGIN</a:t>
            </a:r>
          </a:p>
          <a:p>
            <a:r>
              <a:rPr lang="es-CO" sz="1500" dirty="0"/>
              <a:t>    OPEN </a:t>
            </a:r>
            <a:r>
              <a:rPr lang="es-CO" sz="1500" dirty="0" err="1"/>
              <a:t>clientes_sin_pagos_cursor</a:t>
            </a:r>
            <a:r>
              <a:rPr lang="es-CO" sz="1500" dirty="0"/>
              <a:t>;</a:t>
            </a:r>
          </a:p>
          <a:p>
            <a:r>
              <a:rPr lang="es-CO" sz="1500" dirty="0"/>
              <a:t>    LOOP</a:t>
            </a:r>
          </a:p>
          <a:p>
            <a:r>
              <a:rPr lang="es-CO" sz="1500" dirty="0"/>
              <a:t>        FETCH </a:t>
            </a:r>
            <a:r>
              <a:rPr lang="es-CO" sz="1500" dirty="0" err="1"/>
              <a:t>clientes_sin_pagos_cursor</a:t>
            </a:r>
            <a:r>
              <a:rPr lang="es-CO" sz="1500" dirty="0"/>
              <a:t> INTO </a:t>
            </a:r>
            <a:r>
              <a:rPr lang="es-CO" sz="1500" dirty="0" err="1"/>
              <a:t>v_nombrecliente</a:t>
            </a:r>
            <a:r>
              <a:rPr lang="es-CO" sz="1500" dirty="0"/>
              <a:t>;</a:t>
            </a:r>
          </a:p>
          <a:p>
            <a:r>
              <a:rPr lang="es-CO" sz="1500" dirty="0"/>
              <a:t>        EXIT WHEN </a:t>
            </a:r>
            <a:r>
              <a:rPr lang="es-CO" sz="1500" dirty="0" err="1"/>
              <a:t>clientes_sin_pagos_cursor%notfound</a:t>
            </a:r>
            <a:r>
              <a:rPr lang="es-CO" sz="1500" dirty="0"/>
              <a:t>;</a:t>
            </a:r>
          </a:p>
          <a:p>
            <a:r>
              <a:rPr lang="es-CO" sz="1500" dirty="0"/>
              <a:t>        </a:t>
            </a:r>
            <a:r>
              <a:rPr lang="es-CO" sz="1500" dirty="0" err="1"/>
              <a:t>dbms_output.put_line</a:t>
            </a:r>
            <a:r>
              <a:rPr lang="es-CO" sz="1500" dirty="0"/>
              <a:t>(</a:t>
            </a:r>
            <a:r>
              <a:rPr lang="es-CO" sz="1500" dirty="0" err="1"/>
              <a:t>v_nombrecliente</a:t>
            </a:r>
            <a:r>
              <a:rPr lang="es-CO" sz="1500" dirty="0"/>
              <a:t>);</a:t>
            </a:r>
          </a:p>
          <a:p>
            <a:r>
              <a:rPr lang="es-CO" sz="1500" dirty="0"/>
              <a:t>    END LOOP;</a:t>
            </a:r>
          </a:p>
          <a:p>
            <a:endParaRPr lang="es-CO" sz="1500" dirty="0"/>
          </a:p>
          <a:p>
            <a:r>
              <a:rPr lang="es-CO" sz="1500" dirty="0"/>
              <a:t>    CLOSE </a:t>
            </a:r>
            <a:r>
              <a:rPr lang="es-CO" sz="1500" dirty="0" err="1"/>
              <a:t>clientes_sin_pagos_cursor</a:t>
            </a:r>
            <a:r>
              <a:rPr lang="es-CO" sz="1500" dirty="0"/>
              <a:t>;</a:t>
            </a:r>
          </a:p>
          <a:p>
            <a:r>
              <a:rPr lang="es-CO" sz="1500" dirty="0"/>
              <a:t>END;</a:t>
            </a:r>
          </a:p>
          <a:p>
            <a:r>
              <a:rPr lang="es-CO" sz="1500" dirty="0"/>
              <a:t>/</a:t>
            </a:r>
          </a:p>
        </p:txBody>
      </p:sp>
    </p:spTree>
    <p:extLst>
      <p:ext uri="{BB962C8B-B14F-4D97-AF65-F5344CB8AC3E}">
        <p14:creationId xmlns:p14="http://schemas.microsoft.com/office/powerpoint/2010/main" val="3787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369332"/>
          </a:xfrm>
          <a:prstGeom prst="rect">
            <a:avLst/>
          </a:prstGeom>
          <a:noFill/>
        </p:spPr>
        <p:txBody>
          <a:bodyPr wrap="square" rtlCol="0">
            <a:spAutoFit/>
          </a:bodyPr>
          <a:lstStyle/>
          <a:p>
            <a:r>
              <a:rPr lang="es-CO" dirty="0"/>
              <a:t>7. Crear un cursor para ver todos los productos que no han sido parte de un pedido</a:t>
            </a:r>
          </a:p>
        </p:txBody>
      </p:sp>
      <p:sp>
        <p:nvSpPr>
          <p:cNvPr id="6" name="Rectángulo 5">
            <a:extLst>
              <a:ext uri="{FF2B5EF4-FFF2-40B4-BE49-F238E27FC236}">
                <a16:creationId xmlns:a16="http://schemas.microsoft.com/office/drawing/2014/main" id="{248F1B6B-9534-4115-B616-93513856BC6E}"/>
              </a:ext>
            </a:extLst>
          </p:cNvPr>
          <p:cNvSpPr/>
          <p:nvPr/>
        </p:nvSpPr>
        <p:spPr>
          <a:xfrm>
            <a:off x="63910" y="1615511"/>
            <a:ext cx="8519651" cy="4247317"/>
          </a:xfrm>
          <a:prstGeom prst="rect">
            <a:avLst/>
          </a:prstGeom>
        </p:spPr>
        <p:txBody>
          <a:bodyPr wrap="square">
            <a:spAutoFit/>
          </a:bodyPr>
          <a:lstStyle/>
          <a:p>
            <a:r>
              <a:rPr lang="es-CO" sz="1500" dirty="0"/>
              <a:t>DECLARE</a:t>
            </a:r>
          </a:p>
          <a:p>
            <a:r>
              <a:rPr lang="es-CO" sz="1500" dirty="0"/>
              <a:t>    </a:t>
            </a:r>
            <a:r>
              <a:rPr lang="es-CO" sz="1500" dirty="0" err="1"/>
              <a:t>v_nombreproducto</a:t>
            </a:r>
            <a:r>
              <a:rPr lang="es-CO" sz="1500" dirty="0"/>
              <a:t> </a:t>
            </a:r>
            <a:r>
              <a:rPr lang="es-CO" sz="1500" dirty="0" err="1"/>
              <a:t>productos.nombre%TYPE</a:t>
            </a:r>
            <a:r>
              <a:rPr lang="es-CO" sz="1500" dirty="0"/>
              <a:t>;</a:t>
            </a:r>
          </a:p>
          <a:p>
            <a:r>
              <a:rPr lang="es-CO" sz="1500" dirty="0"/>
              <a:t>    CURSOR </a:t>
            </a:r>
            <a:r>
              <a:rPr lang="es-CO" sz="1500" dirty="0" err="1"/>
              <a:t>productos_sin_pedido_cursor</a:t>
            </a:r>
            <a:r>
              <a:rPr lang="es-CO" sz="1500" dirty="0"/>
              <a:t> IS</a:t>
            </a:r>
          </a:p>
          <a:p>
            <a:r>
              <a:rPr lang="es-CO" sz="1500" dirty="0"/>
              <a:t>    SELECT DISTINCT nombre INTO </a:t>
            </a:r>
            <a:r>
              <a:rPr lang="es-CO" sz="1500" dirty="0" err="1"/>
              <a:t>v_nombreproducto</a:t>
            </a:r>
            <a:r>
              <a:rPr lang="es-CO" sz="1500" dirty="0"/>
              <a:t> FROM productos WHERE </a:t>
            </a:r>
            <a:r>
              <a:rPr lang="es-CO" sz="1500" dirty="0" err="1"/>
              <a:t>codigoproducto</a:t>
            </a:r>
            <a:r>
              <a:rPr lang="es-CO" sz="1500" dirty="0"/>
              <a:t> NOT IN (SELECT </a:t>
            </a:r>
            <a:r>
              <a:rPr lang="es-CO" sz="1500" dirty="0" err="1"/>
              <a:t>codigoproducto</a:t>
            </a:r>
            <a:r>
              <a:rPr lang="es-CO" sz="1500" dirty="0"/>
              <a:t> FROM </a:t>
            </a:r>
            <a:r>
              <a:rPr lang="es-CO" sz="1500" dirty="0" err="1"/>
              <a:t>detallepedidos</a:t>
            </a:r>
            <a:r>
              <a:rPr lang="es-CO" sz="1500" dirty="0"/>
              <a:t>);</a:t>
            </a:r>
          </a:p>
          <a:p>
            <a:r>
              <a:rPr lang="es-CO" sz="1500" dirty="0"/>
              <a:t>BEGIN</a:t>
            </a:r>
          </a:p>
          <a:p>
            <a:r>
              <a:rPr lang="es-CO" sz="1500" dirty="0"/>
              <a:t>    OPEN </a:t>
            </a:r>
            <a:r>
              <a:rPr lang="es-CO" sz="1500" dirty="0" err="1"/>
              <a:t>productos_sin_pedido_cursor</a:t>
            </a:r>
            <a:r>
              <a:rPr lang="es-CO" sz="1500" dirty="0"/>
              <a:t>;</a:t>
            </a:r>
          </a:p>
          <a:p>
            <a:r>
              <a:rPr lang="es-CO" sz="1500" dirty="0"/>
              <a:t>    LOOP</a:t>
            </a:r>
          </a:p>
          <a:p>
            <a:r>
              <a:rPr lang="es-CO" sz="1500" dirty="0"/>
              <a:t>        FETCH </a:t>
            </a:r>
            <a:r>
              <a:rPr lang="es-CO" sz="1500" dirty="0" err="1"/>
              <a:t>productos_sin_pedido_cursor</a:t>
            </a:r>
            <a:r>
              <a:rPr lang="es-CO" sz="1500" dirty="0"/>
              <a:t> INTO </a:t>
            </a:r>
            <a:r>
              <a:rPr lang="es-CO" sz="1500" dirty="0" err="1"/>
              <a:t>v_nombreproducto</a:t>
            </a:r>
            <a:r>
              <a:rPr lang="es-CO" sz="1500" dirty="0"/>
              <a:t>;</a:t>
            </a:r>
          </a:p>
          <a:p>
            <a:r>
              <a:rPr lang="es-CO" sz="1500" dirty="0"/>
              <a:t>        EXIT WHEN </a:t>
            </a:r>
            <a:r>
              <a:rPr lang="es-CO" sz="1500" dirty="0" err="1"/>
              <a:t>productos_sin_pedido_cursor%notfound</a:t>
            </a:r>
            <a:r>
              <a:rPr lang="es-CO" sz="1500" dirty="0"/>
              <a:t>;</a:t>
            </a:r>
          </a:p>
          <a:p>
            <a:r>
              <a:rPr lang="es-CO" sz="1500" dirty="0"/>
              <a:t>        </a:t>
            </a:r>
            <a:r>
              <a:rPr lang="es-CO" sz="1500" dirty="0" err="1"/>
              <a:t>dbms_output.put_line</a:t>
            </a:r>
            <a:r>
              <a:rPr lang="es-CO" sz="1500" dirty="0"/>
              <a:t>(</a:t>
            </a:r>
            <a:r>
              <a:rPr lang="es-CO" sz="1500" dirty="0" err="1"/>
              <a:t>v_nombreproducto</a:t>
            </a:r>
            <a:r>
              <a:rPr lang="es-CO" sz="1500" dirty="0"/>
              <a:t>);</a:t>
            </a:r>
          </a:p>
          <a:p>
            <a:r>
              <a:rPr lang="es-CO" sz="1500" dirty="0"/>
              <a:t>    END LOOP;</a:t>
            </a:r>
          </a:p>
          <a:p>
            <a:r>
              <a:rPr lang="es-CO" sz="1500" dirty="0"/>
              <a:t>    CLOSE </a:t>
            </a:r>
            <a:r>
              <a:rPr lang="es-CO" sz="1500" dirty="0" err="1"/>
              <a:t>productos_sin_pedido_cursor</a:t>
            </a:r>
            <a:r>
              <a:rPr lang="es-CO" sz="1500" dirty="0"/>
              <a:t>;</a:t>
            </a:r>
          </a:p>
          <a:p>
            <a:r>
              <a:rPr lang="es-CO" sz="1500" dirty="0"/>
              <a:t>    EXCEPTION</a:t>
            </a:r>
          </a:p>
          <a:p>
            <a:r>
              <a:rPr lang="es-CO" sz="1500" dirty="0"/>
              <a:t>    WHEN </a:t>
            </a:r>
            <a:r>
              <a:rPr lang="es-CO" sz="1500" dirty="0" err="1"/>
              <a:t>no_data_found</a:t>
            </a:r>
            <a:r>
              <a:rPr lang="es-CO" sz="1500" dirty="0"/>
              <a:t> THEN</a:t>
            </a:r>
          </a:p>
          <a:p>
            <a:r>
              <a:rPr lang="es-CO" sz="1500" dirty="0"/>
              <a:t>        </a:t>
            </a:r>
            <a:r>
              <a:rPr lang="es-CO" sz="1500" dirty="0" err="1"/>
              <a:t>dbms_output.put_line</a:t>
            </a:r>
            <a:r>
              <a:rPr lang="es-CO" sz="1500" dirty="0"/>
              <a:t>(‘No hay productos sin pedidos');</a:t>
            </a:r>
          </a:p>
          <a:p>
            <a:r>
              <a:rPr lang="es-CO" sz="1500" dirty="0"/>
              <a:t>END;</a:t>
            </a:r>
          </a:p>
          <a:p>
            <a:r>
              <a:rPr lang="es-CO" sz="1500" dirty="0"/>
              <a:t>/</a:t>
            </a:r>
          </a:p>
        </p:txBody>
      </p:sp>
    </p:spTree>
    <p:extLst>
      <p:ext uri="{BB962C8B-B14F-4D97-AF65-F5344CB8AC3E}">
        <p14:creationId xmlns:p14="http://schemas.microsoft.com/office/powerpoint/2010/main" val="2582198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346449" y="86483"/>
            <a:ext cx="6451125"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ANONIMOS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CuadroTexto 4">
            <a:extLst>
              <a:ext uri="{FF2B5EF4-FFF2-40B4-BE49-F238E27FC236}">
                <a16:creationId xmlns:a16="http://schemas.microsoft.com/office/drawing/2014/main" id="{F96B44DA-B631-40E9-B148-26641F3D0215}"/>
              </a:ext>
            </a:extLst>
          </p:cNvPr>
          <p:cNvSpPr txBox="1"/>
          <p:nvPr/>
        </p:nvSpPr>
        <p:spPr>
          <a:xfrm>
            <a:off x="206478" y="895699"/>
            <a:ext cx="8234516" cy="369332"/>
          </a:xfrm>
          <a:prstGeom prst="rect">
            <a:avLst/>
          </a:prstGeom>
          <a:noFill/>
        </p:spPr>
        <p:txBody>
          <a:bodyPr wrap="square" rtlCol="0">
            <a:spAutoFit/>
          </a:bodyPr>
          <a:lstStyle/>
          <a:p>
            <a:r>
              <a:rPr lang="es-CO" dirty="0"/>
              <a:t>8. Crear un cursor para ver todos los productos de una gama dada por pantalla</a:t>
            </a:r>
          </a:p>
        </p:txBody>
      </p:sp>
      <p:sp>
        <p:nvSpPr>
          <p:cNvPr id="6" name="Rectángulo 5">
            <a:extLst>
              <a:ext uri="{FF2B5EF4-FFF2-40B4-BE49-F238E27FC236}">
                <a16:creationId xmlns:a16="http://schemas.microsoft.com/office/drawing/2014/main" id="{248F1B6B-9534-4115-B616-93513856BC6E}"/>
              </a:ext>
            </a:extLst>
          </p:cNvPr>
          <p:cNvSpPr/>
          <p:nvPr/>
        </p:nvSpPr>
        <p:spPr>
          <a:xfrm>
            <a:off x="63910" y="1615511"/>
            <a:ext cx="8519651" cy="4247317"/>
          </a:xfrm>
          <a:prstGeom prst="rect">
            <a:avLst/>
          </a:prstGeom>
        </p:spPr>
        <p:txBody>
          <a:bodyPr wrap="square">
            <a:spAutoFit/>
          </a:bodyPr>
          <a:lstStyle/>
          <a:p>
            <a:r>
              <a:rPr lang="es-CO" sz="1500" dirty="0"/>
              <a:t>DECLARE</a:t>
            </a:r>
          </a:p>
          <a:p>
            <a:r>
              <a:rPr lang="es-CO" sz="1500" dirty="0"/>
              <a:t>    </a:t>
            </a:r>
            <a:r>
              <a:rPr lang="es-CO" sz="1500" dirty="0" err="1"/>
              <a:t>v_gama_producto</a:t>
            </a:r>
            <a:r>
              <a:rPr lang="es-CO" sz="1500" dirty="0"/>
              <a:t> </a:t>
            </a:r>
            <a:r>
              <a:rPr lang="es-CO" sz="1500" dirty="0" err="1"/>
              <a:t>gamasproductos.gama%TYPE</a:t>
            </a:r>
            <a:r>
              <a:rPr lang="es-CO" sz="1500" dirty="0"/>
              <a:t> := &amp;</a:t>
            </a:r>
            <a:r>
              <a:rPr lang="es-CO" sz="1500" dirty="0" err="1"/>
              <a:t>gama_producto</a:t>
            </a:r>
            <a:r>
              <a:rPr lang="es-CO" sz="1500" dirty="0"/>
              <a:t>;</a:t>
            </a:r>
          </a:p>
          <a:p>
            <a:r>
              <a:rPr lang="es-CO" sz="1500" dirty="0"/>
              <a:t>    </a:t>
            </a:r>
            <a:r>
              <a:rPr lang="es-CO" sz="1500" dirty="0" err="1"/>
              <a:t>v_producto</a:t>
            </a:r>
            <a:r>
              <a:rPr lang="es-CO" sz="1500" dirty="0"/>
              <a:t> </a:t>
            </a:r>
            <a:r>
              <a:rPr lang="es-CO" sz="1500" dirty="0" err="1"/>
              <a:t>productos.nombre%TYPE</a:t>
            </a:r>
            <a:r>
              <a:rPr lang="es-CO" sz="1500" dirty="0"/>
              <a:t>;</a:t>
            </a:r>
          </a:p>
          <a:p>
            <a:r>
              <a:rPr lang="es-CO" sz="1500" dirty="0"/>
              <a:t>    CURSOR </a:t>
            </a:r>
            <a:r>
              <a:rPr lang="es-CO" sz="1500" dirty="0" err="1"/>
              <a:t>productos_gama_cursor</a:t>
            </a:r>
            <a:r>
              <a:rPr lang="es-CO" sz="1500" dirty="0"/>
              <a:t> IS</a:t>
            </a:r>
          </a:p>
          <a:p>
            <a:r>
              <a:rPr lang="es-CO" sz="1500" dirty="0"/>
              <a:t>    SELECT nombre INTO </a:t>
            </a:r>
            <a:r>
              <a:rPr lang="es-CO" sz="1500" dirty="0" err="1"/>
              <a:t>v_producto</a:t>
            </a:r>
            <a:r>
              <a:rPr lang="es-CO" sz="1500" dirty="0"/>
              <a:t> FROM productos WHERE gama = </a:t>
            </a:r>
            <a:r>
              <a:rPr lang="es-CO" sz="1500" dirty="0" err="1"/>
              <a:t>v_gama_producto</a:t>
            </a:r>
            <a:r>
              <a:rPr lang="es-CO" sz="1500" dirty="0"/>
              <a:t>;</a:t>
            </a:r>
          </a:p>
          <a:p>
            <a:r>
              <a:rPr lang="es-CO" sz="1500" dirty="0"/>
              <a:t>BEGIN</a:t>
            </a:r>
          </a:p>
          <a:p>
            <a:r>
              <a:rPr lang="es-CO" sz="1500" dirty="0"/>
              <a:t>    OPEN </a:t>
            </a:r>
            <a:r>
              <a:rPr lang="es-CO" sz="1500" dirty="0" err="1"/>
              <a:t>productos_gama_cursor</a:t>
            </a:r>
            <a:r>
              <a:rPr lang="es-CO" sz="1500" dirty="0"/>
              <a:t>;</a:t>
            </a:r>
          </a:p>
          <a:p>
            <a:r>
              <a:rPr lang="es-CO" sz="1500" dirty="0"/>
              <a:t>    LOOP</a:t>
            </a:r>
          </a:p>
          <a:p>
            <a:r>
              <a:rPr lang="es-CO" sz="1500" dirty="0"/>
              <a:t>        FETCH </a:t>
            </a:r>
            <a:r>
              <a:rPr lang="es-CO" sz="1500" dirty="0" err="1"/>
              <a:t>productos_gama_cursor</a:t>
            </a:r>
            <a:r>
              <a:rPr lang="es-CO" sz="1500" dirty="0"/>
              <a:t> INTO </a:t>
            </a:r>
            <a:r>
              <a:rPr lang="es-CO" sz="1500" dirty="0" err="1"/>
              <a:t>v_producto</a:t>
            </a:r>
            <a:r>
              <a:rPr lang="es-CO" sz="1500" dirty="0"/>
              <a:t>;</a:t>
            </a:r>
          </a:p>
          <a:p>
            <a:r>
              <a:rPr lang="es-CO" sz="1500" dirty="0"/>
              <a:t>        EXIT WHEN </a:t>
            </a:r>
            <a:r>
              <a:rPr lang="es-CO" sz="1500" dirty="0" err="1"/>
              <a:t>productos_gama_cursor%notfound</a:t>
            </a:r>
            <a:r>
              <a:rPr lang="es-CO" sz="1500" dirty="0"/>
              <a:t>;</a:t>
            </a:r>
          </a:p>
          <a:p>
            <a:r>
              <a:rPr lang="es-CO" sz="1500" dirty="0"/>
              <a:t>        </a:t>
            </a:r>
            <a:r>
              <a:rPr lang="es-CO" sz="1500" dirty="0" err="1"/>
              <a:t>dbms_output.put_line</a:t>
            </a:r>
            <a:r>
              <a:rPr lang="es-CO" sz="1500" dirty="0"/>
              <a:t>(</a:t>
            </a:r>
            <a:r>
              <a:rPr lang="es-CO" sz="1500" dirty="0" err="1"/>
              <a:t>v_producto</a:t>
            </a:r>
            <a:r>
              <a:rPr lang="es-CO" sz="1500" dirty="0"/>
              <a:t>);</a:t>
            </a:r>
          </a:p>
          <a:p>
            <a:r>
              <a:rPr lang="es-CO" sz="1500" dirty="0"/>
              <a:t>    END LOOP;</a:t>
            </a:r>
          </a:p>
          <a:p>
            <a:r>
              <a:rPr lang="es-CO" sz="1500" dirty="0"/>
              <a:t>    CLOSE </a:t>
            </a:r>
            <a:r>
              <a:rPr lang="es-CO" sz="1500" dirty="0" err="1"/>
              <a:t>productos_gama_cursor</a:t>
            </a:r>
            <a:r>
              <a:rPr lang="es-CO" sz="1500" dirty="0"/>
              <a:t>;</a:t>
            </a:r>
          </a:p>
          <a:p>
            <a:r>
              <a:rPr lang="es-CO" sz="1500" dirty="0"/>
              <a:t>    EXCEPTION</a:t>
            </a:r>
          </a:p>
          <a:p>
            <a:r>
              <a:rPr lang="es-CO" sz="1500" dirty="0"/>
              <a:t>    WHEN </a:t>
            </a:r>
            <a:r>
              <a:rPr lang="es-CO" sz="1500" dirty="0" err="1"/>
              <a:t>no_data_found</a:t>
            </a:r>
            <a:r>
              <a:rPr lang="es-CO" sz="1500" dirty="0"/>
              <a:t> THEN</a:t>
            </a:r>
          </a:p>
          <a:p>
            <a:r>
              <a:rPr lang="es-CO" sz="1500" dirty="0"/>
              <a:t>        </a:t>
            </a:r>
            <a:r>
              <a:rPr lang="es-CO" sz="1500" dirty="0" err="1"/>
              <a:t>dbms_output.put_line</a:t>
            </a:r>
            <a:r>
              <a:rPr lang="es-CO" sz="1500" dirty="0"/>
              <a:t>('Esta gama no tiene productos');</a:t>
            </a:r>
          </a:p>
          <a:p>
            <a:r>
              <a:rPr lang="es-CO" sz="1500" dirty="0"/>
              <a:t>END;</a:t>
            </a:r>
          </a:p>
          <a:p>
            <a:r>
              <a:rPr lang="es-CO" sz="1500" dirty="0"/>
              <a:t>/</a:t>
            </a:r>
          </a:p>
        </p:txBody>
      </p:sp>
    </p:spTree>
    <p:extLst>
      <p:ext uri="{BB962C8B-B14F-4D97-AF65-F5344CB8AC3E}">
        <p14:creationId xmlns:p14="http://schemas.microsoft.com/office/powerpoint/2010/main" val="2161641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854604" y="86483"/>
            <a:ext cx="543482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PROCEDIMIENTOS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CuadroTexto 1">
            <a:extLst>
              <a:ext uri="{FF2B5EF4-FFF2-40B4-BE49-F238E27FC236}">
                <a16:creationId xmlns:a16="http://schemas.microsoft.com/office/drawing/2014/main" id="{17A67B9E-EB1E-45D3-9F46-104813F18BD4}"/>
              </a:ext>
            </a:extLst>
          </p:cNvPr>
          <p:cNvSpPr txBox="1"/>
          <p:nvPr/>
        </p:nvSpPr>
        <p:spPr>
          <a:xfrm>
            <a:off x="471948" y="1219200"/>
            <a:ext cx="8170607" cy="707886"/>
          </a:xfrm>
          <a:prstGeom prst="rect">
            <a:avLst/>
          </a:prstGeom>
          <a:noFill/>
        </p:spPr>
        <p:txBody>
          <a:bodyPr wrap="square" rtlCol="0">
            <a:spAutoFit/>
          </a:bodyPr>
          <a:lstStyle/>
          <a:p>
            <a:r>
              <a:rPr lang="es-CO" sz="2000" dirty="0">
                <a:latin typeface="Garamond" panose="02020404030301010803" pitchFamily="18" charset="0"/>
              </a:rPr>
              <a:t>Conjunto de instrucciones a las que se les da un nombre y se almacena en la base de datos activa. Permiten agrupar y organizar tareas repetitivas.</a:t>
            </a:r>
          </a:p>
        </p:txBody>
      </p:sp>
      <p:sp>
        <p:nvSpPr>
          <p:cNvPr id="4" name="CuadroTexto 3">
            <a:extLst>
              <a:ext uri="{FF2B5EF4-FFF2-40B4-BE49-F238E27FC236}">
                <a16:creationId xmlns:a16="http://schemas.microsoft.com/office/drawing/2014/main" id="{A1BCADEA-2AD3-4039-9BF7-7E46F7DC0B70}"/>
              </a:ext>
            </a:extLst>
          </p:cNvPr>
          <p:cNvSpPr txBox="1"/>
          <p:nvPr/>
        </p:nvSpPr>
        <p:spPr>
          <a:xfrm>
            <a:off x="373625" y="1927086"/>
            <a:ext cx="8170607" cy="4370427"/>
          </a:xfrm>
          <a:prstGeom prst="rect">
            <a:avLst/>
          </a:prstGeom>
          <a:noFill/>
        </p:spPr>
        <p:txBody>
          <a:bodyPr wrap="square" rtlCol="0">
            <a:spAutoFit/>
          </a:bodyPr>
          <a:lstStyle/>
          <a:p>
            <a:r>
              <a:rPr lang="es-CO" sz="2000" b="1" dirty="0">
                <a:latin typeface="Garamond" panose="02020404030301010803" pitchFamily="18" charset="0"/>
              </a:rPr>
              <a:t>Ventajas:</a:t>
            </a:r>
          </a:p>
          <a:p>
            <a:pPr marL="342900" indent="-342900">
              <a:buFontTx/>
              <a:buChar char="-"/>
            </a:pPr>
            <a:r>
              <a:rPr lang="es-CO" sz="2000" dirty="0">
                <a:latin typeface="Garamond" panose="02020404030301010803" pitchFamily="18" charset="0"/>
              </a:rPr>
              <a:t>Comparten la lógica de la aplicación con las otras aplicaciones, con lo cual el acceso y las modificaciones de los datos se hacen en un solo sitio.</a:t>
            </a:r>
          </a:p>
          <a:p>
            <a:pPr marL="342900" indent="-342900">
              <a:buFontTx/>
              <a:buChar char="-"/>
            </a:pPr>
            <a:r>
              <a:rPr lang="es-CO" sz="2000" dirty="0">
                <a:latin typeface="Garamond" panose="02020404030301010803" pitchFamily="18" charset="0"/>
              </a:rPr>
              <a:t>Permiten realizar todas las operaciones que los usuarios necesitan evitando que tengan acceso directo a las tablas.</a:t>
            </a:r>
          </a:p>
          <a:p>
            <a:pPr marL="342900" indent="-342900">
              <a:buFontTx/>
              <a:buChar char="-"/>
            </a:pPr>
            <a:r>
              <a:rPr lang="es-CO" sz="2000" dirty="0">
                <a:latin typeface="Garamond" panose="02020404030301010803" pitchFamily="18" charset="0"/>
              </a:rPr>
              <a:t>Reducen el tráfico de red; en vez de enviar muchas instrucciones, los usuarios realizan operaciones enviando una única instrucción, lo cual disminuye el número de solicitudes entre el cliente y el servidor.</a:t>
            </a:r>
          </a:p>
          <a:p>
            <a:endParaRPr lang="es-CO" sz="2000" dirty="0">
              <a:latin typeface="Garamond" panose="02020404030301010803" pitchFamily="18" charset="0"/>
            </a:endParaRPr>
          </a:p>
          <a:p>
            <a:r>
              <a:rPr lang="es-CO" sz="2000" b="1" dirty="0">
                <a:latin typeface="Garamond" panose="02020404030301010803" pitchFamily="18" charset="0"/>
              </a:rPr>
              <a:t>Desventajas:</a:t>
            </a:r>
          </a:p>
          <a:p>
            <a:pPr marL="342900" indent="-342900">
              <a:buFontTx/>
              <a:buChar char="-"/>
            </a:pPr>
            <a:r>
              <a:rPr lang="es-CO" sz="2000" dirty="0">
                <a:latin typeface="Garamond" panose="02020404030301010803" pitchFamily="18" charset="0"/>
              </a:rPr>
              <a:t>Las instrucciones que podemos utilizar dentro de un procedimiento almacenado no están preparadas para implementar lógicas de negocios muy complejas.</a:t>
            </a:r>
          </a:p>
          <a:p>
            <a:endParaRPr lang="es-CO" dirty="0"/>
          </a:p>
        </p:txBody>
      </p:sp>
    </p:spTree>
    <p:extLst>
      <p:ext uri="{BB962C8B-B14F-4D97-AF65-F5344CB8AC3E}">
        <p14:creationId xmlns:p14="http://schemas.microsoft.com/office/powerpoint/2010/main" val="160195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854604" y="86483"/>
            <a:ext cx="543482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PROCEDIMIENTOS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ángulo 5">
            <a:extLst>
              <a:ext uri="{FF2B5EF4-FFF2-40B4-BE49-F238E27FC236}">
                <a16:creationId xmlns:a16="http://schemas.microsoft.com/office/drawing/2014/main" id="{5DA4168E-8A3B-4CD1-8EAC-330763F65F81}"/>
              </a:ext>
            </a:extLst>
          </p:cNvPr>
          <p:cNvSpPr/>
          <p:nvPr/>
        </p:nvSpPr>
        <p:spPr>
          <a:xfrm>
            <a:off x="1702189" y="2569044"/>
            <a:ext cx="5739622" cy="1200329"/>
          </a:xfrm>
          <a:prstGeom prst="rect">
            <a:avLst/>
          </a:prstGeom>
        </p:spPr>
        <p:txBody>
          <a:bodyPr wrap="square">
            <a:spAutoFit/>
          </a:bodyPr>
          <a:lstStyle/>
          <a:p>
            <a:r>
              <a:rPr lang="en-US" dirty="0">
                <a:latin typeface="Garamond" panose="02020404030301010803" pitchFamily="18" charset="0"/>
              </a:rPr>
              <a:t>CREATE OR REPLACE PROCEDURE </a:t>
            </a:r>
            <a:r>
              <a:rPr lang="en-US" dirty="0" err="1">
                <a:latin typeface="Garamond" panose="02020404030301010803" pitchFamily="18" charset="0"/>
              </a:rPr>
              <a:t>hola_mundo</a:t>
            </a:r>
            <a:r>
              <a:rPr lang="en-US" dirty="0">
                <a:latin typeface="Garamond" panose="02020404030301010803" pitchFamily="18" charset="0"/>
              </a:rPr>
              <a:t> IS</a:t>
            </a:r>
          </a:p>
          <a:p>
            <a:r>
              <a:rPr lang="en-US" dirty="0">
                <a:latin typeface="Garamond" panose="02020404030301010803" pitchFamily="18" charset="0"/>
              </a:rPr>
              <a:t>BEGIN</a:t>
            </a:r>
          </a:p>
          <a:p>
            <a:r>
              <a:rPr lang="en-US" dirty="0">
                <a:latin typeface="Garamond" panose="02020404030301010803" pitchFamily="18" charset="0"/>
              </a:rPr>
              <a:t>  </a:t>
            </a:r>
            <a:r>
              <a:rPr lang="en-US" dirty="0" err="1">
                <a:latin typeface="Garamond" panose="02020404030301010803" pitchFamily="18" charset="0"/>
              </a:rPr>
              <a:t>DBMS_OUTPUT.put_line</a:t>
            </a:r>
            <a:r>
              <a:rPr lang="en-US" dirty="0">
                <a:latin typeface="Garamond" panose="02020404030301010803" pitchFamily="18" charset="0"/>
              </a:rPr>
              <a:t>('¡Hola Mundo!');</a:t>
            </a:r>
          </a:p>
          <a:p>
            <a:r>
              <a:rPr lang="en-US" dirty="0">
                <a:latin typeface="Garamond" panose="02020404030301010803" pitchFamily="18" charset="0"/>
              </a:rPr>
              <a:t>END </a:t>
            </a:r>
            <a:r>
              <a:rPr lang="en-US" dirty="0" err="1">
                <a:latin typeface="Garamond" panose="02020404030301010803" pitchFamily="18" charset="0"/>
              </a:rPr>
              <a:t>hola_mundo</a:t>
            </a:r>
            <a:r>
              <a:rPr lang="en-US" dirty="0">
                <a:latin typeface="Garamond" panose="02020404030301010803" pitchFamily="18" charset="0"/>
              </a:rPr>
              <a:t>;</a:t>
            </a:r>
            <a:endParaRPr lang="es-CO" dirty="0">
              <a:latin typeface="Garamond" panose="02020404030301010803" pitchFamily="18" charset="0"/>
            </a:endParaRPr>
          </a:p>
        </p:txBody>
      </p:sp>
    </p:spTree>
    <p:extLst>
      <p:ext uri="{BB962C8B-B14F-4D97-AF65-F5344CB8AC3E}">
        <p14:creationId xmlns:p14="http://schemas.microsoft.com/office/powerpoint/2010/main" val="1875830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854604" y="86483"/>
            <a:ext cx="543482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PROCEDIMIENTOS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ángulo 5">
            <a:extLst>
              <a:ext uri="{FF2B5EF4-FFF2-40B4-BE49-F238E27FC236}">
                <a16:creationId xmlns:a16="http://schemas.microsoft.com/office/drawing/2014/main" id="{5DA4168E-8A3B-4CD1-8EAC-330763F65F81}"/>
              </a:ext>
            </a:extLst>
          </p:cNvPr>
          <p:cNvSpPr/>
          <p:nvPr/>
        </p:nvSpPr>
        <p:spPr>
          <a:xfrm>
            <a:off x="2417" y="889843"/>
            <a:ext cx="7551174" cy="5078313"/>
          </a:xfrm>
          <a:prstGeom prst="rect">
            <a:avLst/>
          </a:prstGeom>
        </p:spPr>
        <p:txBody>
          <a:bodyPr wrap="square">
            <a:spAutoFit/>
          </a:bodyPr>
          <a:lstStyle/>
          <a:p>
            <a:r>
              <a:rPr lang="es-CO" dirty="0">
                <a:latin typeface="Garamond" panose="02020404030301010803" pitchFamily="18" charset="0"/>
              </a:rPr>
              <a:t>CREATE OR REPLACE PROCEDURE </a:t>
            </a:r>
            <a:r>
              <a:rPr lang="es-CO" dirty="0" err="1">
                <a:latin typeface="Garamond" panose="02020404030301010803" pitchFamily="18" charset="0"/>
              </a:rPr>
              <a:t>total_pedido</a:t>
            </a:r>
            <a:r>
              <a:rPr lang="es-CO" dirty="0">
                <a:latin typeface="Garamond" panose="02020404030301010803" pitchFamily="18" charset="0"/>
              </a:rPr>
              <a:t> (</a:t>
            </a:r>
          </a:p>
          <a:p>
            <a:r>
              <a:rPr lang="es-CO" dirty="0">
                <a:latin typeface="Garamond" panose="02020404030301010803" pitchFamily="18" charset="0"/>
              </a:rPr>
              <a:t>    </a:t>
            </a:r>
            <a:r>
              <a:rPr lang="es-CO" dirty="0" err="1">
                <a:latin typeface="Garamond" panose="02020404030301010803" pitchFamily="18" charset="0"/>
              </a:rPr>
              <a:t>v_codigopedido</a:t>
            </a:r>
            <a:r>
              <a:rPr lang="es-CO" dirty="0">
                <a:latin typeface="Garamond" panose="02020404030301010803" pitchFamily="18" charset="0"/>
              </a:rPr>
              <a:t> </a:t>
            </a:r>
            <a:r>
              <a:rPr lang="es-CO" dirty="0" err="1">
                <a:latin typeface="Garamond" panose="02020404030301010803" pitchFamily="18" charset="0"/>
              </a:rPr>
              <a:t>pedidos.codigopedido%TYPE</a:t>
            </a:r>
            <a:endParaRPr lang="es-CO" dirty="0">
              <a:latin typeface="Garamond" panose="02020404030301010803" pitchFamily="18" charset="0"/>
            </a:endParaRPr>
          </a:p>
          <a:p>
            <a:r>
              <a:rPr lang="es-CO" dirty="0">
                <a:latin typeface="Garamond" panose="02020404030301010803" pitchFamily="18" charset="0"/>
              </a:rPr>
              <a:t>) IS</a:t>
            </a:r>
          </a:p>
          <a:p>
            <a:r>
              <a:rPr lang="es-CO" dirty="0">
                <a:latin typeface="Garamond" panose="02020404030301010803" pitchFamily="18" charset="0"/>
              </a:rPr>
              <a:t>    </a:t>
            </a:r>
            <a:r>
              <a:rPr lang="es-CO" dirty="0" err="1">
                <a:latin typeface="Garamond" panose="02020404030301010803" pitchFamily="18" charset="0"/>
              </a:rPr>
              <a:t>v_total</a:t>
            </a:r>
            <a:r>
              <a:rPr lang="es-CO" dirty="0">
                <a:latin typeface="Garamond" panose="02020404030301010803" pitchFamily="18" charset="0"/>
              </a:rPr>
              <a:t> NUMBER(8) := 0;</a:t>
            </a:r>
          </a:p>
          <a:p>
            <a:r>
              <a:rPr lang="es-CO" dirty="0">
                <a:latin typeface="Garamond" panose="02020404030301010803" pitchFamily="18" charset="0"/>
              </a:rPr>
              <a:t>BEGIN</a:t>
            </a:r>
          </a:p>
          <a:p>
            <a:r>
              <a:rPr lang="es-CO" dirty="0">
                <a:latin typeface="Garamond" panose="02020404030301010803" pitchFamily="18" charset="0"/>
              </a:rPr>
              <a:t>    SELECT</a:t>
            </a:r>
          </a:p>
          <a:p>
            <a:r>
              <a:rPr lang="es-CO" dirty="0">
                <a:latin typeface="Garamond" panose="02020404030301010803" pitchFamily="18" charset="0"/>
              </a:rPr>
              <a:t>        SUM(</a:t>
            </a:r>
            <a:r>
              <a:rPr lang="es-CO" dirty="0" err="1">
                <a:latin typeface="Garamond" panose="02020404030301010803" pitchFamily="18" charset="0"/>
              </a:rPr>
              <a:t>dp.cantidad</a:t>
            </a:r>
            <a:r>
              <a:rPr lang="es-CO" dirty="0">
                <a:latin typeface="Garamond" panose="02020404030301010803" pitchFamily="18" charset="0"/>
              </a:rPr>
              <a:t> * </a:t>
            </a:r>
            <a:r>
              <a:rPr lang="es-CO" dirty="0" err="1">
                <a:latin typeface="Garamond" panose="02020404030301010803" pitchFamily="18" charset="0"/>
              </a:rPr>
              <a:t>dp.preciounidad</a:t>
            </a:r>
            <a:r>
              <a:rPr lang="es-CO" dirty="0">
                <a:latin typeface="Garamond" panose="02020404030301010803" pitchFamily="18" charset="0"/>
              </a:rPr>
              <a:t>)</a:t>
            </a:r>
          </a:p>
          <a:p>
            <a:r>
              <a:rPr lang="es-CO" dirty="0">
                <a:latin typeface="Garamond" panose="02020404030301010803" pitchFamily="18" charset="0"/>
              </a:rPr>
              <a:t>    INTO </a:t>
            </a:r>
            <a:r>
              <a:rPr lang="es-CO" dirty="0" err="1">
                <a:latin typeface="Garamond" panose="02020404030301010803" pitchFamily="18" charset="0"/>
              </a:rPr>
              <a:t>v_total</a:t>
            </a:r>
            <a:endParaRPr lang="es-CO" dirty="0">
              <a:latin typeface="Garamond" panose="02020404030301010803" pitchFamily="18" charset="0"/>
            </a:endParaRPr>
          </a:p>
          <a:p>
            <a:r>
              <a:rPr lang="es-CO" dirty="0">
                <a:latin typeface="Garamond" panose="02020404030301010803" pitchFamily="18" charset="0"/>
              </a:rPr>
              <a:t>    FROM</a:t>
            </a:r>
          </a:p>
          <a:p>
            <a:r>
              <a:rPr lang="es-CO" dirty="0">
                <a:latin typeface="Garamond" panose="02020404030301010803" pitchFamily="18" charset="0"/>
              </a:rPr>
              <a:t>        pedidos          p,</a:t>
            </a:r>
          </a:p>
          <a:p>
            <a:r>
              <a:rPr lang="es-CO" dirty="0">
                <a:latin typeface="Garamond" panose="02020404030301010803" pitchFamily="18" charset="0"/>
              </a:rPr>
              <a:t>        </a:t>
            </a:r>
            <a:r>
              <a:rPr lang="es-CO" dirty="0" err="1">
                <a:latin typeface="Garamond" panose="02020404030301010803" pitchFamily="18" charset="0"/>
              </a:rPr>
              <a:t>detallepedidos</a:t>
            </a:r>
            <a:r>
              <a:rPr lang="es-CO" dirty="0">
                <a:latin typeface="Garamond" panose="02020404030301010803" pitchFamily="18" charset="0"/>
              </a:rPr>
              <a:t>   </a:t>
            </a:r>
            <a:r>
              <a:rPr lang="es-CO" dirty="0" err="1">
                <a:latin typeface="Garamond" panose="02020404030301010803" pitchFamily="18" charset="0"/>
              </a:rPr>
              <a:t>dp</a:t>
            </a:r>
            <a:endParaRPr lang="es-CO" dirty="0">
              <a:latin typeface="Garamond" panose="02020404030301010803" pitchFamily="18" charset="0"/>
            </a:endParaRPr>
          </a:p>
          <a:p>
            <a:r>
              <a:rPr lang="es-CO" dirty="0">
                <a:latin typeface="Garamond" panose="02020404030301010803" pitchFamily="18" charset="0"/>
              </a:rPr>
              <a:t>    WHERE</a:t>
            </a:r>
          </a:p>
          <a:p>
            <a:r>
              <a:rPr lang="es-CO" dirty="0">
                <a:latin typeface="Garamond" panose="02020404030301010803" pitchFamily="18" charset="0"/>
              </a:rPr>
              <a:t>        </a:t>
            </a:r>
            <a:r>
              <a:rPr lang="es-CO" dirty="0" err="1">
                <a:latin typeface="Garamond" panose="02020404030301010803" pitchFamily="18" charset="0"/>
              </a:rPr>
              <a:t>p.codigopedido</a:t>
            </a:r>
            <a:r>
              <a:rPr lang="es-CO" dirty="0">
                <a:latin typeface="Garamond" panose="02020404030301010803" pitchFamily="18" charset="0"/>
              </a:rPr>
              <a:t> = </a:t>
            </a:r>
            <a:r>
              <a:rPr lang="es-CO" dirty="0" err="1">
                <a:latin typeface="Garamond" panose="02020404030301010803" pitchFamily="18" charset="0"/>
              </a:rPr>
              <a:t>dp.codigopedido</a:t>
            </a:r>
            <a:endParaRPr lang="es-CO" dirty="0">
              <a:latin typeface="Garamond" panose="02020404030301010803" pitchFamily="18" charset="0"/>
            </a:endParaRPr>
          </a:p>
          <a:p>
            <a:r>
              <a:rPr lang="es-CO" dirty="0">
                <a:latin typeface="Garamond" panose="02020404030301010803" pitchFamily="18" charset="0"/>
              </a:rPr>
              <a:t>        AND </a:t>
            </a:r>
            <a:r>
              <a:rPr lang="es-CO" dirty="0" err="1">
                <a:latin typeface="Garamond" panose="02020404030301010803" pitchFamily="18" charset="0"/>
              </a:rPr>
              <a:t>p.codigopedido</a:t>
            </a:r>
            <a:r>
              <a:rPr lang="es-CO" dirty="0">
                <a:latin typeface="Garamond" panose="02020404030301010803" pitchFamily="18" charset="0"/>
              </a:rPr>
              <a:t> = </a:t>
            </a:r>
            <a:r>
              <a:rPr lang="es-CO" dirty="0" err="1">
                <a:latin typeface="Garamond" panose="02020404030301010803" pitchFamily="18" charset="0"/>
              </a:rPr>
              <a:t>v_codigopedido</a:t>
            </a:r>
            <a:r>
              <a:rPr lang="es-CO" dirty="0">
                <a:latin typeface="Garamond" panose="02020404030301010803" pitchFamily="18" charset="0"/>
              </a:rPr>
              <a:t>;</a:t>
            </a:r>
          </a:p>
          <a:p>
            <a:endParaRPr lang="es-CO" dirty="0">
              <a:latin typeface="Garamond" panose="02020404030301010803" pitchFamily="18" charset="0"/>
            </a:endParaRPr>
          </a:p>
          <a:p>
            <a:r>
              <a:rPr lang="es-CO" dirty="0">
                <a:latin typeface="Garamond" panose="02020404030301010803" pitchFamily="18" charset="0"/>
              </a:rPr>
              <a:t>    </a:t>
            </a:r>
            <a:r>
              <a:rPr lang="es-CO" dirty="0" err="1">
                <a:latin typeface="Garamond" panose="02020404030301010803" pitchFamily="18" charset="0"/>
              </a:rPr>
              <a:t>dbms_output.put_line</a:t>
            </a:r>
            <a:r>
              <a:rPr lang="es-CO" dirty="0">
                <a:latin typeface="Garamond" panose="02020404030301010803" pitchFamily="18" charset="0"/>
              </a:rPr>
              <a:t>('El pedido total es ' || </a:t>
            </a:r>
            <a:r>
              <a:rPr lang="es-CO" dirty="0" err="1">
                <a:latin typeface="Garamond" panose="02020404030301010803" pitchFamily="18" charset="0"/>
              </a:rPr>
              <a:t>v_total</a:t>
            </a:r>
            <a:r>
              <a:rPr lang="es-CO" dirty="0">
                <a:latin typeface="Garamond" panose="02020404030301010803" pitchFamily="18" charset="0"/>
              </a:rPr>
              <a:t>);</a:t>
            </a:r>
          </a:p>
          <a:p>
            <a:r>
              <a:rPr lang="es-CO" dirty="0">
                <a:latin typeface="Garamond" panose="02020404030301010803" pitchFamily="18" charset="0"/>
              </a:rPr>
              <a:t>END;</a:t>
            </a:r>
          </a:p>
          <a:p>
            <a:r>
              <a:rPr lang="es-CO" dirty="0">
                <a:latin typeface="Garamond" panose="02020404030301010803" pitchFamily="18" charset="0"/>
              </a:rPr>
              <a:t>/</a:t>
            </a:r>
          </a:p>
        </p:txBody>
      </p:sp>
    </p:spTree>
    <p:extLst>
      <p:ext uri="{BB962C8B-B14F-4D97-AF65-F5344CB8AC3E}">
        <p14:creationId xmlns:p14="http://schemas.microsoft.com/office/powerpoint/2010/main" val="184860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854604" y="86483"/>
            <a:ext cx="543482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PROCEDIMIENTOS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ángulo 5">
            <a:extLst>
              <a:ext uri="{FF2B5EF4-FFF2-40B4-BE49-F238E27FC236}">
                <a16:creationId xmlns:a16="http://schemas.microsoft.com/office/drawing/2014/main" id="{5DA4168E-8A3B-4CD1-8EAC-330763F65F81}"/>
              </a:ext>
            </a:extLst>
          </p:cNvPr>
          <p:cNvSpPr/>
          <p:nvPr/>
        </p:nvSpPr>
        <p:spPr>
          <a:xfrm>
            <a:off x="172065" y="1015857"/>
            <a:ext cx="8799870" cy="2308324"/>
          </a:xfrm>
          <a:prstGeom prst="rect">
            <a:avLst/>
          </a:prstGeom>
        </p:spPr>
        <p:txBody>
          <a:bodyPr wrap="square">
            <a:spAutoFit/>
          </a:bodyPr>
          <a:lstStyle/>
          <a:p>
            <a:r>
              <a:rPr lang="es-CO" sz="2400" dirty="0">
                <a:latin typeface="Garamond" panose="02020404030301010803" pitchFamily="18" charset="0"/>
              </a:rPr>
              <a:t>DECLARE</a:t>
            </a:r>
          </a:p>
          <a:p>
            <a:r>
              <a:rPr lang="es-CO" sz="2400" dirty="0">
                <a:latin typeface="Garamond" panose="02020404030301010803" pitchFamily="18" charset="0"/>
              </a:rPr>
              <a:t>    </a:t>
            </a:r>
            <a:r>
              <a:rPr lang="es-CO" sz="2400" dirty="0" err="1">
                <a:latin typeface="Garamond" panose="02020404030301010803" pitchFamily="18" charset="0"/>
              </a:rPr>
              <a:t>v_codigopedido</a:t>
            </a:r>
            <a:r>
              <a:rPr lang="es-CO" sz="2400" dirty="0">
                <a:latin typeface="Garamond" panose="02020404030301010803" pitchFamily="18" charset="0"/>
              </a:rPr>
              <a:t> </a:t>
            </a:r>
            <a:r>
              <a:rPr lang="es-CO" sz="2400" dirty="0" err="1">
                <a:latin typeface="Garamond" panose="02020404030301010803" pitchFamily="18" charset="0"/>
              </a:rPr>
              <a:t>pedidos.codigopedido%TYPE</a:t>
            </a:r>
            <a:r>
              <a:rPr lang="es-CO" sz="2400" dirty="0">
                <a:latin typeface="Garamond" panose="02020404030301010803" pitchFamily="18" charset="0"/>
              </a:rPr>
              <a:t> := &amp;</a:t>
            </a:r>
            <a:r>
              <a:rPr lang="es-CO" sz="2400" dirty="0" err="1">
                <a:latin typeface="Garamond" panose="02020404030301010803" pitchFamily="18" charset="0"/>
              </a:rPr>
              <a:t>código_pedido</a:t>
            </a:r>
            <a:r>
              <a:rPr lang="es-CO" sz="2400" dirty="0">
                <a:latin typeface="Garamond" panose="02020404030301010803" pitchFamily="18" charset="0"/>
              </a:rPr>
              <a:t>;</a:t>
            </a:r>
          </a:p>
          <a:p>
            <a:r>
              <a:rPr lang="es-CO" sz="2400" dirty="0">
                <a:latin typeface="Garamond" panose="02020404030301010803" pitchFamily="18" charset="0"/>
              </a:rPr>
              <a:t>BEGIN</a:t>
            </a:r>
          </a:p>
          <a:p>
            <a:r>
              <a:rPr lang="es-CO" sz="2400" dirty="0">
                <a:latin typeface="Garamond" panose="02020404030301010803" pitchFamily="18" charset="0"/>
              </a:rPr>
              <a:t>    </a:t>
            </a:r>
            <a:r>
              <a:rPr lang="es-CO" sz="2400" dirty="0" err="1">
                <a:latin typeface="Garamond" panose="02020404030301010803" pitchFamily="18" charset="0"/>
              </a:rPr>
              <a:t>total_pedido</a:t>
            </a:r>
            <a:r>
              <a:rPr lang="es-CO" sz="2400" dirty="0">
                <a:latin typeface="Garamond" panose="02020404030301010803" pitchFamily="18" charset="0"/>
              </a:rPr>
              <a:t>(</a:t>
            </a:r>
            <a:r>
              <a:rPr lang="es-CO" sz="2400" dirty="0" err="1">
                <a:latin typeface="Garamond" panose="02020404030301010803" pitchFamily="18" charset="0"/>
              </a:rPr>
              <a:t>v_codigopedido</a:t>
            </a:r>
            <a:r>
              <a:rPr lang="es-CO" sz="2400" dirty="0">
                <a:latin typeface="Garamond" panose="02020404030301010803" pitchFamily="18" charset="0"/>
              </a:rPr>
              <a:t>);</a:t>
            </a:r>
          </a:p>
          <a:p>
            <a:r>
              <a:rPr lang="es-CO" sz="2400" dirty="0">
                <a:latin typeface="Garamond" panose="02020404030301010803" pitchFamily="18" charset="0"/>
              </a:rPr>
              <a:t>END;</a:t>
            </a:r>
          </a:p>
          <a:p>
            <a:r>
              <a:rPr lang="es-CO" sz="2400" dirty="0">
                <a:latin typeface="Garamond" panose="02020404030301010803" pitchFamily="18" charset="0"/>
              </a:rPr>
              <a:t>/</a:t>
            </a:r>
          </a:p>
        </p:txBody>
      </p:sp>
      <p:sp>
        <p:nvSpPr>
          <p:cNvPr id="2" name="CuadroTexto 1">
            <a:extLst>
              <a:ext uri="{FF2B5EF4-FFF2-40B4-BE49-F238E27FC236}">
                <a16:creationId xmlns:a16="http://schemas.microsoft.com/office/drawing/2014/main" id="{E7C7C421-C050-4FC7-8ADD-8BCF3B4B2328}"/>
              </a:ext>
            </a:extLst>
          </p:cNvPr>
          <p:cNvSpPr txBox="1"/>
          <p:nvPr/>
        </p:nvSpPr>
        <p:spPr>
          <a:xfrm>
            <a:off x="334297" y="4119716"/>
            <a:ext cx="7093609" cy="369332"/>
          </a:xfrm>
          <a:prstGeom prst="rect">
            <a:avLst/>
          </a:prstGeom>
          <a:noFill/>
        </p:spPr>
        <p:txBody>
          <a:bodyPr wrap="none" rtlCol="0">
            <a:spAutoFit/>
          </a:bodyPr>
          <a:lstStyle/>
          <a:p>
            <a:r>
              <a:rPr lang="es-CO" b="1" dirty="0"/>
              <a:t>Ejercicio 1: Convertir a procedimientos los bloques de código de ejemplo</a:t>
            </a:r>
          </a:p>
        </p:txBody>
      </p:sp>
    </p:spTree>
    <p:extLst>
      <p:ext uri="{BB962C8B-B14F-4D97-AF65-F5344CB8AC3E}">
        <p14:creationId xmlns:p14="http://schemas.microsoft.com/office/powerpoint/2010/main" val="3764156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854604" y="86483"/>
            <a:ext cx="543482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PROCEDIMIENTOS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A1BCADEA-2AD3-4039-9BF7-7E46F7DC0B70}"/>
              </a:ext>
            </a:extLst>
          </p:cNvPr>
          <p:cNvSpPr txBox="1"/>
          <p:nvPr/>
        </p:nvSpPr>
        <p:spPr>
          <a:xfrm>
            <a:off x="245806" y="980628"/>
            <a:ext cx="8170607" cy="5016758"/>
          </a:xfrm>
          <a:prstGeom prst="rect">
            <a:avLst/>
          </a:prstGeom>
          <a:noFill/>
        </p:spPr>
        <p:txBody>
          <a:bodyPr wrap="square" rtlCol="0">
            <a:spAutoFit/>
          </a:bodyPr>
          <a:lstStyle/>
          <a:p>
            <a:pPr algn="just"/>
            <a:r>
              <a:rPr lang="es-CO" sz="2000" dirty="0">
                <a:latin typeface="Garamond" panose="02020404030301010803" pitchFamily="18" charset="0"/>
              </a:rPr>
              <a:t>Los procedimientos almacenados son objetos, así que para obtener información de ellos pueden consultarse los siguientes diccionarios:</a:t>
            </a:r>
          </a:p>
          <a:p>
            <a:pPr algn="just"/>
            <a:endParaRPr lang="es-CO" sz="2000" dirty="0">
              <a:latin typeface="Garamond" panose="02020404030301010803" pitchFamily="18" charset="0"/>
            </a:endParaRPr>
          </a:p>
          <a:p>
            <a:pPr marL="342900" indent="-342900" algn="just">
              <a:buFontTx/>
              <a:buChar char="-"/>
            </a:pPr>
            <a:r>
              <a:rPr lang="es-CO" sz="2000" dirty="0">
                <a:latin typeface="Garamond" panose="02020404030301010803" pitchFamily="18" charset="0"/>
              </a:rPr>
              <a:t>"</a:t>
            </a:r>
            <a:r>
              <a:rPr lang="es-CO" sz="2000" dirty="0" err="1">
                <a:latin typeface="Garamond" panose="02020404030301010803" pitchFamily="18" charset="0"/>
              </a:rPr>
              <a:t>user_objects</a:t>
            </a:r>
            <a:r>
              <a:rPr lang="es-CO" sz="2000" dirty="0">
                <a:latin typeface="Garamond" panose="02020404030301010803" pitchFamily="18" charset="0"/>
              </a:rPr>
              <a:t>": nos muestra todos los objetos de la base de datos seleccionada, incluidos los procedimientos. En la columna "</a:t>
            </a:r>
            <a:r>
              <a:rPr lang="es-CO" sz="2000" dirty="0" err="1">
                <a:latin typeface="Garamond" panose="02020404030301010803" pitchFamily="18" charset="0"/>
              </a:rPr>
              <a:t>object_type</a:t>
            </a:r>
            <a:r>
              <a:rPr lang="es-CO" sz="2000" dirty="0">
                <a:latin typeface="Garamond" panose="02020404030301010803" pitchFamily="18" charset="0"/>
              </a:rPr>
              <a:t>" aparece "</a:t>
            </a:r>
            <a:r>
              <a:rPr lang="es-CO" sz="2000" dirty="0" err="1">
                <a:latin typeface="Garamond" panose="02020404030301010803" pitchFamily="18" charset="0"/>
              </a:rPr>
              <a:t>procedure</a:t>
            </a:r>
            <a:r>
              <a:rPr lang="es-CO" sz="2000" dirty="0">
                <a:latin typeface="Garamond" panose="02020404030301010803" pitchFamily="18" charset="0"/>
              </a:rPr>
              <a:t>" si es un procedimiento almacenado.</a:t>
            </a:r>
          </a:p>
          <a:p>
            <a:pPr algn="just"/>
            <a:endParaRPr lang="es-CO" sz="2000" dirty="0">
              <a:latin typeface="Garamond" panose="02020404030301010803" pitchFamily="18" charset="0"/>
            </a:endParaRPr>
          </a:p>
          <a:p>
            <a:pPr algn="just"/>
            <a:r>
              <a:rPr lang="es-CO" sz="2000" dirty="0">
                <a:latin typeface="Garamond" panose="02020404030301010803" pitchFamily="18" charset="0"/>
              </a:rPr>
              <a:t>En el siguiente ejemplo solicitamos todos los objetos que son procedimientos:</a:t>
            </a:r>
          </a:p>
          <a:p>
            <a:pPr algn="just"/>
            <a:endParaRPr lang="es-CO" sz="2000" dirty="0">
              <a:latin typeface="Garamond" panose="02020404030301010803" pitchFamily="18" charset="0"/>
            </a:endParaRPr>
          </a:p>
          <a:p>
            <a:pPr algn="just"/>
            <a:r>
              <a:rPr lang="es-CO" sz="2000" dirty="0">
                <a:latin typeface="Garamond" panose="02020404030301010803" pitchFamily="18" charset="0"/>
              </a:rPr>
              <a:t> </a:t>
            </a:r>
            <a:r>
              <a:rPr lang="en-US" sz="2000" dirty="0">
                <a:latin typeface="Garamond" panose="02020404030301010803" pitchFamily="18" charset="0"/>
              </a:rPr>
              <a:t>select * from </a:t>
            </a:r>
            <a:r>
              <a:rPr lang="en-US" sz="2000" dirty="0" err="1">
                <a:latin typeface="Garamond" panose="02020404030301010803" pitchFamily="18" charset="0"/>
              </a:rPr>
              <a:t>user_objects</a:t>
            </a:r>
            <a:r>
              <a:rPr lang="en-US" sz="2000" dirty="0">
                <a:latin typeface="Garamond" panose="02020404030301010803" pitchFamily="18" charset="0"/>
              </a:rPr>
              <a:t> where </a:t>
            </a:r>
            <a:r>
              <a:rPr lang="en-US" sz="2000" dirty="0" err="1">
                <a:latin typeface="Garamond" panose="02020404030301010803" pitchFamily="18" charset="0"/>
              </a:rPr>
              <a:t>object_type</a:t>
            </a:r>
            <a:r>
              <a:rPr lang="en-US" sz="2000" dirty="0">
                <a:latin typeface="Garamond" panose="02020404030301010803" pitchFamily="18" charset="0"/>
              </a:rPr>
              <a:t>='PROCEDURE';</a:t>
            </a:r>
          </a:p>
          <a:p>
            <a:pPr algn="just"/>
            <a:endParaRPr lang="es-CO" sz="2000" dirty="0">
              <a:latin typeface="Garamond" panose="02020404030301010803" pitchFamily="18" charset="0"/>
            </a:endParaRPr>
          </a:p>
          <a:p>
            <a:pPr marL="342900" indent="-342900" algn="just">
              <a:buFontTx/>
              <a:buChar char="-"/>
            </a:pPr>
            <a:r>
              <a:rPr lang="es-CO" sz="2000" dirty="0">
                <a:latin typeface="Garamond" panose="02020404030301010803" pitchFamily="18" charset="0"/>
              </a:rPr>
              <a:t>"</a:t>
            </a:r>
            <a:r>
              <a:rPr lang="es-CO" sz="2000" dirty="0" err="1">
                <a:latin typeface="Garamond" panose="02020404030301010803" pitchFamily="18" charset="0"/>
              </a:rPr>
              <a:t>user_procedures</a:t>
            </a:r>
            <a:r>
              <a:rPr lang="es-CO" sz="2000" dirty="0">
                <a:latin typeface="Garamond" panose="02020404030301010803" pitchFamily="18" charset="0"/>
              </a:rPr>
              <a:t>": nos muestra todos los procedimientos almacenados de la base de datos actual. En el siguiente ejemplo solicitamos información de todos los procedimientos que comienzan con “TO":</a:t>
            </a:r>
          </a:p>
          <a:p>
            <a:pPr algn="just"/>
            <a:endParaRPr lang="es-CO" sz="2000" dirty="0">
              <a:latin typeface="Garamond" panose="02020404030301010803" pitchFamily="18" charset="0"/>
            </a:endParaRPr>
          </a:p>
          <a:p>
            <a:pPr algn="just"/>
            <a:r>
              <a:rPr lang="es-CO" sz="2000" dirty="0">
                <a:latin typeface="Garamond" panose="02020404030301010803" pitchFamily="18" charset="0"/>
              </a:rPr>
              <a:t> </a:t>
            </a:r>
            <a:r>
              <a:rPr lang="es-CO" sz="2000" dirty="0" err="1">
                <a:latin typeface="Garamond" panose="02020404030301010803" pitchFamily="18" charset="0"/>
              </a:rPr>
              <a:t>select</a:t>
            </a:r>
            <a:r>
              <a:rPr lang="es-CO" sz="2000" dirty="0">
                <a:latin typeface="Garamond" panose="02020404030301010803" pitchFamily="18" charset="0"/>
              </a:rPr>
              <a:t> * </a:t>
            </a:r>
            <a:r>
              <a:rPr lang="es-CO" sz="2000" dirty="0" err="1">
                <a:latin typeface="Garamond" panose="02020404030301010803" pitchFamily="18" charset="0"/>
              </a:rPr>
              <a:t>from</a:t>
            </a:r>
            <a:r>
              <a:rPr lang="es-CO" sz="2000" dirty="0">
                <a:latin typeface="Garamond" panose="02020404030301010803" pitchFamily="18" charset="0"/>
              </a:rPr>
              <a:t> </a:t>
            </a:r>
            <a:r>
              <a:rPr lang="es-CO" sz="2000" dirty="0" err="1">
                <a:latin typeface="Garamond" panose="02020404030301010803" pitchFamily="18" charset="0"/>
              </a:rPr>
              <a:t>user_procedures</a:t>
            </a:r>
            <a:r>
              <a:rPr lang="es-CO" sz="2000" dirty="0">
                <a:latin typeface="Garamond" panose="02020404030301010803" pitchFamily="18" charset="0"/>
              </a:rPr>
              <a:t> </a:t>
            </a:r>
            <a:r>
              <a:rPr lang="es-CO" sz="2000" dirty="0" err="1">
                <a:latin typeface="Garamond" panose="02020404030301010803" pitchFamily="18" charset="0"/>
              </a:rPr>
              <a:t>where</a:t>
            </a:r>
            <a:r>
              <a:rPr lang="es-CO" sz="2000" dirty="0">
                <a:latin typeface="Garamond" panose="02020404030301010803" pitchFamily="18" charset="0"/>
              </a:rPr>
              <a:t> </a:t>
            </a:r>
            <a:r>
              <a:rPr lang="es-CO" sz="2000" dirty="0" err="1">
                <a:latin typeface="Garamond" panose="02020404030301010803" pitchFamily="18" charset="0"/>
              </a:rPr>
              <a:t>object_name</a:t>
            </a:r>
            <a:r>
              <a:rPr lang="es-CO" sz="2000" dirty="0">
                <a:latin typeface="Garamond" panose="02020404030301010803" pitchFamily="18" charset="0"/>
              </a:rPr>
              <a:t> </a:t>
            </a:r>
            <a:r>
              <a:rPr lang="es-CO" sz="2000" dirty="0" err="1">
                <a:latin typeface="Garamond" panose="02020404030301010803" pitchFamily="18" charset="0"/>
              </a:rPr>
              <a:t>like</a:t>
            </a:r>
            <a:r>
              <a:rPr lang="es-CO" sz="2000" dirty="0">
                <a:latin typeface="Garamond" panose="02020404030301010803" pitchFamily="18" charset="0"/>
              </a:rPr>
              <a:t> 'TO_%';</a:t>
            </a:r>
          </a:p>
        </p:txBody>
      </p:sp>
    </p:spTree>
    <p:extLst>
      <p:ext uri="{BB962C8B-B14F-4D97-AF65-F5344CB8AC3E}">
        <p14:creationId xmlns:p14="http://schemas.microsoft.com/office/powerpoint/2010/main" val="4073988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854604" y="86483"/>
            <a:ext cx="543482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PROCEDIMIENTOS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CuadroTexto 1">
            <a:extLst>
              <a:ext uri="{FF2B5EF4-FFF2-40B4-BE49-F238E27FC236}">
                <a16:creationId xmlns:a16="http://schemas.microsoft.com/office/drawing/2014/main" id="{E7C7C421-C050-4FC7-8ADD-8BCF3B4B2328}"/>
              </a:ext>
            </a:extLst>
          </p:cNvPr>
          <p:cNvSpPr txBox="1"/>
          <p:nvPr/>
        </p:nvSpPr>
        <p:spPr>
          <a:xfrm>
            <a:off x="334297" y="1009813"/>
            <a:ext cx="8377084" cy="4524315"/>
          </a:xfrm>
          <a:prstGeom prst="rect">
            <a:avLst/>
          </a:prstGeom>
          <a:noFill/>
        </p:spPr>
        <p:txBody>
          <a:bodyPr wrap="square" rtlCol="0">
            <a:spAutoFit/>
          </a:bodyPr>
          <a:lstStyle/>
          <a:p>
            <a:r>
              <a:rPr lang="es-CO" b="1" dirty="0"/>
              <a:t>Ejercicio 2: Crear procedimientos almacenados usando cursores donde sea necesario que muestren la siguiente información:</a:t>
            </a:r>
          </a:p>
          <a:p>
            <a:endParaRPr lang="es-CO" b="1" dirty="0"/>
          </a:p>
          <a:p>
            <a:r>
              <a:rPr lang="es-CO" b="1" dirty="0"/>
              <a:t>1. </a:t>
            </a:r>
            <a:r>
              <a:rPr lang="es-CO" dirty="0"/>
              <a:t>Muestra la ciudad y el código postal de las oficinas de España.</a:t>
            </a:r>
            <a:endParaRPr lang="es-CO" b="1" dirty="0"/>
          </a:p>
          <a:p>
            <a:r>
              <a:rPr lang="es-CO" b="1" dirty="0"/>
              <a:t>2.</a:t>
            </a:r>
            <a:r>
              <a:rPr lang="es-CO" dirty="0"/>
              <a:t> Mostrar el nombre y cargo de los empleados que no sean directores de oficina.</a:t>
            </a:r>
            <a:endParaRPr lang="es-CO" b="1" dirty="0"/>
          </a:p>
          <a:p>
            <a:r>
              <a:rPr lang="es-CO" b="1" dirty="0"/>
              <a:t>3. </a:t>
            </a:r>
            <a:r>
              <a:rPr lang="es-CO" dirty="0"/>
              <a:t>Muestra el nombre del cliente y el nombre de su representante de ventas (si lo tiene).</a:t>
            </a:r>
            <a:endParaRPr lang="es-CO" b="1" dirty="0"/>
          </a:p>
          <a:p>
            <a:r>
              <a:rPr lang="es-CO" b="1" dirty="0"/>
              <a:t>4. </a:t>
            </a:r>
            <a:r>
              <a:rPr lang="es-CO" dirty="0"/>
              <a:t>Nombre de los clientes que hayan hecho un pago en el año dado</a:t>
            </a:r>
            <a:endParaRPr lang="es-CO" b="1" dirty="0"/>
          </a:p>
          <a:p>
            <a:r>
              <a:rPr lang="es-CO" b="1" dirty="0"/>
              <a:t>5. </a:t>
            </a:r>
            <a:r>
              <a:rPr lang="es-CO" dirty="0"/>
              <a:t>Los posibles estados de un pedido.</a:t>
            </a:r>
            <a:endParaRPr lang="es-CO" b="1" dirty="0"/>
          </a:p>
          <a:p>
            <a:r>
              <a:rPr lang="es-CO" b="1" dirty="0"/>
              <a:t>6. </a:t>
            </a:r>
            <a:r>
              <a:rPr lang="es-CO" dirty="0"/>
              <a:t>Muestra el número de pedido, el nombre del cliente, la fecha de entrega y la fecha requerida  de los pedidos que no han sido entregados a tiempo.</a:t>
            </a:r>
            <a:endParaRPr lang="es-CO" b="1" dirty="0"/>
          </a:p>
          <a:p>
            <a:r>
              <a:rPr lang="es-CO" b="1" dirty="0"/>
              <a:t>7. </a:t>
            </a:r>
            <a:r>
              <a:rPr lang="es-CO" dirty="0"/>
              <a:t>Muestra el código, nombre y gama de los productos que nunca se han pedido (detalle pedidos).</a:t>
            </a:r>
            <a:endParaRPr lang="es-CO" b="1" dirty="0"/>
          </a:p>
          <a:p>
            <a:r>
              <a:rPr lang="es-CO" b="1" dirty="0"/>
              <a:t>8.</a:t>
            </a:r>
            <a:r>
              <a:rPr lang="es-CO" dirty="0"/>
              <a:t> Muestra el nombre y apellidos de los empleados que trabajan en la ciudad dada</a:t>
            </a:r>
            <a:endParaRPr lang="es-CO" b="1" dirty="0"/>
          </a:p>
          <a:p>
            <a:r>
              <a:rPr lang="es-CO" b="1" dirty="0"/>
              <a:t>9.</a:t>
            </a:r>
            <a:r>
              <a:rPr lang="es-CO" dirty="0"/>
              <a:t> Mostrar lo que ha pagado cada cliente.</a:t>
            </a:r>
            <a:endParaRPr lang="es-CO" b="1" dirty="0"/>
          </a:p>
          <a:p>
            <a:r>
              <a:rPr lang="es-CO" b="1" dirty="0"/>
              <a:t>10.</a:t>
            </a:r>
            <a:r>
              <a:rPr lang="es-CO" dirty="0"/>
              <a:t> Mostrar el código de los pedidos donde se hayan vendido mas de 6 productos.</a:t>
            </a:r>
            <a:endParaRPr lang="es-CO" b="1" dirty="0"/>
          </a:p>
        </p:txBody>
      </p:sp>
    </p:spTree>
    <p:extLst>
      <p:ext uri="{BB962C8B-B14F-4D97-AF65-F5344CB8AC3E}">
        <p14:creationId xmlns:p14="http://schemas.microsoft.com/office/powerpoint/2010/main" val="1680242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D2987AD-C88A-475F-8FE1-6F6572143A9F}"/>
              </a:ext>
            </a:extLst>
          </p:cNvPr>
          <p:cNvSpPr/>
          <p:nvPr/>
        </p:nvSpPr>
        <p:spPr>
          <a:xfrm>
            <a:off x="453193" y="1393271"/>
            <a:ext cx="8237614" cy="2785378"/>
          </a:xfrm>
          <a:prstGeom prst="rect">
            <a:avLst/>
          </a:prstGeom>
        </p:spPr>
        <p:txBody>
          <a:bodyPr wrap="square">
            <a:spAutoFit/>
          </a:bodyPr>
          <a:lstStyle/>
          <a:p>
            <a:pPr marL="342900" indent="-342900">
              <a:buFont typeface="Wingdings" panose="05000000000000000000" pitchFamily="2" charset="2"/>
              <a:buChar char="ü"/>
            </a:pPr>
            <a:r>
              <a:rPr lang="es-CO" sz="2500" dirty="0">
                <a:latin typeface="Garamond" panose="02020404030301010803" pitchFamily="18" charset="0"/>
              </a:rPr>
              <a:t>Son bloques de código que permiten agrupar y organizar sentencias SQL que se ejecutan al ser invocado.</a:t>
            </a:r>
          </a:p>
          <a:p>
            <a:pPr marL="342900" indent="-342900">
              <a:buFont typeface="Wingdings" panose="05000000000000000000" pitchFamily="2" charset="2"/>
              <a:buChar char="ü"/>
            </a:pPr>
            <a:r>
              <a:rPr lang="es-CO" sz="2500" dirty="0">
                <a:latin typeface="Garamond" panose="02020404030301010803" pitchFamily="18" charset="0"/>
              </a:rPr>
              <a:t>Las funciones tienen una estructura similar a la de los procedimientos. </a:t>
            </a:r>
          </a:p>
          <a:p>
            <a:pPr marL="342900" indent="-342900">
              <a:buFont typeface="Wingdings" panose="05000000000000000000" pitchFamily="2" charset="2"/>
              <a:buChar char="ü"/>
            </a:pPr>
            <a:r>
              <a:rPr lang="es-CO" sz="2500" dirty="0">
                <a:latin typeface="Garamond" panose="02020404030301010803" pitchFamily="18" charset="0"/>
              </a:rPr>
              <a:t>Una función contiene la cláusula "</a:t>
            </a:r>
            <a:r>
              <a:rPr lang="es-CO" sz="2500" dirty="0" err="1">
                <a:latin typeface="Garamond" panose="02020404030301010803" pitchFamily="18" charset="0"/>
              </a:rPr>
              <a:t>return</a:t>
            </a:r>
            <a:r>
              <a:rPr lang="es-CO" sz="2500" dirty="0">
                <a:latin typeface="Garamond" panose="02020404030301010803" pitchFamily="18" charset="0"/>
              </a:rPr>
              <a:t>".</a:t>
            </a:r>
          </a:p>
          <a:p>
            <a:pPr marL="342900" indent="-342900">
              <a:buFont typeface="Wingdings" panose="05000000000000000000" pitchFamily="2" charset="2"/>
              <a:buChar char="ü"/>
            </a:pPr>
            <a:r>
              <a:rPr lang="es-CO" sz="2500" dirty="0">
                <a:latin typeface="Garamond" panose="02020404030301010803" pitchFamily="18" charset="0"/>
              </a:rPr>
              <a:t>Una función acepta parámetros, se invoca con su nombre y retorna un valor.</a:t>
            </a:r>
          </a:p>
        </p:txBody>
      </p:sp>
      <p:sp>
        <p:nvSpPr>
          <p:cNvPr id="3" name="Rectángulo 2">
            <a:extLst>
              <a:ext uri="{FF2B5EF4-FFF2-40B4-BE49-F238E27FC236}">
                <a16:creationId xmlns:a16="http://schemas.microsoft.com/office/drawing/2014/main" id="{60794B2A-52AF-4E71-A69F-DDD9D9DA1688}"/>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89898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8OPnmADZmvA/V7hnapYk69I/AAAAAAAAAXE/7PE_U_K1IGY4P615-o9NkXcGpWa5RH2EQCLcB/s1600/PL-SQL%2BRun-Time%2BArchitecture-Spanish.png">
            <a:extLst>
              <a:ext uri="{FF2B5EF4-FFF2-40B4-BE49-F238E27FC236}">
                <a16:creationId xmlns:a16="http://schemas.microsoft.com/office/drawing/2014/main" id="{8E12EAE0-1C8D-4C0E-B14F-350BEE39F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942" y="2131141"/>
            <a:ext cx="5034116" cy="37755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45A8E17A-E927-4EDF-B70C-DBF2845D0956}"/>
              </a:ext>
            </a:extLst>
          </p:cNvPr>
          <p:cNvSpPr/>
          <p:nvPr/>
        </p:nvSpPr>
        <p:spPr>
          <a:xfrm>
            <a:off x="109793" y="1111046"/>
            <a:ext cx="8778567" cy="1015663"/>
          </a:xfrm>
          <a:prstGeom prst="rect">
            <a:avLst/>
          </a:prstGeom>
        </p:spPr>
        <p:txBody>
          <a:bodyPr wrap="square">
            <a:spAutoFit/>
          </a:bodyPr>
          <a:lstStyle/>
          <a:p>
            <a:pPr algn="just"/>
            <a:r>
              <a:rPr lang="es-CO" sz="2000" dirty="0">
                <a:solidFill>
                  <a:srgbClr val="2A3744"/>
                </a:solidFill>
                <a:latin typeface="Source Sans Pro" panose="020B0503030403020204" pitchFamily="34" charset="0"/>
              </a:rPr>
              <a:t>Todas las sentencias </a:t>
            </a:r>
            <a:r>
              <a:rPr lang="es-CO" sz="2000" b="1" i="1" dirty="0">
                <a:solidFill>
                  <a:srgbClr val="2A3744"/>
                </a:solidFill>
                <a:latin typeface="Source Sans Pro" panose="020B0503030403020204" pitchFamily="34" charset="0"/>
              </a:rPr>
              <a:t>PL/SQL</a:t>
            </a:r>
            <a:r>
              <a:rPr lang="es-CO" sz="2000" dirty="0">
                <a:solidFill>
                  <a:srgbClr val="2A3744"/>
                </a:solidFill>
                <a:latin typeface="Source Sans Pro" panose="020B0503030403020204" pitchFamily="34" charset="0"/>
              </a:rPr>
              <a:t> se procesan en el Ejecutor de Sentencias Procedimentales y todas las sentencias </a:t>
            </a:r>
            <a:r>
              <a:rPr lang="es-CO" sz="2000" b="1" i="1" dirty="0">
                <a:solidFill>
                  <a:srgbClr val="2A3744"/>
                </a:solidFill>
                <a:latin typeface="Source Sans Pro" panose="020B0503030403020204" pitchFamily="34" charset="0"/>
              </a:rPr>
              <a:t>SQL</a:t>
            </a:r>
            <a:r>
              <a:rPr lang="es-CO" sz="2000" dirty="0">
                <a:solidFill>
                  <a:srgbClr val="2A3744"/>
                </a:solidFill>
                <a:latin typeface="Source Sans Pro" panose="020B0503030403020204" pitchFamily="34" charset="0"/>
              </a:rPr>
              <a:t> se deben enviar al Ejecutor de Sentencias </a:t>
            </a:r>
            <a:r>
              <a:rPr lang="es-CO" sz="2000" b="1" i="1" dirty="0">
                <a:solidFill>
                  <a:srgbClr val="2A3744"/>
                </a:solidFill>
                <a:latin typeface="Source Sans Pro" panose="020B0503030403020204" pitchFamily="34" charset="0"/>
              </a:rPr>
              <a:t>SQL</a:t>
            </a:r>
            <a:r>
              <a:rPr lang="es-CO" sz="2000" dirty="0">
                <a:solidFill>
                  <a:srgbClr val="2A3744"/>
                </a:solidFill>
                <a:latin typeface="Source Sans Pro" panose="020B0503030403020204" pitchFamily="34" charset="0"/>
              </a:rPr>
              <a:t> para su procesamiento por los procesos del servidor Oracle.</a:t>
            </a:r>
            <a:endParaRPr lang="es-CO" sz="2000" dirty="0"/>
          </a:p>
        </p:txBody>
      </p:sp>
      <p:sp>
        <p:nvSpPr>
          <p:cNvPr id="4" name="Rectángulo 3">
            <a:extLst>
              <a:ext uri="{FF2B5EF4-FFF2-40B4-BE49-F238E27FC236}">
                <a16:creationId xmlns:a16="http://schemas.microsoft.com/office/drawing/2014/main" id="{D200E770-E146-4CED-9906-DB2D3631A561}"/>
              </a:ext>
            </a:extLst>
          </p:cNvPr>
          <p:cNvSpPr/>
          <p:nvPr/>
        </p:nvSpPr>
        <p:spPr>
          <a:xfrm>
            <a:off x="2199720" y="86483"/>
            <a:ext cx="4744569"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ARQUITECTURA</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901304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angle 5">
            <a:extLst>
              <a:ext uri="{FF2B5EF4-FFF2-40B4-BE49-F238E27FC236}">
                <a16:creationId xmlns:a16="http://schemas.microsoft.com/office/drawing/2014/main" id="{F219428F-6D99-48EC-A709-2FDE0F568429}"/>
              </a:ext>
            </a:extLst>
          </p:cNvPr>
          <p:cNvSpPr>
            <a:spLocks noChangeArrowheads="1"/>
          </p:cNvSpPr>
          <p:nvPr/>
        </p:nvSpPr>
        <p:spPr bwMode="auto">
          <a:xfrm>
            <a:off x="176979" y="1095917"/>
            <a:ext cx="8563897"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s-CO" altLang="es-CO" sz="2000" dirty="0">
                <a:latin typeface="Garamond" panose="02020404030301010803" pitchFamily="18" charset="0"/>
              </a:rPr>
              <a:t>CREATE OR REPLACE FUNCTION </a:t>
            </a:r>
            <a:r>
              <a:rPr lang="es-CO" altLang="es-CO" sz="2000" dirty="0" err="1">
                <a:latin typeface="Garamond" panose="02020404030301010803" pitchFamily="18" charset="0"/>
              </a:rPr>
              <a:t>pagos_cliente</a:t>
            </a:r>
            <a:r>
              <a:rPr lang="es-CO" altLang="es-CO" sz="2000" dirty="0">
                <a:latin typeface="Garamond" panose="02020404030301010803" pitchFamily="18" charset="0"/>
              </a:rPr>
              <a:t> (</a:t>
            </a:r>
          </a:p>
          <a:p>
            <a:pPr lvl="0" defTabSz="914400"/>
            <a:r>
              <a:rPr lang="es-CO" altLang="es-CO" sz="2000" dirty="0">
                <a:latin typeface="Garamond" panose="02020404030301010803" pitchFamily="18" charset="0"/>
              </a:rPr>
              <a:t>    </a:t>
            </a:r>
            <a:r>
              <a:rPr lang="es-CO" altLang="es-CO" sz="2000" dirty="0" err="1">
                <a:latin typeface="Garamond" panose="02020404030301010803" pitchFamily="18" charset="0"/>
              </a:rPr>
              <a:t>v_codigocliente</a:t>
            </a:r>
            <a:r>
              <a:rPr lang="es-CO" altLang="es-CO" sz="2000" dirty="0">
                <a:latin typeface="Garamond" panose="02020404030301010803" pitchFamily="18" charset="0"/>
              </a:rPr>
              <a:t> </a:t>
            </a:r>
            <a:r>
              <a:rPr lang="es-CO" altLang="es-CO" sz="2000" dirty="0" err="1">
                <a:latin typeface="Garamond" panose="02020404030301010803" pitchFamily="18" charset="0"/>
              </a:rPr>
              <a:t>clientes.codigocliente%TYPE</a:t>
            </a:r>
            <a:endParaRPr lang="es-CO" altLang="es-CO" sz="2000" dirty="0">
              <a:latin typeface="Garamond" panose="02020404030301010803" pitchFamily="18" charset="0"/>
            </a:endParaRPr>
          </a:p>
          <a:p>
            <a:pPr lvl="0" defTabSz="914400"/>
            <a:r>
              <a:rPr lang="es-CO" altLang="es-CO" sz="2000" dirty="0">
                <a:latin typeface="Garamond" panose="02020404030301010803" pitchFamily="18" charset="0"/>
              </a:rPr>
              <a:t>) RETURN NUMBER AS</a:t>
            </a:r>
          </a:p>
          <a:p>
            <a:pPr lvl="0" defTabSz="914400"/>
            <a:r>
              <a:rPr lang="es-CO" altLang="es-CO" sz="2000" dirty="0">
                <a:latin typeface="Garamond" panose="02020404030301010803" pitchFamily="18" charset="0"/>
              </a:rPr>
              <a:t>    </a:t>
            </a:r>
            <a:r>
              <a:rPr lang="es-CO" altLang="es-CO" sz="2000" dirty="0" err="1">
                <a:latin typeface="Garamond" panose="02020404030301010803" pitchFamily="18" charset="0"/>
              </a:rPr>
              <a:t>v_sumapagos</a:t>
            </a:r>
            <a:r>
              <a:rPr lang="es-CO" altLang="es-CO" sz="2000" dirty="0">
                <a:latin typeface="Garamond" panose="02020404030301010803" pitchFamily="18" charset="0"/>
              </a:rPr>
              <a:t> </a:t>
            </a:r>
            <a:r>
              <a:rPr lang="es-CO" altLang="es-CO" sz="2000" dirty="0" err="1">
                <a:latin typeface="Garamond" panose="02020404030301010803" pitchFamily="18" charset="0"/>
              </a:rPr>
              <a:t>pagos.cantidad%TYPE</a:t>
            </a:r>
            <a:r>
              <a:rPr lang="es-CO" altLang="es-CO" sz="2000" dirty="0">
                <a:latin typeface="Garamond" panose="02020404030301010803" pitchFamily="18" charset="0"/>
              </a:rPr>
              <a:t> := 0;</a:t>
            </a:r>
          </a:p>
          <a:p>
            <a:pPr lvl="0" defTabSz="914400"/>
            <a:r>
              <a:rPr lang="es-CO" altLang="es-CO" sz="2000" dirty="0">
                <a:latin typeface="Garamond" panose="02020404030301010803" pitchFamily="18" charset="0"/>
              </a:rPr>
              <a:t>BEGIN</a:t>
            </a:r>
          </a:p>
          <a:p>
            <a:pPr lvl="0" defTabSz="914400"/>
            <a:r>
              <a:rPr lang="es-CO" altLang="es-CO" sz="2000" dirty="0">
                <a:latin typeface="Garamond" panose="02020404030301010803" pitchFamily="18" charset="0"/>
              </a:rPr>
              <a:t>    SELECT</a:t>
            </a:r>
          </a:p>
          <a:p>
            <a:pPr lvl="0" defTabSz="914400"/>
            <a:r>
              <a:rPr lang="es-CO" altLang="es-CO" sz="2000" dirty="0">
                <a:latin typeface="Garamond" panose="02020404030301010803" pitchFamily="18" charset="0"/>
              </a:rPr>
              <a:t>        SUM(cantidad)</a:t>
            </a:r>
          </a:p>
          <a:p>
            <a:pPr lvl="0" defTabSz="914400"/>
            <a:r>
              <a:rPr lang="es-CO" altLang="es-CO" sz="2000" dirty="0">
                <a:latin typeface="Garamond" panose="02020404030301010803" pitchFamily="18" charset="0"/>
              </a:rPr>
              <a:t>    INTO </a:t>
            </a:r>
            <a:r>
              <a:rPr lang="es-CO" altLang="es-CO" sz="2000" dirty="0" err="1">
                <a:latin typeface="Garamond" panose="02020404030301010803" pitchFamily="18" charset="0"/>
              </a:rPr>
              <a:t>v_sumapagos</a:t>
            </a:r>
            <a:endParaRPr lang="es-CO" altLang="es-CO" sz="2000" dirty="0">
              <a:latin typeface="Garamond" panose="02020404030301010803" pitchFamily="18" charset="0"/>
            </a:endParaRPr>
          </a:p>
          <a:p>
            <a:pPr lvl="0" defTabSz="914400"/>
            <a:r>
              <a:rPr lang="es-CO" altLang="es-CO" sz="2000" dirty="0">
                <a:latin typeface="Garamond" panose="02020404030301010803" pitchFamily="18" charset="0"/>
              </a:rPr>
              <a:t>    FROM</a:t>
            </a:r>
          </a:p>
          <a:p>
            <a:pPr lvl="0" defTabSz="914400"/>
            <a:r>
              <a:rPr lang="es-CO" altLang="es-CO" sz="2000" dirty="0">
                <a:latin typeface="Garamond" panose="02020404030301010803" pitchFamily="18" charset="0"/>
              </a:rPr>
              <a:t>        pagos</a:t>
            </a:r>
          </a:p>
          <a:p>
            <a:pPr lvl="0" defTabSz="914400"/>
            <a:r>
              <a:rPr lang="es-CO" altLang="es-CO" sz="2000" dirty="0">
                <a:latin typeface="Garamond" panose="02020404030301010803" pitchFamily="18" charset="0"/>
              </a:rPr>
              <a:t>    WHERE</a:t>
            </a:r>
          </a:p>
          <a:p>
            <a:pPr lvl="0" defTabSz="914400"/>
            <a:r>
              <a:rPr lang="es-CO" altLang="es-CO" sz="2000" dirty="0">
                <a:latin typeface="Garamond" panose="02020404030301010803" pitchFamily="18" charset="0"/>
              </a:rPr>
              <a:t>        </a:t>
            </a:r>
            <a:r>
              <a:rPr lang="es-CO" altLang="es-CO" sz="2000" dirty="0" err="1">
                <a:latin typeface="Garamond" panose="02020404030301010803" pitchFamily="18" charset="0"/>
              </a:rPr>
              <a:t>codigocliente</a:t>
            </a:r>
            <a:r>
              <a:rPr lang="es-CO" altLang="es-CO" sz="2000" dirty="0">
                <a:latin typeface="Garamond" panose="02020404030301010803" pitchFamily="18" charset="0"/>
              </a:rPr>
              <a:t> = </a:t>
            </a:r>
            <a:r>
              <a:rPr lang="es-CO" altLang="es-CO" sz="2000" dirty="0" err="1">
                <a:latin typeface="Garamond" panose="02020404030301010803" pitchFamily="18" charset="0"/>
              </a:rPr>
              <a:t>v_codigocliente</a:t>
            </a:r>
            <a:r>
              <a:rPr lang="es-CO" altLang="es-CO" sz="2000" dirty="0">
                <a:latin typeface="Garamond" panose="02020404030301010803" pitchFamily="18" charset="0"/>
              </a:rPr>
              <a:t>;</a:t>
            </a:r>
          </a:p>
          <a:p>
            <a:pPr lvl="0" defTabSz="914400"/>
            <a:endParaRPr lang="es-CO" altLang="es-CO" sz="2000" dirty="0">
              <a:latin typeface="Garamond" panose="02020404030301010803" pitchFamily="18" charset="0"/>
            </a:endParaRPr>
          </a:p>
          <a:p>
            <a:pPr lvl="0" defTabSz="914400"/>
            <a:r>
              <a:rPr lang="es-CO" altLang="es-CO" sz="2000" dirty="0">
                <a:latin typeface="Garamond" panose="02020404030301010803" pitchFamily="18" charset="0"/>
              </a:rPr>
              <a:t>    RETURN </a:t>
            </a:r>
            <a:r>
              <a:rPr lang="es-CO" altLang="es-CO" sz="2000" dirty="0" err="1">
                <a:latin typeface="Garamond" panose="02020404030301010803" pitchFamily="18" charset="0"/>
              </a:rPr>
              <a:t>v_sumapagos</a:t>
            </a:r>
            <a:r>
              <a:rPr lang="es-CO" altLang="es-CO" sz="2000" dirty="0">
                <a:latin typeface="Garamond" panose="02020404030301010803" pitchFamily="18" charset="0"/>
              </a:rPr>
              <a:t>;</a:t>
            </a:r>
          </a:p>
          <a:p>
            <a:pPr lvl="0" defTabSz="914400"/>
            <a:r>
              <a:rPr lang="es-CO" altLang="es-CO" sz="2000" dirty="0">
                <a:latin typeface="Garamond" panose="02020404030301010803" pitchFamily="18" charset="0"/>
              </a:rPr>
              <a:t>END;</a:t>
            </a:r>
          </a:p>
        </p:txBody>
      </p:sp>
    </p:spTree>
    <p:extLst>
      <p:ext uri="{BB962C8B-B14F-4D97-AF65-F5344CB8AC3E}">
        <p14:creationId xmlns:p14="http://schemas.microsoft.com/office/powerpoint/2010/main" val="3340510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B5DE900-6346-411B-B3F7-16D4B2756246}"/>
              </a:ext>
            </a:extLst>
          </p:cNvPr>
          <p:cNvSpPr/>
          <p:nvPr/>
        </p:nvSpPr>
        <p:spPr>
          <a:xfrm>
            <a:off x="137651" y="1781529"/>
            <a:ext cx="8632723" cy="3046988"/>
          </a:xfrm>
          <a:prstGeom prst="rect">
            <a:avLst/>
          </a:prstGeom>
        </p:spPr>
        <p:txBody>
          <a:bodyPr wrap="square">
            <a:spAutoFit/>
          </a:bodyPr>
          <a:lstStyle/>
          <a:p>
            <a:r>
              <a:rPr lang="es-CO" sz="2400" dirty="0">
                <a:latin typeface="Garamond" panose="02020404030301010803" pitchFamily="18" charset="0"/>
              </a:rPr>
              <a:t>DECLARE</a:t>
            </a:r>
          </a:p>
          <a:p>
            <a:r>
              <a:rPr lang="es-CO" sz="2400" dirty="0">
                <a:latin typeface="Garamond" panose="02020404030301010803" pitchFamily="18" charset="0"/>
              </a:rPr>
              <a:t>    </a:t>
            </a:r>
            <a:r>
              <a:rPr lang="es-CO" sz="2400" dirty="0" err="1">
                <a:latin typeface="Garamond" panose="02020404030301010803" pitchFamily="18" charset="0"/>
              </a:rPr>
              <a:t>v_codigocliente</a:t>
            </a:r>
            <a:r>
              <a:rPr lang="es-CO" sz="2400" dirty="0">
                <a:latin typeface="Garamond" panose="02020404030301010803" pitchFamily="18" charset="0"/>
              </a:rPr>
              <a:t>   </a:t>
            </a:r>
            <a:r>
              <a:rPr lang="es-CO" sz="2400" dirty="0" err="1">
                <a:latin typeface="Garamond" panose="02020404030301010803" pitchFamily="18" charset="0"/>
              </a:rPr>
              <a:t>clientes.codigocliente%TYPE</a:t>
            </a:r>
            <a:r>
              <a:rPr lang="es-CO" sz="2400" dirty="0">
                <a:latin typeface="Garamond" panose="02020404030301010803" pitchFamily="18" charset="0"/>
              </a:rPr>
              <a:t> := &amp;</a:t>
            </a:r>
            <a:r>
              <a:rPr lang="es-CO" sz="2400" dirty="0" err="1">
                <a:latin typeface="Garamond" panose="02020404030301010803" pitchFamily="18" charset="0"/>
              </a:rPr>
              <a:t>codigo_cliente</a:t>
            </a:r>
            <a:r>
              <a:rPr lang="es-CO" sz="2400" dirty="0">
                <a:latin typeface="Garamond" panose="02020404030301010803" pitchFamily="18" charset="0"/>
              </a:rPr>
              <a:t>;</a:t>
            </a:r>
          </a:p>
          <a:p>
            <a:r>
              <a:rPr lang="es-CO" sz="2400" dirty="0">
                <a:latin typeface="Garamond" panose="02020404030301010803" pitchFamily="18" charset="0"/>
              </a:rPr>
              <a:t>    </a:t>
            </a:r>
            <a:r>
              <a:rPr lang="es-CO" sz="2400" dirty="0" err="1">
                <a:latin typeface="Garamond" panose="02020404030301010803" pitchFamily="18" charset="0"/>
              </a:rPr>
              <a:t>v_suma</a:t>
            </a:r>
            <a:r>
              <a:rPr lang="es-CO" sz="2400" dirty="0">
                <a:latin typeface="Garamond" panose="02020404030301010803" pitchFamily="18" charset="0"/>
              </a:rPr>
              <a:t>            </a:t>
            </a:r>
            <a:r>
              <a:rPr lang="es-CO" sz="2400" dirty="0" err="1">
                <a:latin typeface="Garamond" panose="02020404030301010803" pitchFamily="18" charset="0"/>
              </a:rPr>
              <a:t>pagos.cantidad%TYPE</a:t>
            </a:r>
            <a:r>
              <a:rPr lang="es-CO" sz="2400" dirty="0">
                <a:latin typeface="Garamond" panose="02020404030301010803" pitchFamily="18" charset="0"/>
              </a:rPr>
              <a:t>;</a:t>
            </a:r>
          </a:p>
          <a:p>
            <a:r>
              <a:rPr lang="es-CO" sz="2400" dirty="0">
                <a:latin typeface="Garamond" panose="02020404030301010803" pitchFamily="18" charset="0"/>
              </a:rPr>
              <a:t>BEGIN</a:t>
            </a:r>
          </a:p>
          <a:p>
            <a:r>
              <a:rPr lang="es-CO" sz="2400" dirty="0">
                <a:latin typeface="Garamond" panose="02020404030301010803" pitchFamily="18" charset="0"/>
              </a:rPr>
              <a:t>    </a:t>
            </a:r>
            <a:r>
              <a:rPr lang="es-CO" sz="2400" dirty="0" err="1">
                <a:latin typeface="Garamond" panose="02020404030301010803" pitchFamily="18" charset="0"/>
              </a:rPr>
              <a:t>v_suma</a:t>
            </a:r>
            <a:r>
              <a:rPr lang="es-CO" sz="2400" dirty="0">
                <a:latin typeface="Garamond" panose="02020404030301010803" pitchFamily="18" charset="0"/>
              </a:rPr>
              <a:t> := </a:t>
            </a:r>
            <a:r>
              <a:rPr lang="es-CO" sz="2400" dirty="0" err="1">
                <a:latin typeface="Garamond" panose="02020404030301010803" pitchFamily="18" charset="0"/>
              </a:rPr>
              <a:t>pagos_cliente</a:t>
            </a:r>
            <a:r>
              <a:rPr lang="es-CO" sz="2400" dirty="0">
                <a:latin typeface="Garamond" panose="02020404030301010803" pitchFamily="18" charset="0"/>
              </a:rPr>
              <a:t>(</a:t>
            </a:r>
            <a:r>
              <a:rPr lang="es-CO" sz="2400" dirty="0" err="1">
                <a:latin typeface="Garamond" panose="02020404030301010803" pitchFamily="18" charset="0"/>
              </a:rPr>
              <a:t>v_codigocliente</a:t>
            </a:r>
            <a:r>
              <a:rPr lang="es-CO" sz="2400" dirty="0">
                <a:latin typeface="Garamond" panose="02020404030301010803" pitchFamily="18" charset="0"/>
              </a:rPr>
              <a:t>);</a:t>
            </a:r>
          </a:p>
          <a:p>
            <a:r>
              <a:rPr lang="es-CO" sz="2400" dirty="0">
                <a:latin typeface="Garamond" panose="02020404030301010803" pitchFamily="18" charset="0"/>
              </a:rPr>
              <a:t>    </a:t>
            </a:r>
            <a:r>
              <a:rPr lang="es-CO" sz="2400" dirty="0" err="1">
                <a:latin typeface="Garamond" panose="02020404030301010803" pitchFamily="18" charset="0"/>
              </a:rPr>
              <a:t>dbms_output.put_line</a:t>
            </a:r>
            <a:r>
              <a:rPr lang="es-CO" sz="2400" dirty="0">
                <a:latin typeface="Garamond" panose="02020404030301010803" pitchFamily="18" charset="0"/>
              </a:rPr>
              <a:t>('La suma de pagos es ' || </a:t>
            </a:r>
            <a:r>
              <a:rPr lang="es-CO" sz="2400" dirty="0" err="1">
                <a:latin typeface="Garamond" panose="02020404030301010803" pitchFamily="18" charset="0"/>
              </a:rPr>
              <a:t>v_suma</a:t>
            </a:r>
            <a:r>
              <a:rPr lang="es-CO" sz="2400" dirty="0">
                <a:latin typeface="Garamond" panose="02020404030301010803" pitchFamily="18" charset="0"/>
              </a:rPr>
              <a:t>);</a:t>
            </a:r>
          </a:p>
          <a:p>
            <a:r>
              <a:rPr lang="es-CO" sz="2400" dirty="0">
                <a:latin typeface="Garamond" panose="02020404030301010803" pitchFamily="18" charset="0"/>
              </a:rPr>
              <a:t>END;</a:t>
            </a:r>
          </a:p>
          <a:p>
            <a:r>
              <a:rPr lang="es-CO" sz="2400" dirty="0">
                <a:latin typeface="Garamond" panose="02020404030301010803" pitchFamily="18" charset="0"/>
              </a:rPr>
              <a:t>/</a:t>
            </a:r>
            <a:endParaRPr lang="es-CO" altLang="es-CO" sz="2400" dirty="0">
              <a:latin typeface="Garamond" panose="02020404030301010803" pitchFamily="18" charset="0"/>
            </a:endParaRPr>
          </a:p>
        </p:txBody>
      </p:sp>
      <p:sp>
        <p:nvSpPr>
          <p:cNvPr id="3" name="Rectángulo 2">
            <a:extLst>
              <a:ext uri="{FF2B5EF4-FFF2-40B4-BE49-F238E27FC236}">
                <a16:creationId xmlns:a16="http://schemas.microsoft.com/office/drawing/2014/main" id="{D9F187E1-E08C-4245-BF6E-CAA2FEEEFC9D}"/>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94180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1BCADEA-2AD3-4039-9BF7-7E46F7DC0B70}"/>
              </a:ext>
            </a:extLst>
          </p:cNvPr>
          <p:cNvSpPr txBox="1"/>
          <p:nvPr/>
        </p:nvSpPr>
        <p:spPr>
          <a:xfrm>
            <a:off x="245806" y="766732"/>
            <a:ext cx="8170607" cy="5016758"/>
          </a:xfrm>
          <a:prstGeom prst="rect">
            <a:avLst/>
          </a:prstGeom>
          <a:noFill/>
        </p:spPr>
        <p:txBody>
          <a:bodyPr wrap="square" rtlCol="0">
            <a:spAutoFit/>
          </a:bodyPr>
          <a:lstStyle/>
          <a:p>
            <a:pPr algn="just"/>
            <a:r>
              <a:rPr lang="es-CO" sz="2000" dirty="0">
                <a:latin typeface="Garamond" panose="02020404030301010803" pitchFamily="18" charset="0"/>
              </a:rPr>
              <a:t>Las funciones, al igual que los procedimientos son objetos, así que para obtener información de ellas pueden consultarse los siguientes diccionarios:</a:t>
            </a:r>
          </a:p>
          <a:p>
            <a:pPr algn="just"/>
            <a:endParaRPr lang="es-CO" sz="2000" dirty="0">
              <a:latin typeface="Garamond" panose="02020404030301010803" pitchFamily="18" charset="0"/>
            </a:endParaRPr>
          </a:p>
          <a:p>
            <a:pPr marL="342900" indent="-342900" algn="just">
              <a:buFontTx/>
              <a:buChar char="-"/>
            </a:pPr>
            <a:r>
              <a:rPr lang="en-US" sz="2000" dirty="0">
                <a:latin typeface="Garamond" panose="02020404030301010803" pitchFamily="18" charset="0"/>
              </a:rPr>
              <a:t>select * from </a:t>
            </a:r>
            <a:r>
              <a:rPr lang="en-US" sz="2000" dirty="0" err="1">
                <a:latin typeface="Garamond" panose="02020404030301010803" pitchFamily="18" charset="0"/>
              </a:rPr>
              <a:t>user_objects</a:t>
            </a:r>
            <a:r>
              <a:rPr lang="en-US" sz="2000" dirty="0">
                <a:latin typeface="Garamond" panose="02020404030301010803" pitchFamily="18" charset="0"/>
              </a:rPr>
              <a:t> where </a:t>
            </a:r>
            <a:r>
              <a:rPr lang="en-US" sz="2000" dirty="0" err="1">
                <a:latin typeface="Garamond" panose="02020404030301010803" pitchFamily="18" charset="0"/>
              </a:rPr>
              <a:t>object_type</a:t>
            </a:r>
            <a:r>
              <a:rPr lang="en-US" sz="2000" dirty="0">
                <a:latin typeface="Garamond" panose="02020404030301010803" pitchFamily="18" charset="0"/>
              </a:rPr>
              <a:t>='FUNCTION';</a:t>
            </a:r>
          </a:p>
          <a:p>
            <a:pPr marL="342900" indent="-342900" algn="just">
              <a:buFontTx/>
              <a:buChar char="-"/>
            </a:pPr>
            <a:r>
              <a:rPr lang="en-US" sz="2000" dirty="0">
                <a:latin typeface="Garamond" panose="02020404030301010803" pitchFamily="18" charset="0"/>
              </a:rPr>
              <a:t>select * from </a:t>
            </a:r>
            <a:r>
              <a:rPr lang="en-US" sz="2000" dirty="0" err="1">
                <a:latin typeface="Garamond" panose="02020404030301010803" pitchFamily="18" charset="0"/>
              </a:rPr>
              <a:t>all_objects</a:t>
            </a:r>
            <a:r>
              <a:rPr lang="en-US" sz="2000" dirty="0">
                <a:latin typeface="Garamond" panose="02020404030301010803" pitchFamily="18" charset="0"/>
              </a:rPr>
              <a:t> where </a:t>
            </a:r>
            <a:r>
              <a:rPr lang="en-US" sz="2000" dirty="0" err="1">
                <a:latin typeface="Garamond" panose="02020404030301010803" pitchFamily="18" charset="0"/>
              </a:rPr>
              <a:t>object_type</a:t>
            </a:r>
            <a:r>
              <a:rPr lang="en-US" sz="2000" dirty="0">
                <a:latin typeface="Garamond" panose="02020404030301010803" pitchFamily="18" charset="0"/>
              </a:rPr>
              <a:t>='FUNCTION';</a:t>
            </a:r>
          </a:p>
          <a:p>
            <a:pPr marL="342900" indent="-342900" algn="just">
              <a:buFontTx/>
              <a:buChar char="-"/>
            </a:pPr>
            <a:r>
              <a:rPr lang="en-US" sz="2000" dirty="0">
                <a:latin typeface="Garamond" panose="02020404030301010803" pitchFamily="18" charset="0"/>
              </a:rPr>
              <a:t>select * from </a:t>
            </a:r>
            <a:r>
              <a:rPr lang="en-US" sz="2000" dirty="0" err="1">
                <a:latin typeface="Garamond" panose="02020404030301010803" pitchFamily="18" charset="0"/>
              </a:rPr>
              <a:t>dba_objects</a:t>
            </a:r>
            <a:r>
              <a:rPr lang="en-US" sz="2000" dirty="0">
                <a:latin typeface="Garamond" panose="02020404030301010803" pitchFamily="18" charset="0"/>
              </a:rPr>
              <a:t> where </a:t>
            </a:r>
            <a:r>
              <a:rPr lang="en-US" sz="2000" dirty="0" err="1">
                <a:latin typeface="Garamond" panose="02020404030301010803" pitchFamily="18" charset="0"/>
              </a:rPr>
              <a:t>object_type</a:t>
            </a:r>
            <a:r>
              <a:rPr lang="en-US" sz="2000" dirty="0">
                <a:latin typeface="Garamond" panose="02020404030301010803" pitchFamily="18" charset="0"/>
              </a:rPr>
              <a:t>='FUNCTION’;</a:t>
            </a:r>
          </a:p>
          <a:p>
            <a:pPr algn="just"/>
            <a:endParaRPr lang="es-CO" sz="2000" dirty="0">
              <a:latin typeface="Garamond" panose="02020404030301010803" pitchFamily="18" charset="0"/>
            </a:endParaRPr>
          </a:p>
          <a:p>
            <a:pPr algn="just"/>
            <a:r>
              <a:rPr lang="es-CO" sz="2000" dirty="0">
                <a:latin typeface="Garamond" panose="02020404030301010803" pitchFamily="18" charset="0"/>
              </a:rPr>
              <a:t>El código fuente queda almacenado en el diccionario de datos, de la siguiente manera se pueden consultar las tablas en donde quedan:</a:t>
            </a:r>
          </a:p>
          <a:p>
            <a:pPr marL="342900" indent="-342900" algn="just">
              <a:buFontTx/>
              <a:buChar char="-"/>
            </a:pPr>
            <a:endParaRPr lang="es-CO" sz="2000" dirty="0">
              <a:latin typeface="Garamond" panose="02020404030301010803" pitchFamily="18" charset="0"/>
            </a:endParaRPr>
          </a:p>
          <a:p>
            <a:pPr marL="342900" indent="-342900" algn="just">
              <a:buFontTx/>
              <a:buChar char="-"/>
            </a:pPr>
            <a:r>
              <a:rPr lang="en-US" sz="2000" dirty="0">
                <a:latin typeface="Garamond" panose="02020404030301010803" pitchFamily="18" charset="0"/>
              </a:rPr>
              <a:t>select * from dictionary where </a:t>
            </a:r>
            <a:r>
              <a:rPr lang="en-US" sz="2000" dirty="0" err="1">
                <a:latin typeface="Garamond" panose="02020404030301010803" pitchFamily="18" charset="0"/>
              </a:rPr>
              <a:t>table_name</a:t>
            </a:r>
            <a:r>
              <a:rPr lang="en-US" sz="2000" dirty="0">
                <a:latin typeface="Garamond" panose="02020404030301010803" pitchFamily="18" charset="0"/>
              </a:rPr>
              <a:t> like '%SOURCE%’;</a:t>
            </a:r>
            <a:endParaRPr lang="es-CO" sz="2000" dirty="0">
              <a:latin typeface="Garamond" panose="02020404030301010803" pitchFamily="18" charset="0"/>
            </a:endParaRPr>
          </a:p>
          <a:p>
            <a:pPr marL="342900" indent="-342900" algn="just">
              <a:buFontTx/>
              <a:buChar char="-"/>
            </a:pPr>
            <a:endParaRPr lang="es-CO" sz="2000" dirty="0">
              <a:latin typeface="Garamond" panose="02020404030301010803" pitchFamily="18" charset="0"/>
            </a:endParaRPr>
          </a:p>
          <a:p>
            <a:pPr algn="just"/>
            <a:r>
              <a:rPr lang="es-CO" sz="2000" dirty="0">
                <a:latin typeface="Garamond" panose="02020404030301010803" pitchFamily="18" charset="0"/>
              </a:rPr>
              <a:t>Con el siguiente ejemplo se puede consultar el código de la función:</a:t>
            </a:r>
          </a:p>
          <a:p>
            <a:pPr algn="just"/>
            <a:r>
              <a:rPr lang="es-CO" sz="2000" dirty="0">
                <a:latin typeface="Garamond" panose="02020404030301010803" pitchFamily="18" charset="0"/>
              </a:rPr>
              <a:t> </a:t>
            </a:r>
          </a:p>
          <a:p>
            <a:pPr algn="just"/>
            <a:r>
              <a:rPr lang="en-US" sz="2000" dirty="0">
                <a:latin typeface="Garamond" panose="02020404030301010803" pitchFamily="18" charset="0"/>
              </a:rPr>
              <a:t>SELECT * FROM ALL_SOURCE WHERE TYPE = 'FUNCTION' AND NAME = upper('</a:t>
            </a:r>
            <a:r>
              <a:rPr lang="en-US" sz="2000" dirty="0" err="1">
                <a:latin typeface="Garamond" panose="02020404030301010803" pitchFamily="18" charset="0"/>
              </a:rPr>
              <a:t>pagos_cliente</a:t>
            </a:r>
            <a:r>
              <a:rPr lang="en-US" sz="2000" dirty="0">
                <a:latin typeface="Garamond" panose="02020404030301010803" pitchFamily="18" charset="0"/>
              </a:rPr>
              <a:t>');</a:t>
            </a:r>
            <a:endParaRPr lang="es-CO" sz="2000" dirty="0">
              <a:latin typeface="Garamond" panose="02020404030301010803" pitchFamily="18" charset="0"/>
            </a:endParaRPr>
          </a:p>
        </p:txBody>
      </p:sp>
      <p:sp>
        <p:nvSpPr>
          <p:cNvPr id="5" name="Rectángulo 4">
            <a:extLst>
              <a:ext uri="{FF2B5EF4-FFF2-40B4-BE49-F238E27FC236}">
                <a16:creationId xmlns:a16="http://schemas.microsoft.com/office/drawing/2014/main" id="{F3590C14-D6CF-4213-B2E3-A84380A45167}"/>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554657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233520"/>
            <a:ext cx="869171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s-CO" altLang="es-CO" sz="3000" b="0" i="0" u="none" strike="noStrike" cap="none" normalizeH="0" baseline="0" dirty="0">
                <a:ln>
                  <a:noFill/>
                </a:ln>
                <a:solidFill>
                  <a:schemeClr val="tx1"/>
                </a:solidFill>
                <a:effectLst/>
                <a:latin typeface="Arial" panose="020B0604020202020204" pitchFamily="34" charset="0"/>
              </a:rPr>
              <a:t>Hacer una función que capture el código de un pedido y un valor límite, debe retornar el valor total del detalle de ese pedido, debe indicar si supera el límite, en caso contrario que indique que no fue superado, si no existe el pedido que indique que el pedido no existe. </a:t>
            </a:r>
          </a:p>
          <a:p>
            <a:pPr lvl="0" algn="just" defTabSz="914400"/>
            <a:endParaRPr lang="es-CO" altLang="es-CO" sz="3000" dirty="0"/>
          </a:p>
          <a:p>
            <a:pPr lvl="0" algn="just" defTabSz="914400"/>
            <a:r>
              <a:rPr kumimoji="0" lang="es-CO" altLang="es-CO" sz="3000" b="0" i="0" u="none" strike="noStrike" cap="none" normalizeH="0" baseline="0" dirty="0">
                <a:ln>
                  <a:noFill/>
                </a:ln>
                <a:solidFill>
                  <a:schemeClr val="tx1"/>
                </a:solidFill>
                <a:effectLst/>
                <a:latin typeface="Arial" panose="020B0604020202020204" pitchFamily="34" charset="0"/>
              </a:rPr>
              <a:t>Manejar excepción para manejar cuando no encuentre datos y cuando el límite sea superado</a:t>
            </a:r>
          </a:p>
        </p:txBody>
      </p:sp>
    </p:spTree>
    <p:extLst>
      <p:ext uri="{BB962C8B-B14F-4D97-AF65-F5344CB8AC3E}">
        <p14:creationId xmlns:p14="http://schemas.microsoft.com/office/powerpoint/2010/main" val="614824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55639" y="843675"/>
            <a:ext cx="869171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s-CO" altLang="es-CO" sz="1200" dirty="0" err="1"/>
              <a:t>create</a:t>
            </a:r>
            <a:r>
              <a:rPr lang="es-CO" altLang="es-CO" sz="1200" dirty="0"/>
              <a:t> </a:t>
            </a:r>
            <a:r>
              <a:rPr lang="es-CO" altLang="es-CO" sz="1200" dirty="0" err="1"/>
              <a:t>or</a:t>
            </a:r>
            <a:r>
              <a:rPr lang="es-CO" altLang="es-CO" sz="1200" dirty="0"/>
              <a:t> </a:t>
            </a:r>
            <a:r>
              <a:rPr lang="es-CO" altLang="es-CO" sz="1200" dirty="0" err="1"/>
              <a:t>replace</a:t>
            </a:r>
            <a:r>
              <a:rPr lang="es-CO" altLang="es-CO" sz="1200" dirty="0"/>
              <a:t> </a:t>
            </a:r>
            <a:r>
              <a:rPr lang="es-CO" altLang="es-CO" sz="1200" dirty="0" err="1"/>
              <a:t>function</a:t>
            </a:r>
            <a:r>
              <a:rPr lang="es-CO" altLang="es-CO" sz="1200" dirty="0"/>
              <a:t> </a:t>
            </a:r>
            <a:r>
              <a:rPr lang="es-CO" altLang="es-CO" sz="1200" dirty="0" err="1"/>
              <a:t>total_pedido_func</a:t>
            </a:r>
            <a:endParaRPr lang="es-CO" altLang="es-CO" sz="1200" dirty="0"/>
          </a:p>
          <a:p>
            <a:pPr lvl="0" defTabSz="914400"/>
            <a:r>
              <a:rPr lang="es-CO" altLang="es-CO" sz="1200" dirty="0"/>
              <a:t>             (</a:t>
            </a:r>
            <a:r>
              <a:rPr lang="es-CO" altLang="es-CO" sz="1200" dirty="0" err="1"/>
              <a:t>v_codigopedido</a:t>
            </a:r>
            <a:r>
              <a:rPr lang="es-CO" altLang="es-CO" sz="1200" dirty="0"/>
              <a:t> </a:t>
            </a:r>
            <a:r>
              <a:rPr lang="es-CO" altLang="es-CO" sz="1200" dirty="0" err="1"/>
              <a:t>pedidos.codigopedido%type</a:t>
            </a:r>
            <a:r>
              <a:rPr lang="es-CO" altLang="es-CO" sz="1200" dirty="0"/>
              <a:t>, </a:t>
            </a:r>
            <a:r>
              <a:rPr lang="es-CO" altLang="es-CO" sz="1200" dirty="0" err="1"/>
              <a:t>v_limite</a:t>
            </a:r>
            <a:r>
              <a:rPr lang="es-CO" altLang="es-CO" sz="1200" dirty="0"/>
              <a:t> </a:t>
            </a:r>
            <a:r>
              <a:rPr lang="es-CO" altLang="es-CO" sz="1200" dirty="0" err="1"/>
              <a:t>number</a:t>
            </a:r>
            <a:r>
              <a:rPr lang="es-CO" altLang="es-CO" sz="1200" dirty="0"/>
              <a:t>)</a:t>
            </a:r>
          </a:p>
          <a:p>
            <a:pPr lvl="0" defTabSz="914400"/>
            <a:r>
              <a:rPr lang="es-CO" altLang="es-CO" sz="1200" dirty="0" err="1"/>
              <a:t>return</a:t>
            </a:r>
            <a:r>
              <a:rPr lang="es-CO" altLang="es-CO" sz="1200" dirty="0"/>
              <a:t> </a:t>
            </a:r>
            <a:r>
              <a:rPr lang="es-CO" altLang="es-CO" sz="1200" dirty="0" err="1"/>
              <a:t>number</a:t>
            </a:r>
            <a:endParaRPr lang="es-CO" altLang="es-CO" sz="1200" dirty="0"/>
          </a:p>
          <a:p>
            <a:pPr lvl="0" defTabSz="914400"/>
            <a:r>
              <a:rPr lang="es-CO" altLang="es-CO" sz="1200" dirty="0"/>
              <a:t>as</a:t>
            </a:r>
          </a:p>
          <a:p>
            <a:pPr lvl="0" defTabSz="914400"/>
            <a:r>
              <a:rPr lang="es-CO" altLang="es-CO" sz="1200" dirty="0"/>
              <a:t>  </a:t>
            </a:r>
            <a:r>
              <a:rPr lang="es-CO" altLang="es-CO" sz="1200" dirty="0" err="1"/>
              <a:t>v_total</a:t>
            </a:r>
            <a:r>
              <a:rPr lang="es-CO" altLang="es-CO" sz="1200" dirty="0"/>
              <a:t> </a:t>
            </a:r>
            <a:r>
              <a:rPr lang="es-CO" altLang="es-CO" sz="1200" dirty="0" err="1"/>
              <a:t>number</a:t>
            </a:r>
            <a:r>
              <a:rPr lang="es-CO" altLang="es-CO" sz="1200" dirty="0"/>
              <a:t>(8) := 0;</a:t>
            </a:r>
          </a:p>
          <a:p>
            <a:pPr lvl="0" defTabSz="914400"/>
            <a:r>
              <a:rPr lang="es-CO" altLang="es-CO" sz="1200" dirty="0"/>
              <a:t>  </a:t>
            </a:r>
            <a:r>
              <a:rPr lang="es-CO" altLang="es-CO" sz="1200" dirty="0" err="1"/>
              <a:t>limite_superado</a:t>
            </a:r>
            <a:r>
              <a:rPr lang="es-CO" altLang="es-CO" sz="1200" dirty="0"/>
              <a:t> </a:t>
            </a:r>
            <a:r>
              <a:rPr lang="es-CO" altLang="es-CO" sz="1200" dirty="0" err="1"/>
              <a:t>exception</a:t>
            </a:r>
            <a:r>
              <a:rPr lang="es-CO" altLang="es-CO" sz="1200" dirty="0"/>
              <a:t>;</a:t>
            </a:r>
          </a:p>
          <a:p>
            <a:pPr lvl="0" defTabSz="914400"/>
            <a:r>
              <a:rPr lang="es-CO" altLang="es-CO" sz="1200" dirty="0" err="1"/>
              <a:t>begin</a:t>
            </a:r>
            <a:endParaRPr lang="es-CO" altLang="es-CO" sz="1200" dirty="0"/>
          </a:p>
          <a:p>
            <a:pPr lvl="0" defTabSz="914400"/>
            <a:r>
              <a:rPr lang="es-CO" altLang="es-CO" sz="1200" dirty="0"/>
              <a:t>  </a:t>
            </a:r>
            <a:r>
              <a:rPr lang="es-CO" altLang="es-CO" sz="1200" dirty="0" err="1"/>
              <a:t>select</a:t>
            </a:r>
            <a:r>
              <a:rPr lang="es-CO" altLang="es-CO" sz="1200" dirty="0"/>
              <a:t> sum(</a:t>
            </a:r>
            <a:r>
              <a:rPr lang="es-CO" altLang="es-CO" sz="1200" dirty="0" err="1"/>
              <a:t>dp.cantidad</a:t>
            </a:r>
            <a:r>
              <a:rPr lang="es-CO" altLang="es-CO" sz="1200" dirty="0"/>
              <a:t> * </a:t>
            </a:r>
            <a:r>
              <a:rPr lang="es-CO" altLang="es-CO" sz="1200" dirty="0" err="1"/>
              <a:t>dp.PRECIOUNIDAD</a:t>
            </a:r>
            <a:r>
              <a:rPr lang="es-CO" altLang="es-CO" sz="1200" dirty="0"/>
              <a:t>) </a:t>
            </a:r>
            <a:r>
              <a:rPr lang="es-CO" altLang="es-CO" sz="1200" dirty="0" err="1"/>
              <a:t>into</a:t>
            </a:r>
            <a:r>
              <a:rPr lang="es-CO" altLang="es-CO" sz="1200" dirty="0"/>
              <a:t> </a:t>
            </a:r>
            <a:r>
              <a:rPr lang="es-CO" altLang="es-CO" sz="1200" dirty="0" err="1"/>
              <a:t>v_total</a:t>
            </a:r>
            <a:endParaRPr lang="es-CO" altLang="es-CO" sz="1200" dirty="0"/>
          </a:p>
          <a:p>
            <a:pPr lvl="0" defTabSz="914400"/>
            <a:r>
              <a:rPr lang="es-CO" altLang="es-CO" sz="1200" dirty="0"/>
              <a:t>  </a:t>
            </a:r>
            <a:r>
              <a:rPr lang="es-CO" altLang="es-CO" sz="1200" dirty="0" err="1"/>
              <a:t>from</a:t>
            </a:r>
            <a:r>
              <a:rPr lang="es-CO" altLang="es-CO" sz="1200" dirty="0"/>
              <a:t> pedidos p, </a:t>
            </a:r>
            <a:r>
              <a:rPr lang="es-CO" altLang="es-CO" sz="1200" dirty="0" err="1"/>
              <a:t>detallepedidos</a:t>
            </a:r>
            <a:r>
              <a:rPr lang="es-CO" altLang="es-CO" sz="1200" dirty="0"/>
              <a:t> </a:t>
            </a:r>
            <a:r>
              <a:rPr lang="es-CO" altLang="es-CO" sz="1200" dirty="0" err="1"/>
              <a:t>dp</a:t>
            </a:r>
            <a:endParaRPr lang="es-CO" altLang="es-CO" sz="1200" dirty="0"/>
          </a:p>
          <a:p>
            <a:pPr lvl="0" defTabSz="914400"/>
            <a:r>
              <a:rPr lang="es-CO" altLang="es-CO" sz="1200" dirty="0"/>
              <a:t>  </a:t>
            </a:r>
            <a:r>
              <a:rPr lang="es-CO" altLang="es-CO" sz="1200" dirty="0" err="1"/>
              <a:t>where</a:t>
            </a:r>
            <a:r>
              <a:rPr lang="es-CO" altLang="es-CO" sz="1200" dirty="0"/>
              <a:t> </a:t>
            </a:r>
            <a:r>
              <a:rPr lang="es-CO" altLang="es-CO" sz="1200" dirty="0" err="1"/>
              <a:t>p.codigopedido</a:t>
            </a:r>
            <a:r>
              <a:rPr lang="es-CO" altLang="es-CO" sz="1200" dirty="0"/>
              <a:t> = </a:t>
            </a:r>
            <a:r>
              <a:rPr lang="es-CO" altLang="es-CO" sz="1200" dirty="0" err="1"/>
              <a:t>dp.codigopedido</a:t>
            </a:r>
            <a:r>
              <a:rPr lang="es-CO" altLang="es-CO" sz="1200" dirty="0"/>
              <a:t> and </a:t>
            </a:r>
            <a:r>
              <a:rPr lang="es-CO" altLang="es-CO" sz="1200" dirty="0" err="1"/>
              <a:t>p.codigopedido</a:t>
            </a:r>
            <a:r>
              <a:rPr lang="es-CO" altLang="es-CO" sz="1200" dirty="0"/>
              <a:t> = </a:t>
            </a:r>
            <a:r>
              <a:rPr lang="es-CO" altLang="es-CO" sz="1200" dirty="0" err="1"/>
              <a:t>v_codigopedido</a:t>
            </a:r>
            <a:r>
              <a:rPr lang="es-CO" altLang="es-CO" sz="1200" dirty="0"/>
              <a:t>;</a:t>
            </a:r>
          </a:p>
          <a:p>
            <a:pPr lvl="0" defTabSz="914400"/>
            <a:r>
              <a:rPr lang="es-CO" altLang="es-CO" sz="1200" dirty="0"/>
              <a:t>  </a:t>
            </a:r>
            <a:r>
              <a:rPr lang="es-CO" altLang="es-CO" sz="1200" dirty="0" err="1"/>
              <a:t>if</a:t>
            </a:r>
            <a:r>
              <a:rPr lang="es-CO" altLang="es-CO" sz="1200" dirty="0"/>
              <a:t> </a:t>
            </a:r>
            <a:r>
              <a:rPr lang="es-CO" altLang="es-CO" sz="1200" dirty="0" err="1"/>
              <a:t>v_total</a:t>
            </a:r>
            <a:r>
              <a:rPr lang="es-CO" altLang="es-CO" sz="1200" dirty="0"/>
              <a:t> </a:t>
            </a:r>
            <a:r>
              <a:rPr lang="es-CO" altLang="es-CO" sz="1200" dirty="0" err="1"/>
              <a:t>is</a:t>
            </a:r>
            <a:r>
              <a:rPr lang="es-CO" altLang="es-CO" sz="1200" dirty="0"/>
              <a:t> </a:t>
            </a:r>
            <a:r>
              <a:rPr lang="es-CO" altLang="es-CO" sz="1200" dirty="0" err="1"/>
              <a:t>null</a:t>
            </a:r>
            <a:r>
              <a:rPr lang="es-CO" altLang="es-CO" sz="1200" dirty="0"/>
              <a:t> </a:t>
            </a:r>
            <a:r>
              <a:rPr lang="es-CO" altLang="es-CO" sz="1200" dirty="0" err="1"/>
              <a:t>then</a:t>
            </a:r>
            <a:endParaRPr lang="es-CO" altLang="es-CO" sz="1200" dirty="0"/>
          </a:p>
          <a:p>
            <a:pPr lvl="0" defTabSz="914400"/>
            <a:r>
              <a:rPr lang="es-CO" altLang="es-CO" sz="1200" dirty="0"/>
              <a:t>    </a:t>
            </a:r>
            <a:r>
              <a:rPr lang="es-CO" altLang="es-CO" sz="1200" dirty="0" err="1"/>
              <a:t>raise</a:t>
            </a:r>
            <a:r>
              <a:rPr lang="es-CO" altLang="es-CO" sz="1200" dirty="0"/>
              <a:t> </a:t>
            </a:r>
            <a:r>
              <a:rPr lang="es-CO" altLang="es-CO" sz="1200" dirty="0" err="1"/>
              <a:t>no_data_found</a:t>
            </a:r>
            <a:r>
              <a:rPr lang="es-CO" altLang="es-CO" sz="1200" dirty="0"/>
              <a:t>;</a:t>
            </a:r>
          </a:p>
          <a:p>
            <a:pPr lvl="0" defTabSz="914400"/>
            <a:r>
              <a:rPr lang="es-CO" altLang="es-CO" sz="1200" dirty="0"/>
              <a:t>  </a:t>
            </a:r>
            <a:r>
              <a:rPr lang="es-CO" altLang="es-CO" sz="1200" dirty="0" err="1"/>
              <a:t>else</a:t>
            </a:r>
            <a:endParaRPr lang="es-CO" altLang="es-CO" sz="1200" dirty="0"/>
          </a:p>
          <a:p>
            <a:pPr lvl="0" defTabSz="914400"/>
            <a:r>
              <a:rPr lang="es-CO" altLang="es-CO" sz="1200" dirty="0"/>
              <a:t>    </a:t>
            </a:r>
            <a:r>
              <a:rPr lang="es-CO" altLang="es-CO" sz="1200" dirty="0" err="1"/>
              <a:t>if</a:t>
            </a:r>
            <a:r>
              <a:rPr lang="es-CO" altLang="es-CO" sz="1200" dirty="0"/>
              <a:t> </a:t>
            </a:r>
            <a:r>
              <a:rPr lang="es-CO" altLang="es-CO" sz="1200" dirty="0" err="1"/>
              <a:t>v_limite</a:t>
            </a:r>
            <a:r>
              <a:rPr lang="es-CO" altLang="es-CO" sz="1200" dirty="0"/>
              <a:t> &lt; </a:t>
            </a:r>
            <a:r>
              <a:rPr lang="es-CO" altLang="es-CO" sz="1200" dirty="0" err="1"/>
              <a:t>v_total</a:t>
            </a:r>
            <a:r>
              <a:rPr lang="es-CO" altLang="es-CO" sz="1200" dirty="0"/>
              <a:t> </a:t>
            </a:r>
            <a:r>
              <a:rPr lang="es-CO" altLang="es-CO" sz="1200" dirty="0" err="1"/>
              <a:t>then</a:t>
            </a:r>
            <a:endParaRPr lang="es-CO" altLang="es-CO" sz="1200" dirty="0"/>
          </a:p>
          <a:p>
            <a:pPr lvl="0" defTabSz="914400"/>
            <a:r>
              <a:rPr lang="es-CO" altLang="es-CO" sz="1200" dirty="0"/>
              <a:t>      </a:t>
            </a:r>
            <a:r>
              <a:rPr lang="es-CO" altLang="es-CO" sz="1200" dirty="0" err="1"/>
              <a:t>raise</a:t>
            </a:r>
            <a:r>
              <a:rPr lang="es-CO" altLang="es-CO" sz="1200" dirty="0"/>
              <a:t> </a:t>
            </a:r>
            <a:r>
              <a:rPr lang="es-CO" altLang="es-CO" sz="1200" dirty="0" err="1"/>
              <a:t>limite_superado</a:t>
            </a:r>
            <a:r>
              <a:rPr lang="es-CO" altLang="es-CO" sz="1200" dirty="0"/>
              <a:t>;</a:t>
            </a:r>
          </a:p>
          <a:p>
            <a:pPr lvl="0" defTabSz="914400"/>
            <a:r>
              <a:rPr lang="es-CO" altLang="es-CO" sz="1200" dirty="0"/>
              <a:t>    </a:t>
            </a:r>
            <a:r>
              <a:rPr lang="es-CO" altLang="es-CO" sz="1200" dirty="0" err="1"/>
              <a:t>else</a:t>
            </a:r>
            <a:endParaRPr lang="es-CO" altLang="es-CO" sz="1200" dirty="0"/>
          </a:p>
          <a:p>
            <a:pPr lvl="0" defTabSz="914400"/>
            <a:r>
              <a:rPr lang="es-CO" altLang="es-CO" sz="1200" dirty="0"/>
              <a:t>      </a:t>
            </a:r>
            <a:r>
              <a:rPr lang="es-CO" altLang="es-CO" sz="1200" dirty="0" err="1"/>
              <a:t>return</a:t>
            </a:r>
            <a:r>
              <a:rPr lang="es-CO" altLang="es-CO" sz="1200" dirty="0"/>
              <a:t> </a:t>
            </a:r>
            <a:r>
              <a:rPr lang="es-CO" altLang="es-CO" sz="1200" dirty="0" err="1"/>
              <a:t>v_total</a:t>
            </a:r>
            <a:r>
              <a:rPr lang="es-CO" altLang="es-CO" sz="1200" dirty="0"/>
              <a:t>;</a:t>
            </a:r>
          </a:p>
          <a:p>
            <a:pPr lvl="0" defTabSz="914400"/>
            <a:r>
              <a:rPr lang="es-CO" altLang="es-CO" sz="1200" dirty="0"/>
              <a:t>    </a:t>
            </a:r>
            <a:r>
              <a:rPr lang="es-CO" altLang="es-CO" sz="1200" dirty="0" err="1"/>
              <a:t>end</a:t>
            </a:r>
            <a:r>
              <a:rPr lang="es-CO" altLang="es-CO" sz="1200" dirty="0"/>
              <a:t> </a:t>
            </a:r>
            <a:r>
              <a:rPr lang="es-CO" altLang="es-CO" sz="1200" dirty="0" err="1"/>
              <a:t>if</a:t>
            </a:r>
            <a:r>
              <a:rPr lang="es-CO" altLang="es-CO" sz="1200" dirty="0"/>
              <a:t>;</a:t>
            </a:r>
          </a:p>
          <a:p>
            <a:pPr lvl="0" defTabSz="914400"/>
            <a:r>
              <a:rPr lang="es-CO" altLang="es-CO" sz="1200" dirty="0"/>
              <a:t>  </a:t>
            </a:r>
            <a:r>
              <a:rPr lang="es-CO" altLang="es-CO" sz="1200" dirty="0" err="1"/>
              <a:t>end</a:t>
            </a:r>
            <a:r>
              <a:rPr lang="es-CO" altLang="es-CO" sz="1200" dirty="0"/>
              <a:t> </a:t>
            </a:r>
            <a:r>
              <a:rPr lang="es-CO" altLang="es-CO" sz="1200" dirty="0" err="1"/>
              <a:t>if</a:t>
            </a:r>
            <a:r>
              <a:rPr lang="es-CO" altLang="es-CO" sz="1200" dirty="0"/>
              <a:t>;</a:t>
            </a:r>
          </a:p>
          <a:p>
            <a:pPr lvl="0" defTabSz="914400"/>
            <a:r>
              <a:rPr lang="es-CO" altLang="es-CO" sz="1200" dirty="0" err="1"/>
              <a:t>exception</a:t>
            </a:r>
            <a:endParaRPr lang="es-CO" altLang="es-CO" sz="1200" dirty="0"/>
          </a:p>
          <a:p>
            <a:pPr lvl="0" defTabSz="914400"/>
            <a:r>
              <a:rPr lang="es-CO" altLang="es-CO" sz="1200" dirty="0"/>
              <a:t>  </a:t>
            </a:r>
            <a:r>
              <a:rPr lang="es-CO" altLang="es-CO" sz="1200" dirty="0" err="1"/>
              <a:t>when</a:t>
            </a:r>
            <a:r>
              <a:rPr lang="es-CO" altLang="es-CO" sz="1200" dirty="0"/>
              <a:t> </a:t>
            </a:r>
            <a:r>
              <a:rPr lang="es-CO" altLang="es-CO" sz="1200" dirty="0" err="1"/>
              <a:t>no_data_found</a:t>
            </a:r>
            <a:r>
              <a:rPr lang="es-CO" altLang="es-CO" sz="1200" dirty="0"/>
              <a:t> </a:t>
            </a:r>
            <a:r>
              <a:rPr lang="es-CO" altLang="es-CO" sz="1200" dirty="0" err="1"/>
              <a:t>then</a:t>
            </a:r>
            <a:endParaRPr lang="es-CO" altLang="es-CO" sz="1200" dirty="0"/>
          </a:p>
          <a:p>
            <a:pPr lvl="0" defTabSz="914400"/>
            <a:r>
              <a:rPr lang="es-CO" altLang="es-CO" sz="1200" dirty="0"/>
              <a:t>    </a:t>
            </a:r>
            <a:r>
              <a:rPr lang="es-CO" altLang="es-CO" sz="1200" dirty="0" err="1"/>
              <a:t>return</a:t>
            </a:r>
            <a:r>
              <a:rPr lang="es-CO" altLang="es-CO" sz="1200" dirty="0"/>
              <a:t> -1;</a:t>
            </a:r>
          </a:p>
          <a:p>
            <a:pPr lvl="0" defTabSz="914400"/>
            <a:r>
              <a:rPr lang="es-CO" altLang="es-CO" sz="1200" dirty="0"/>
              <a:t>  </a:t>
            </a:r>
            <a:r>
              <a:rPr lang="es-CO" altLang="es-CO" sz="1200" dirty="0" err="1"/>
              <a:t>when</a:t>
            </a:r>
            <a:r>
              <a:rPr lang="es-CO" altLang="es-CO" sz="1200" dirty="0"/>
              <a:t> </a:t>
            </a:r>
            <a:r>
              <a:rPr lang="es-CO" altLang="es-CO" sz="1200" dirty="0" err="1"/>
              <a:t>limite_superado</a:t>
            </a:r>
            <a:r>
              <a:rPr lang="es-CO" altLang="es-CO" sz="1200" dirty="0"/>
              <a:t> </a:t>
            </a:r>
            <a:r>
              <a:rPr lang="es-CO" altLang="es-CO" sz="1200" dirty="0" err="1"/>
              <a:t>then</a:t>
            </a:r>
            <a:endParaRPr lang="es-CO" altLang="es-CO" sz="1200" dirty="0"/>
          </a:p>
          <a:p>
            <a:pPr lvl="0" defTabSz="914400"/>
            <a:r>
              <a:rPr lang="es-CO" altLang="es-CO" sz="1200" dirty="0"/>
              <a:t>    DBMS_OUTPUT.PUT_LINE('Limite superado');</a:t>
            </a:r>
          </a:p>
          <a:p>
            <a:pPr lvl="0" defTabSz="914400"/>
            <a:r>
              <a:rPr lang="es-CO" altLang="es-CO" sz="1200" dirty="0"/>
              <a:t>    </a:t>
            </a:r>
            <a:r>
              <a:rPr lang="es-CO" altLang="es-CO" sz="1200" dirty="0" err="1"/>
              <a:t>return</a:t>
            </a:r>
            <a:r>
              <a:rPr lang="es-CO" altLang="es-CO" sz="1200" dirty="0"/>
              <a:t> 0;</a:t>
            </a:r>
          </a:p>
          <a:p>
            <a:pPr lvl="0" defTabSz="914400"/>
            <a:r>
              <a:rPr lang="es-CO" altLang="es-CO" sz="1200" dirty="0" err="1"/>
              <a:t>end</a:t>
            </a:r>
            <a:r>
              <a:rPr lang="es-CO" altLang="es-CO" sz="1200" dirty="0"/>
              <a:t>;</a:t>
            </a:r>
          </a:p>
          <a:p>
            <a:pPr lvl="0" defTabSz="914400"/>
            <a:r>
              <a:rPr lang="es-CO" altLang="es-CO" sz="1200" dirty="0"/>
              <a:t>/</a:t>
            </a:r>
            <a:endParaRPr kumimoji="0" lang="es-CO" altLang="es-C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009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Rectángulo 1">
            <a:extLst>
              <a:ext uri="{FF2B5EF4-FFF2-40B4-BE49-F238E27FC236}">
                <a16:creationId xmlns:a16="http://schemas.microsoft.com/office/drawing/2014/main" id="{197A7196-64A7-4F53-B950-8D7F1835C2CB}"/>
              </a:ext>
            </a:extLst>
          </p:cNvPr>
          <p:cNvSpPr/>
          <p:nvPr/>
        </p:nvSpPr>
        <p:spPr>
          <a:xfrm>
            <a:off x="167148" y="887300"/>
            <a:ext cx="7413523" cy="4832092"/>
          </a:xfrm>
          <a:prstGeom prst="rect">
            <a:avLst/>
          </a:prstGeom>
        </p:spPr>
        <p:txBody>
          <a:bodyPr wrap="square">
            <a:spAutoFit/>
          </a:bodyPr>
          <a:lstStyle/>
          <a:p>
            <a:r>
              <a:rPr lang="es-CO" sz="2200" dirty="0"/>
              <a:t>declare</a:t>
            </a:r>
          </a:p>
          <a:p>
            <a:r>
              <a:rPr lang="es-CO" sz="2200" dirty="0"/>
              <a:t>  </a:t>
            </a:r>
            <a:r>
              <a:rPr lang="es-CO" sz="2200" dirty="0" err="1"/>
              <a:t>v_codigopedido</a:t>
            </a:r>
            <a:r>
              <a:rPr lang="es-CO" sz="2200" dirty="0"/>
              <a:t> </a:t>
            </a:r>
            <a:r>
              <a:rPr lang="es-CO" sz="2200" dirty="0" err="1"/>
              <a:t>pedidos.codigopedido%type</a:t>
            </a:r>
            <a:r>
              <a:rPr lang="es-CO" sz="2200" dirty="0"/>
              <a:t> := &amp;</a:t>
            </a:r>
            <a:r>
              <a:rPr lang="es-CO" sz="2200" dirty="0" err="1"/>
              <a:t>codigo</a:t>
            </a:r>
            <a:r>
              <a:rPr lang="es-CO" sz="2200" dirty="0"/>
              <a:t>;</a:t>
            </a:r>
          </a:p>
          <a:p>
            <a:r>
              <a:rPr lang="es-CO" sz="2200" dirty="0"/>
              <a:t>  </a:t>
            </a:r>
            <a:r>
              <a:rPr lang="es-CO" sz="2200" dirty="0" err="1"/>
              <a:t>v_total</a:t>
            </a:r>
            <a:r>
              <a:rPr lang="es-CO" sz="2200" dirty="0"/>
              <a:t> </a:t>
            </a:r>
            <a:r>
              <a:rPr lang="es-CO" sz="2200" dirty="0" err="1"/>
              <a:t>number</a:t>
            </a:r>
            <a:r>
              <a:rPr lang="es-CO" sz="2200" dirty="0"/>
              <a:t>(8);</a:t>
            </a:r>
          </a:p>
          <a:p>
            <a:r>
              <a:rPr lang="es-CO" sz="2200" dirty="0"/>
              <a:t>  </a:t>
            </a:r>
            <a:r>
              <a:rPr lang="es-CO" sz="2200" dirty="0" err="1"/>
              <a:t>v_limite</a:t>
            </a:r>
            <a:r>
              <a:rPr lang="es-CO" sz="2200" dirty="0"/>
              <a:t> </a:t>
            </a:r>
            <a:r>
              <a:rPr lang="es-CO" sz="2200" dirty="0" err="1"/>
              <a:t>number</a:t>
            </a:r>
            <a:r>
              <a:rPr lang="es-CO" sz="2200" dirty="0"/>
              <a:t>(8) := &amp;limite;</a:t>
            </a:r>
          </a:p>
          <a:p>
            <a:r>
              <a:rPr lang="es-CO" sz="2200" dirty="0" err="1"/>
              <a:t>begin</a:t>
            </a:r>
            <a:endParaRPr lang="es-CO" sz="2200" dirty="0"/>
          </a:p>
          <a:p>
            <a:r>
              <a:rPr lang="es-CO" sz="2200" dirty="0"/>
              <a:t>  </a:t>
            </a:r>
            <a:r>
              <a:rPr lang="es-CO" sz="2200" dirty="0" err="1"/>
              <a:t>v_total</a:t>
            </a:r>
            <a:r>
              <a:rPr lang="es-CO" sz="2200" dirty="0"/>
              <a:t> := </a:t>
            </a:r>
            <a:r>
              <a:rPr lang="es-CO" sz="2200" dirty="0" err="1"/>
              <a:t>total_pedido_func</a:t>
            </a:r>
            <a:r>
              <a:rPr lang="es-CO" sz="2200" dirty="0"/>
              <a:t>(</a:t>
            </a:r>
            <a:r>
              <a:rPr lang="es-CO" sz="2200" dirty="0" err="1"/>
              <a:t>v_codigopedido</a:t>
            </a:r>
            <a:r>
              <a:rPr lang="es-CO" sz="2200" dirty="0"/>
              <a:t> , </a:t>
            </a:r>
            <a:r>
              <a:rPr lang="es-CO" sz="2200" dirty="0" err="1"/>
              <a:t>v_limite</a:t>
            </a:r>
            <a:r>
              <a:rPr lang="es-CO" sz="2200" dirty="0"/>
              <a:t>);</a:t>
            </a:r>
          </a:p>
          <a:p>
            <a:r>
              <a:rPr lang="es-CO" sz="2200" dirty="0"/>
              <a:t>   </a:t>
            </a:r>
          </a:p>
          <a:p>
            <a:r>
              <a:rPr lang="es-CO" sz="2200" dirty="0"/>
              <a:t>  </a:t>
            </a:r>
            <a:r>
              <a:rPr lang="es-CO" sz="2200" dirty="0" err="1"/>
              <a:t>if</a:t>
            </a:r>
            <a:r>
              <a:rPr lang="es-CO" sz="2200" dirty="0"/>
              <a:t> </a:t>
            </a:r>
            <a:r>
              <a:rPr lang="es-CO" sz="2200" dirty="0" err="1"/>
              <a:t>v_total</a:t>
            </a:r>
            <a:r>
              <a:rPr lang="es-CO" sz="2200" dirty="0"/>
              <a:t> = -1 </a:t>
            </a:r>
            <a:r>
              <a:rPr lang="es-CO" sz="2200" dirty="0" err="1"/>
              <a:t>then</a:t>
            </a:r>
            <a:endParaRPr lang="es-CO" sz="2200" dirty="0"/>
          </a:p>
          <a:p>
            <a:r>
              <a:rPr lang="es-CO" sz="2200" dirty="0"/>
              <a:t>    DBMS_OUTPUT.PUT_LINE('no existe el pedido');</a:t>
            </a:r>
          </a:p>
          <a:p>
            <a:r>
              <a:rPr lang="es-CO" sz="2200" dirty="0"/>
              <a:t>  </a:t>
            </a:r>
            <a:r>
              <a:rPr lang="es-CO" sz="2200" dirty="0" err="1"/>
              <a:t>else</a:t>
            </a:r>
            <a:endParaRPr lang="es-CO" sz="2200" dirty="0"/>
          </a:p>
          <a:p>
            <a:r>
              <a:rPr lang="es-CO" sz="2200" dirty="0"/>
              <a:t>    DBMS_OUTPUT.PUT_LINE('El pedido total es ' || </a:t>
            </a:r>
            <a:r>
              <a:rPr lang="es-CO" sz="2200" dirty="0" err="1"/>
              <a:t>v_total</a:t>
            </a:r>
            <a:r>
              <a:rPr lang="es-CO" sz="2200" dirty="0"/>
              <a:t>);</a:t>
            </a:r>
          </a:p>
          <a:p>
            <a:r>
              <a:rPr lang="es-CO" sz="2200" dirty="0"/>
              <a:t>  </a:t>
            </a:r>
            <a:r>
              <a:rPr lang="es-CO" sz="2200" dirty="0" err="1"/>
              <a:t>end</a:t>
            </a:r>
            <a:r>
              <a:rPr lang="es-CO" sz="2200" dirty="0"/>
              <a:t> </a:t>
            </a:r>
            <a:r>
              <a:rPr lang="es-CO" sz="2200" dirty="0" err="1"/>
              <a:t>if</a:t>
            </a:r>
            <a:r>
              <a:rPr lang="es-CO" sz="2200" dirty="0"/>
              <a:t>;</a:t>
            </a:r>
          </a:p>
          <a:p>
            <a:r>
              <a:rPr lang="es-CO" sz="2200" dirty="0" err="1"/>
              <a:t>end</a:t>
            </a:r>
            <a:r>
              <a:rPr lang="es-CO" sz="2200" dirty="0"/>
              <a:t>;</a:t>
            </a:r>
          </a:p>
          <a:p>
            <a:r>
              <a:rPr lang="es-CO" sz="2200" dirty="0"/>
              <a:t>/</a:t>
            </a:r>
          </a:p>
        </p:txBody>
      </p:sp>
    </p:spTree>
    <p:extLst>
      <p:ext uri="{BB962C8B-B14F-4D97-AF65-F5344CB8AC3E}">
        <p14:creationId xmlns:p14="http://schemas.microsoft.com/office/powerpoint/2010/main" val="3295362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99096" y="86483"/>
            <a:ext cx="3545842"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CuadroTexto 3">
            <a:extLst>
              <a:ext uri="{FF2B5EF4-FFF2-40B4-BE49-F238E27FC236}">
                <a16:creationId xmlns:a16="http://schemas.microsoft.com/office/drawing/2014/main" id="{45FB447F-559C-4338-B682-6D77CB063903}"/>
              </a:ext>
            </a:extLst>
          </p:cNvPr>
          <p:cNvSpPr txBox="1"/>
          <p:nvPr/>
        </p:nvSpPr>
        <p:spPr>
          <a:xfrm>
            <a:off x="334297" y="1009813"/>
            <a:ext cx="8377084" cy="2031325"/>
          </a:xfrm>
          <a:prstGeom prst="rect">
            <a:avLst/>
          </a:prstGeom>
          <a:noFill/>
        </p:spPr>
        <p:txBody>
          <a:bodyPr wrap="square" rtlCol="0">
            <a:spAutoFit/>
          </a:bodyPr>
          <a:lstStyle/>
          <a:p>
            <a:r>
              <a:rPr lang="es-CO" b="1" dirty="0"/>
              <a:t>Ejercicio 3: Crear funciones que retornen la siguiente información:</a:t>
            </a:r>
          </a:p>
          <a:p>
            <a:endParaRPr lang="es-CO" b="1" dirty="0"/>
          </a:p>
          <a:p>
            <a:r>
              <a:rPr lang="es-CO" b="1" dirty="0"/>
              <a:t>1.</a:t>
            </a:r>
            <a:r>
              <a:rPr lang="es-CO" dirty="0"/>
              <a:t> Pedir el código de un cliente y retornar el valor total que ha pagado.</a:t>
            </a:r>
            <a:endParaRPr lang="es-CO" b="1" dirty="0"/>
          </a:p>
          <a:p>
            <a:r>
              <a:rPr lang="es-CO" b="1" dirty="0"/>
              <a:t>2.</a:t>
            </a:r>
            <a:r>
              <a:rPr lang="es-CO" dirty="0"/>
              <a:t> Pedir el código de un pedido y retornar el número de ítems del detalle del pedido</a:t>
            </a:r>
          </a:p>
          <a:p>
            <a:r>
              <a:rPr lang="es-CO" b="1" dirty="0"/>
              <a:t>3. </a:t>
            </a:r>
            <a:r>
              <a:rPr lang="es-CO" dirty="0"/>
              <a:t>Pedir la gama de producto y retornar cuantos productos tiene</a:t>
            </a:r>
          </a:p>
          <a:p>
            <a:r>
              <a:rPr lang="es-CO" b="1" dirty="0"/>
              <a:t>4. </a:t>
            </a:r>
            <a:r>
              <a:rPr lang="es-CO" dirty="0"/>
              <a:t>Pedir el código de una oficina y retornar el número de empleados que tiene</a:t>
            </a:r>
          </a:p>
          <a:p>
            <a:r>
              <a:rPr lang="es-CO" b="1" dirty="0"/>
              <a:t>5. </a:t>
            </a:r>
            <a:r>
              <a:rPr lang="es-CO" dirty="0"/>
              <a:t>Pedir el código de un empleado y retornar el nombre del jefe</a:t>
            </a:r>
          </a:p>
        </p:txBody>
      </p:sp>
    </p:spTree>
    <p:extLst>
      <p:ext uri="{BB962C8B-B14F-4D97-AF65-F5344CB8AC3E}">
        <p14:creationId xmlns:p14="http://schemas.microsoft.com/office/powerpoint/2010/main" val="3560568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82905" y="86483"/>
            <a:ext cx="3578224" cy="1754326"/>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DEFINICI</a:t>
            </a: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ÓN</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813624"/>
            <a:ext cx="869171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lvl="0" indent="-457200" algn="just" defTabSz="914400">
              <a:buFont typeface="Wingdings" panose="05000000000000000000" pitchFamily="2" charset="2"/>
              <a:buChar char="ü"/>
            </a:pPr>
            <a:r>
              <a:rPr lang="es-CO" altLang="es-CO" sz="3000" dirty="0"/>
              <a:t>Es un tipo especial de procedimiento almacenado que se ejecuta automáticamente cuando se produce un evento en el servidor de Base de Datos. </a:t>
            </a:r>
          </a:p>
          <a:p>
            <a:pPr marL="457200" lvl="0" indent="-457200" algn="just" defTabSz="914400">
              <a:buFont typeface="Wingdings" panose="05000000000000000000" pitchFamily="2" charset="2"/>
              <a:buChar char="ü"/>
            </a:pPr>
            <a:r>
              <a:rPr lang="es-CO" altLang="es-CO" sz="3000" dirty="0"/>
              <a:t>Los </a:t>
            </a:r>
            <a:r>
              <a:rPr lang="es-CO" altLang="es-CO" sz="3000" dirty="0" err="1"/>
              <a:t>Triggers</a:t>
            </a:r>
            <a:r>
              <a:rPr lang="es-CO" altLang="es-CO" sz="3000" dirty="0"/>
              <a:t> DML se ejecutan cuando un usuario intenta modificar los datos a través de una sentencia DML. </a:t>
            </a:r>
          </a:p>
          <a:p>
            <a:pPr marL="457200" lvl="0" indent="-457200" algn="just" defTabSz="914400">
              <a:buFont typeface="Wingdings" panose="05000000000000000000" pitchFamily="2" charset="2"/>
              <a:buChar char="ü"/>
            </a:pPr>
            <a:r>
              <a:rPr lang="es-CO" altLang="es-CO" sz="3000" dirty="0"/>
              <a:t>Los eventos DML son </a:t>
            </a:r>
            <a:r>
              <a:rPr lang="es-CO" altLang="es-CO" sz="3000" b="1" dirty="0">
                <a:solidFill>
                  <a:schemeClr val="tx2">
                    <a:lumMod val="60000"/>
                    <a:lumOff val="40000"/>
                  </a:schemeClr>
                </a:solidFill>
              </a:rPr>
              <a:t>INSERT</a:t>
            </a:r>
            <a:r>
              <a:rPr lang="es-CO" altLang="es-CO" sz="3000" dirty="0"/>
              <a:t>, </a:t>
            </a:r>
            <a:r>
              <a:rPr lang="es-CO" altLang="es-CO" sz="3000" b="1" dirty="0">
                <a:solidFill>
                  <a:schemeClr val="tx2">
                    <a:lumMod val="60000"/>
                    <a:lumOff val="40000"/>
                  </a:schemeClr>
                </a:solidFill>
              </a:rPr>
              <a:t>UPDATE</a:t>
            </a:r>
            <a:r>
              <a:rPr lang="es-CO" altLang="es-CO" sz="3000" dirty="0"/>
              <a:t> o </a:t>
            </a:r>
            <a:r>
              <a:rPr lang="es-CO" altLang="es-CO" sz="3000" b="1" dirty="0">
                <a:solidFill>
                  <a:schemeClr val="tx2">
                    <a:lumMod val="60000"/>
                    <a:lumOff val="40000"/>
                  </a:schemeClr>
                </a:solidFill>
              </a:rPr>
              <a:t>DELETE</a:t>
            </a:r>
            <a:r>
              <a:rPr lang="es-CO" altLang="es-CO" sz="3000" dirty="0"/>
              <a:t> en una tabla o vista</a:t>
            </a:r>
            <a:endParaRPr kumimoji="0" lang="es-CO" altLang="es-CO" sz="3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38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221520" y="86483"/>
            <a:ext cx="6701002" cy="1754326"/>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CUANDO SE DISPARAN</a:t>
            </a: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2307358"/>
            <a:ext cx="8691716"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lvl="0" indent="-457200" algn="just" defTabSz="914400">
              <a:buFont typeface="Wingdings" panose="05000000000000000000" pitchFamily="2" charset="2"/>
              <a:buChar char="ü"/>
            </a:pPr>
            <a:r>
              <a:rPr lang="es-CO" altLang="es-CO" sz="2500" dirty="0"/>
              <a:t>Los </a:t>
            </a:r>
            <a:r>
              <a:rPr lang="es-CO" altLang="es-CO" sz="2500" dirty="0" err="1"/>
              <a:t>Triggers</a:t>
            </a:r>
            <a:r>
              <a:rPr lang="es-CO" altLang="es-CO" sz="2500" dirty="0"/>
              <a:t> son programas almacenados que se ejecutan o disparan automáticamente cuando se producen algunos eventos. </a:t>
            </a:r>
          </a:p>
          <a:p>
            <a:pPr marL="457200" lvl="0" indent="-457200" algn="just" defTabSz="914400">
              <a:buFont typeface="Wingdings" panose="05000000000000000000" pitchFamily="2" charset="2"/>
              <a:buChar char="ü"/>
            </a:pPr>
            <a:endParaRPr lang="es-CO" altLang="es-CO" sz="2500" dirty="0"/>
          </a:p>
          <a:p>
            <a:pPr marL="457200" lvl="0" indent="-457200" algn="just" defTabSz="914400">
              <a:buFont typeface="Wingdings" panose="05000000000000000000" pitchFamily="2" charset="2"/>
              <a:buChar char="ü"/>
            </a:pPr>
            <a:r>
              <a:rPr lang="es-CO" altLang="es-CO" sz="2500" dirty="0"/>
              <a:t>Los </a:t>
            </a:r>
            <a:r>
              <a:rPr lang="es-CO" altLang="es-CO" sz="2500" dirty="0" err="1"/>
              <a:t>Triggers</a:t>
            </a:r>
            <a:r>
              <a:rPr lang="es-CO" altLang="es-CO" sz="2500" dirty="0"/>
              <a:t> son escritos para ser ejecutado en respuesta a cualquiera de los siguientes eventos: </a:t>
            </a:r>
          </a:p>
          <a:p>
            <a:pPr lvl="0" algn="just" defTabSz="914400"/>
            <a:endParaRPr lang="es-CO" altLang="es-CO" sz="2500" dirty="0"/>
          </a:p>
          <a:p>
            <a:pPr lvl="0" algn="just" defTabSz="914400"/>
            <a:r>
              <a:rPr lang="es-CO" altLang="es-CO" sz="2500" dirty="0"/>
              <a:t>	Una sentencia de manipulación de Bases de 	Datos 	(DML) (</a:t>
            </a:r>
            <a:r>
              <a:rPr lang="es-CO" altLang="es-CO" sz="2500" b="1" dirty="0">
                <a:solidFill>
                  <a:schemeClr val="tx2">
                    <a:lumMod val="60000"/>
                    <a:lumOff val="40000"/>
                  </a:schemeClr>
                </a:solidFill>
              </a:rPr>
              <a:t>DELETE</a:t>
            </a:r>
            <a:r>
              <a:rPr lang="es-CO" altLang="es-CO" sz="2500" dirty="0"/>
              <a:t>, I</a:t>
            </a:r>
            <a:r>
              <a:rPr lang="es-CO" altLang="es-CO" sz="2500" b="1" dirty="0">
                <a:solidFill>
                  <a:schemeClr val="tx2">
                    <a:lumMod val="60000"/>
                    <a:lumOff val="40000"/>
                  </a:schemeClr>
                </a:solidFill>
              </a:rPr>
              <a:t>NSERT</a:t>
            </a:r>
            <a:r>
              <a:rPr lang="es-CO" altLang="es-CO" sz="2500" dirty="0"/>
              <a:t> o </a:t>
            </a:r>
            <a:r>
              <a:rPr lang="es-CO" altLang="es-CO" sz="2500" b="1" dirty="0">
                <a:solidFill>
                  <a:schemeClr val="tx2">
                    <a:lumMod val="60000"/>
                    <a:lumOff val="40000"/>
                  </a:schemeClr>
                </a:solidFill>
              </a:rPr>
              <a:t>UPDATE</a:t>
            </a:r>
            <a:r>
              <a:rPr lang="es-CO" altLang="es-CO" sz="2500" dirty="0"/>
              <a:t>)</a:t>
            </a:r>
            <a:endParaRPr kumimoji="0" lang="es-CO" altLang="es-CO"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404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130149" y="86483"/>
            <a:ext cx="6883744"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DIFERENCIA CON UN STORED PROCEDURE</a:t>
            </a: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698634"/>
            <a:ext cx="869171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s-CO" altLang="es-CO" sz="2300" dirty="0"/>
              <a:t>Un </a:t>
            </a:r>
            <a:r>
              <a:rPr lang="es-CO" altLang="es-CO" sz="2300" dirty="0" err="1"/>
              <a:t>Trigger</a:t>
            </a:r>
            <a:r>
              <a:rPr lang="es-CO" altLang="es-CO" sz="2300" dirty="0"/>
              <a:t> almacenado en la Base de Datos puede incluir SQL y PL/SQL o Java para funcionar como una unidad y puede invocar procedimientos almacenados.</a:t>
            </a:r>
          </a:p>
          <a:p>
            <a:pPr lvl="0" algn="just" defTabSz="914400"/>
            <a:endParaRPr lang="es-CO" altLang="es-CO" sz="2300" dirty="0"/>
          </a:p>
          <a:p>
            <a:pPr lvl="0" algn="just" defTabSz="914400"/>
            <a:r>
              <a:rPr lang="es-CO" altLang="es-CO" sz="2300" dirty="0"/>
              <a:t>Los procedimientos y </a:t>
            </a:r>
            <a:r>
              <a:rPr lang="es-CO" altLang="es-CO" sz="2300" dirty="0" err="1"/>
              <a:t>Triggers</a:t>
            </a:r>
            <a:r>
              <a:rPr lang="es-CO" altLang="es-CO" sz="2300" dirty="0"/>
              <a:t> difieren en la forma en que se invocan:</a:t>
            </a:r>
          </a:p>
          <a:p>
            <a:pPr marL="895350" lvl="0" indent="-342900" algn="just" defTabSz="914400">
              <a:buFont typeface="Wingdings" panose="05000000000000000000" pitchFamily="2" charset="2"/>
              <a:buChar char="ü"/>
            </a:pPr>
            <a:r>
              <a:rPr lang="es-CO" altLang="es-CO" sz="2300" dirty="0"/>
              <a:t>	Un procedimiento se ejecuta de forma explícita por un 	usuario, aplicación o por un </a:t>
            </a:r>
            <a:r>
              <a:rPr lang="es-CO" altLang="es-CO" sz="2300" dirty="0" err="1"/>
              <a:t>Trigger</a:t>
            </a:r>
            <a:r>
              <a:rPr lang="es-CO" altLang="es-CO" sz="2300" dirty="0"/>
              <a:t>. </a:t>
            </a:r>
          </a:p>
          <a:p>
            <a:pPr marL="895350" lvl="0" indent="-342900" algn="just" defTabSz="914400">
              <a:buFont typeface="Wingdings" panose="05000000000000000000" pitchFamily="2" charset="2"/>
              <a:buChar char="ü"/>
            </a:pPr>
            <a:r>
              <a:rPr lang="es-CO" altLang="es-CO" sz="2300" dirty="0"/>
              <a:t>	Los </a:t>
            </a:r>
            <a:r>
              <a:rPr lang="es-CO" altLang="es-CO" sz="2300" dirty="0" err="1"/>
              <a:t>Triggers</a:t>
            </a:r>
            <a:r>
              <a:rPr lang="es-CO" altLang="es-CO" sz="2300" dirty="0"/>
              <a:t> se ejecutan de forma implícita por parte de Oracle cuando se produce un evento de 	activación, sin importar qué usuario está conectado o la aplicación que se está utilizando.</a:t>
            </a:r>
            <a:endParaRPr kumimoji="0" lang="es-CO" altLang="es-CO"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263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6070C549-5C09-4F98-8F57-044A20F2D458}"/>
              </a:ext>
            </a:extLst>
          </p:cNvPr>
          <p:cNvGraphicFramePr/>
          <p:nvPr>
            <p:extLst>
              <p:ext uri="{D42A27DB-BD31-4B8C-83A1-F6EECF244321}">
                <p14:modId xmlns:p14="http://schemas.microsoft.com/office/powerpoint/2010/main" val="256595180"/>
              </p:ext>
            </p:extLst>
          </p:nvPr>
        </p:nvGraphicFramePr>
        <p:xfrm>
          <a:off x="186813" y="1223292"/>
          <a:ext cx="8839200" cy="4430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601A10C9-F9DA-4CD6-92EA-FB97AE45F58F}"/>
              </a:ext>
            </a:extLst>
          </p:cNvPr>
          <p:cNvSpPr/>
          <p:nvPr/>
        </p:nvSpPr>
        <p:spPr>
          <a:xfrm>
            <a:off x="2199720" y="86483"/>
            <a:ext cx="4744569"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ARQUITECTURA</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413795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3056378" y="86483"/>
            <a:ext cx="3031278"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USOS</a:t>
            </a: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647804"/>
            <a:ext cx="869171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Wingdings" panose="05000000000000000000" pitchFamily="2" charset="2"/>
              <a:buChar char="ü"/>
            </a:pPr>
            <a:r>
              <a:rPr lang="es-CO" sz="3000" dirty="0"/>
              <a:t>Generar automáticamente valores derivados en columnas.</a:t>
            </a:r>
          </a:p>
          <a:p>
            <a:pPr marL="285750" indent="-285750">
              <a:buFont typeface="Wingdings" panose="05000000000000000000" pitchFamily="2" charset="2"/>
              <a:buChar char="ü"/>
            </a:pPr>
            <a:r>
              <a:rPr lang="es-CO" sz="3000" dirty="0"/>
              <a:t>Hacer cumplir reglas de negocio complejas.</a:t>
            </a:r>
          </a:p>
          <a:p>
            <a:pPr marL="285750" indent="-285750">
              <a:buFont typeface="Wingdings" panose="05000000000000000000" pitchFamily="2" charset="2"/>
              <a:buChar char="ü"/>
            </a:pPr>
            <a:r>
              <a:rPr lang="es-CO" sz="3000" dirty="0"/>
              <a:t>Proporcionar auditoría.</a:t>
            </a:r>
          </a:p>
          <a:p>
            <a:pPr marL="285750" indent="-285750">
              <a:buFont typeface="Wingdings" panose="05000000000000000000" pitchFamily="2" charset="2"/>
              <a:buChar char="ü"/>
            </a:pPr>
            <a:r>
              <a:rPr lang="es-CO" sz="3000" dirty="0"/>
              <a:t>Mantener réplicas síncronas de tablas.</a:t>
            </a:r>
          </a:p>
          <a:p>
            <a:pPr marL="285750" indent="-285750">
              <a:buFont typeface="Wingdings" panose="05000000000000000000" pitchFamily="2" charset="2"/>
              <a:buChar char="ü"/>
            </a:pPr>
            <a:r>
              <a:rPr lang="es-CO" sz="3000" dirty="0"/>
              <a:t>Recopilar estadísticas de acceso en tablas.</a:t>
            </a:r>
          </a:p>
          <a:p>
            <a:pPr marL="285750" indent="-285750">
              <a:buFont typeface="Wingdings" panose="05000000000000000000" pitchFamily="2" charset="2"/>
              <a:buChar char="ü"/>
            </a:pPr>
            <a:r>
              <a:rPr lang="es-CO" sz="3000" dirty="0"/>
              <a:t>Modificar datos de la tabla original cuando se emiten sentencias </a:t>
            </a:r>
            <a:r>
              <a:rPr lang="es-CO" sz="3000" b="1" i="1" dirty="0"/>
              <a:t>DML</a:t>
            </a:r>
            <a:r>
              <a:rPr lang="es-CO" sz="3000" dirty="0"/>
              <a:t> en vistas.</a:t>
            </a:r>
          </a:p>
        </p:txBody>
      </p:sp>
    </p:spTree>
    <p:extLst>
      <p:ext uri="{BB962C8B-B14F-4D97-AF65-F5344CB8AC3E}">
        <p14:creationId xmlns:p14="http://schemas.microsoft.com/office/powerpoint/2010/main" val="3849572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2736198" y="86483"/>
            <a:ext cx="3671646"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E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EVENTO DISPARADOR</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873883"/>
            <a:ext cx="8691716"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s-CO" sz="2200" dirty="0"/>
              <a:t>Un evento disparador es una sentencia </a:t>
            </a:r>
            <a:r>
              <a:rPr lang="es-CO" sz="2200" b="1" i="1" dirty="0"/>
              <a:t>SQL</a:t>
            </a:r>
            <a:r>
              <a:rPr lang="es-CO" sz="2200" dirty="0"/>
              <a:t>, evento de la Base de Datos, o evento de usuario que  ocasiona la ejecución del </a:t>
            </a:r>
            <a:r>
              <a:rPr lang="es-CO" sz="2200" i="1" dirty="0" err="1"/>
              <a:t>Trigger</a:t>
            </a:r>
            <a:r>
              <a:rPr lang="es-CO" sz="2200" dirty="0"/>
              <a:t>:</a:t>
            </a:r>
            <a:br>
              <a:rPr lang="es-CO" sz="2200" dirty="0"/>
            </a:br>
            <a:endParaRPr lang="es-CO" sz="2200" dirty="0"/>
          </a:p>
          <a:p>
            <a:pPr marL="628650" indent="-342900">
              <a:buFont typeface="Wingdings" panose="05000000000000000000" pitchFamily="2" charset="2"/>
              <a:buChar char="ü"/>
            </a:pPr>
            <a:r>
              <a:rPr lang="es-CO" sz="2200" dirty="0"/>
              <a:t>Un </a:t>
            </a:r>
            <a:r>
              <a:rPr lang="es-CO" sz="2200" b="1" i="1" dirty="0"/>
              <a:t>INSERT</a:t>
            </a:r>
            <a:r>
              <a:rPr lang="es-CO" sz="2200" dirty="0"/>
              <a:t>, </a:t>
            </a:r>
            <a:r>
              <a:rPr lang="es-CO" sz="2200" b="1" i="1" dirty="0"/>
              <a:t>UPDATE</a:t>
            </a:r>
            <a:r>
              <a:rPr lang="es-CO" sz="2200" dirty="0"/>
              <a:t> o </a:t>
            </a:r>
            <a:r>
              <a:rPr lang="es-CO" sz="2200" b="1" i="1" dirty="0"/>
              <a:t>DELETE</a:t>
            </a:r>
            <a:r>
              <a:rPr lang="es-CO" sz="2200" dirty="0"/>
              <a:t> en una tabla específica (o una vista, en algunos casos).</a:t>
            </a:r>
          </a:p>
          <a:p>
            <a:pPr marL="628650" indent="-342900">
              <a:buFont typeface="Wingdings" panose="05000000000000000000" pitchFamily="2" charset="2"/>
              <a:buChar char="ü"/>
            </a:pPr>
            <a:r>
              <a:rPr lang="es-CO" sz="2200" dirty="0"/>
              <a:t>Un </a:t>
            </a:r>
            <a:r>
              <a:rPr lang="es-CO" sz="2200" b="1" i="1" dirty="0"/>
              <a:t>CREATE</a:t>
            </a:r>
            <a:r>
              <a:rPr lang="es-CO" sz="2200" dirty="0"/>
              <a:t>, </a:t>
            </a:r>
            <a:r>
              <a:rPr lang="es-CO" sz="2200" b="1" i="1" dirty="0"/>
              <a:t>ALTER</a:t>
            </a:r>
            <a:r>
              <a:rPr lang="es-CO" sz="2200" dirty="0"/>
              <a:t> o </a:t>
            </a:r>
            <a:r>
              <a:rPr lang="es-CO" sz="2200" b="1" i="1" dirty="0"/>
              <a:t>DROP</a:t>
            </a:r>
            <a:r>
              <a:rPr lang="es-CO" sz="2200" dirty="0"/>
              <a:t> en cualquier objeto de esquema.</a:t>
            </a:r>
          </a:p>
          <a:p>
            <a:pPr marL="628650" indent="-342900">
              <a:buFont typeface="Wingdings" panose="05000000000000000000" pitchFamily="2" charset="2"/>
              <a:buChar char="ü"/>
            </a:pPr>
            <a:r>
              <a:rPr lang="es-CO" sz="2200" dirty="0"/>
              <a:t>Un arranque(</a:t>
            </a:r>
            <a:r>
              <a:rPr lang="es-CO" sz="2200" i="1" dirty="0"/>
              <a:t>startup</a:t>
            </a:r>
            <a:r>
              <a:rPr lang="es-CO" sz="2200" dirty="0"/>
              <a:t>) de Base de Datos o un cierre(</a:t>
            </a:r>
            <a:r>
              <a:rPr lang="es-CO" sz="2200" i="1" dirty="0" err="1"/>
              <a:t>shutdown</a:t>
            </a:r>
            <a:r>
              <a:rPr lang="es-CO" sz="2200" dirty="0"/>
              <a:t>) de instancia.</a:t>
            </a:r>
          </a:p>
          <a:p>
            <a:pPr marL="628650" indent="-342900">
              <a:buFont typeface="Wingdings" panose="05000000000000000000" pitchFamily="2" charset="2"/>
              <a:buChar char="ü"/>
            </a:pPr>
            <a:r>
              <a:rPr lang="es-CO" sz="2200" dirty="0"/>
              <a:t>Un mensaje de error en particular o cualquier mensaje de error.</a:t>
            </a:r>
          </a:p>
          <a:p>
            <a:pPr marL="628650" indent="-342900">
              <a:buFont typeface="Wingdings" panose="05000000000000000000" pitchFamily="2" charset="2"/>
              <a:buChar char="ü"/>
            </a:pPr>
            <a:r>
              <a:rPr lang="es-CO" sz="2200" dirty="0"/>
              <a:t>Un inicio o cierre de sesión de un usuario de Base de Datos.</a:t>
            </a:r>
          </a:p>
        </p:txBody>
      </p:sp>
    </p:spTree>
    <p:extLst>
      <p:ext uri="{BB962C8B-B14F-4D97-AF65-F5344CB8AC3E}">
        <p14:creationId xmlns:p14="http://schemas.microsoft.com/office/powerpoint/2010/main" val="1294693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3056382" y="86483"/>
            <a:ext cx="3031278"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E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TIPOS</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843106"/>
            <a:ext cx="8691716"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ü"/>
            </a:pPr>
            <a:r>
              <a:rPr lang="es-CO" sz="2800" i="1" dirty="0" err="1"/>
              <a:t>Triggers</a:t>
            </a:r>
            <a:r>
              <a:rPr lang="es-CO" sz="2800" dirty="0"/>
              <a:t> de fila y </a:t>
            </a:r>
            <a:r>
              <a:rPr lang="es-CO" sz="2800" i="1" dirty="0" err="1"/>
              <a:t>Triggers</a:t>
            </a:r>
            <a:r>
              <a:rPr lang="es-CO" sz="2800" dirty="0"/>
              <a:t> de sentencia (</a:t>
            </a:r>
            <a:r>
              <a:rPr lang="es-CO" sz="2800" b="1" i="1" dirty="0" err="1"/>
              <a:t>Row</a:t>
            </a:r>
            <a:r>
              <a:rPr lang="es-CO" sz="2800" b="1" i="1" dirty="0"/>
              <a:t> </a:t>
            </a:r>
            <a:r>
              <a:rPr lang="es-CO" sz="2800" b="1" i="1" dirty="0" err="1"/>
              <a:t>Triggers</a:t>
            </a:r>
            <a:r>
              <a:rPr lang="es-CO" sz="2800" i="1" dirty="0"/>
              <a:t> and </a:t>
            </a:r>
            <a:r>
              <a:rPr lang="es-CO" sz="2800" b="1" i="1" dirty="0" err="1"/>
              <a:t>Statement</a:t>
            </a:r>
            <a:r>
              <a:rPr lang="es-CO" sz="2800" b="1" i="1" dirty="0"/>
              <a:t> </a:t>
            </a:r>
            <a:r>
              <a:rPr lang="es-CO" sz="2800" b="1" i="1" dirty="0" err="1"/>
              <a:t>Triggers</a:t>
            </a:r>
            <a:r>
              <a:rPr lang="es-CO" sz="2800" dirty="0"/>
              <a:t>).</a:t>
            </a:r>
          </a:p>
          <a:p>
            <a:pPr marL="457200" indent="-457200">
              <a:buFont typeface="Wingdings" panose="05000000000000000000" pitchFamily="2" charset="2"/>
              <a:buChar char="ü"/>
            </a:pPr>
            <a:r>
              <a:rPr lang="es-CO" sz="2800" dirty="0"/>
              <a:t>Antes y después (</a:t>
            </a:r>
            <a:r>
              <a:rPr lang="es-CO" sz="2800" b="1" i="1" dirty="0"/>
              <a:t>BEFORE</a:t>
            </a:r>
            <a:r>
              <a:rPr lang="es-CO" sz="2800" i="1" dirty="0"/>
              <a:t> and </a:t>
            </a:r>
            <a:r>
              <a:rPr lang="es-CO" sz="2800" b="1" i="1" dirty="0"/>
              <a:t>AFTER</a:t>
            </a:r>
            <a:r>
              <a:rPr lang="es-CO" sz="2800" i="1" dirty="0"/>
              <a:t> </a:t>
            </a:r>
            <a:r>
              <a:rPr lang="es-CO" sz="2800" i="1" dirty="0" err="1"/>
              <a:t>Triggers</a:t>
            </a:r>
            <a:r>
              <a:rPr lang="es-CO" sz="2800" dirty="0"/>
              <a:t>).</a:t>
            </a:r>
          </a:p>
          <a:p>
            <a:pPr marL="457200" indent="-457200">
              <a:buFont typeface="Wingdings" panose="05000000000000000000" pitchFamily="2" charset="2"/>
              <a:buChar char="ü"/>
            </a:pPr>
            <a:r>
              <a:rPr lang="es-CO" sz="2800" i="1" dirty="0" err="1"/>
              <a:t>Triggers</a:t>
            </a:r>
            <a:r>
              <a:rPr lang="es-CO" sz="2800" i="1" dirty="0"/>
              <a:t> EN LUGAR DE</a:t>
            </a:r>
            <a:r>
              <a:rPr lang="es-CO" sz="2800" dirty="0"/>
              <a:t> (</a:t>
            </a:r>
            <a:r>
              <a:rPr lang="es-CO" sz="2800" b="1" i="1" dirty="0"/>
              <a:t>INSTEAD OF</a:t>
            </a:r>
            <a:r>
              <a:rPr lang="es-CO" sz="2800" i="1" dirty="0"/>
              <a:t> </a:t>
            </a:r>
            <a:r>
              <a:rPr lang="es-CO" sz="2800" i="1" dirty="0" err="1"/>
              <a:t>Triggers</a:t>
            </a:r>
            <a:r>
              <a:rPr lang="es-CO" sz="2800" dirty="0"/>
              <a:t>) Estos se usan solamente en vistas.</a:t>
            </a:r>
          </a:p>
          <a:p>
            <a:pPr marL="457200" indent="-457200">
              <a:buFont typeface="Wingdings" panose="05000000000000000000" pitchFamily="2" charset="2"/>
              <a:buChar char="ü"/>
            </a:pPr>
            <a:r>
              <a:rPr lang="es-CO" sz="2800" i="1" dirty="0" err="1"/>
              <a:t>Triggers</a:t>
            </a:r>
            <a:r>
              <a:rPr lang="es-CO" sz="2800" dirty="0"/>
              <a:t> de eventos del sistema y eventos de usuario (</a:t>
            </a:r>
            <a:r>
              <a:rPr lang="es-CO" sz="2800" i="1" dirty="0" err="1"/>
              <a:t>Triggers</a:t>
            </a:r>
            <a:r>
              <a:rPr lang="es-CO" sz="2800" i="1" dirty="0"/>
              <a:t> </a:t>
            </a:r>
            <a:r>
              <a:rPr lang="es-CO" sz="2800" i="1" dirty="0" err="1"/>
              <a:t>on</a:t>
            </a:r>
            <a:r>
              <a:rPr lang="es-CO" sz="2800" i="1" dirty="0"/>
              <a:t> </a:t>
            </a:r>
            <a:r>
              <a:rPr lang="es-CO" sz="2800" b="1" i="1" dirty="0" err="1"/>
              <a:t>System</a:t>
            </a:r>
            <a:r>
              <a:rPr lang="es-CO" sz="2800" b="1" i="1" dirty="0"/>
              <a:t> </a:t>
            </a:r>
            <a:r>
              <a:rPr lang="es-CO" sz="2800" b="1" i="1" dirty="0" err="1"/>
              <a:t>Events</a:t>
            </a:r>
            <a:r>
              <a:rPr lang="es-CO" sz="2800" b="1" i="1" dirty="0"/>
              <a:t> </a:t>
            </a:r>
            <a:r>
              <a:rPr lang="es-CO" sz="2800" i="1" dirty="0"/>
              <a:t>and </a:t>
            </a:r>
            <a:r>
              <a:rPr lang="es-CO" sz="2800" b="1" i="1" dirty="0" err="1"/>
              <a:t>User</a:t>
            </a:r>
            <a:r>
              <a:rPr lang="es-CO" sz="2800" b="1" i="1" dirty="0"/>
              <a:t> </a:t>
            </a:r>
            <a:r>
              <a:rPr lang="es-CO" sz="2800" b="1" i="1" dirty="0" err="1"/>
              <a:t>Events</a:t>
            </a:r>
            <a:r>
              <a:rPr lang="es-CO" sz="2800" dirty="0"/>
              <a:t>).</a:t>
            </a:r>
          </a:p>
        </p:txBody>
      </p:sp>
    </p:spTree>
    <p:extLst>
      <p:ext uri="{BB962C8B-B14F-4D97-AF65-F5344CB8AC3E}">
        <p14:creationId xmlns:p14="http://schemas.microsoft.com/office/powerpoint/2010/main" val="3555438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577483" y="86483"/>
            <a:ext cx="5989076"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n-U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Row Triggers and Statement Triggers</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835411"/>
            <a:ext cx="8691716"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ü"/>
            </a:pPr>
            <a:r>
              <a:rPr lang="es-CO" sz="2500" b="1" i="1" dirty="0" err="1"/>
              <a:t>Triggers</a:t>
            </a:r>
            <a:r>
              <a:rPr lang="es-CO" sz="2500" b="1" i="1" dirty="0"/>
              <a:t> de fila / </a:t>
            </a:r>
            <a:r>
              <a:rPr lang="es-CO" sz="2500" b="1" i="1" dirty="0" err="1"/>
              <a:t>Row</a:t>
            </a:r>
            <a:r>
              <a:rPr lang="es-CO" sz="2500" b="1" i="1" dirty="0"/>
              <a:t> </a:t>
            </a:r>
            <a:r>
              <a:rPr lang="es-CO" sz="2500" b="1" i="1" dirty="0" err="1"/>
              <a:t>Triggers</a:t>
            </a:r>
            <a:r>
              <a:rPr lang="es-CO" sz="2500" dirty="0"/>
              <a:t>: Una vez por cada fila afectada por la sentencia de activación, ejemplo: se dispara por una sentencia </a:t>
            </a:r>
            <a:r>
              <a:rPr lang="es-CO" sz="2500" b="1" i="1" dirty="0"/>
              <a:t>UPDATE</a:t>
            </a:r>
            <a:r>
              <a:rPr lang="es-CO" sz="2500" dirty="0"/>
              <a:t> que actualiza varias filas. Si una sentencia de activación no afecta alguna fila, el </a:t>
            </a:r>
            <a:r>
              <a:rPr lang="es-CO" sz="2500" i="1" dirty="0" err="1"/>
              <a:t>Trigger</a:t>
            </a:r>
            <a:r>
              <a:rPr lang="es-CO" sz="2500" i="1" dirty="0"/>
              <a:t> de fila</a:t>
            </a:r>
            <a:r>
              <a:rPr lang="es-CO" sz="2500" dirty="0"/>
              <a:t> no se ejecuta.</a:t>
            </a:r>
          </a:p>
          <a:p>
            <a:pPr algn="just"/>
            <a:endParaRPr lang="es-CO" sz="2500" dirty="0"/>
          </a:p>
          <a:p>
            <a:pPr marL="285750" indent="-285750" algn="just">
              <a:buFont typeface="Wingdings" panose="05000000000000000000" pitchFamily="2" charset="2"/>
              <a:buChar char="ü"/>
            </a:pPr>
            <a:r>
              <a:rPr lang="es-CO" sz="2500" b="1" i="1" dirty="0" err="1"/>
              <a:t>Triggers</a:t>
            </a:r>
            <a:r>
              <a:rPr lang="es-CO" sz="2500" b="1" i="1" dirty="0"/>
              <a:t> de sentencia / </a:t>
            </a:r>
            <a:r>
              <a:rPr lang="es-CO" sz="2500" b="1" i="1" dirty="0" err="1"/>
              <a:t>Statement</a:t>
            </a:r>
            <a:r>
              <a:rPr lang="es-CO" sz="2500" b="1" i="1" dirty="0"/>
              <a:t> </a:t>
            </a:r>
            <a:r>
              <a:rPr lang="es-CO" sz="2500" b="1" i="1" dirty="0" err="1"/>
              <a:t>Triggers</a:t>
            </a:r>
            <a:r>
              <a:rPr lang="es-CO" sz="2500" i="1" dirty="0"/>
              <a:t>:</a:t>
            </a:r>
            <a:r>
              <a:rPr lang="es-CO" sz="2500" dirty="0"/>
              <a:t> Una vez por la sentencia de activación sin importar el número de filas que afecta.</a:t>
            </a:r>
          </a:p>
        </p:txBody>
      </p:sp>
    </p:spTree>
    <p:extLst>
      <p:ext uri="{BB962C8B-B14F-4D97-AF65-F5344CB8AC3E}">
        <p14:creationId xmlns:p14="http://schemas.microsoft.com/office/powerpoint/2010/main" val="3086313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796565" y="86483"/>
            <a:ext cx="7550913"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n-U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Antes y </a:t>
            </a:r>
            <a:r>
              <a:rPr lang="en-US" sz="30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después</a:t>
            </a:r>
            <a:r>
              <a:rPr lang="en-U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(BEFORE and AFTER Triggers).</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835413"/>
            <a:ext cx="8691716"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ü"/>
            </a:pPr>
            <a:r>
              <a:rPr lang="es-CO" sz="2500" b="1" i="1" dirty="0"/>
              <a:t>BEFORE </a:t>
            </a:r>
            <a:r>
              <a:rPr lang="es-CO" sz="2500" b="1" i="1" dirty="0" err="1"/>
              <a:t>Triggers</a:t>
            </a:r>
            <a:r>
              <a:rPr lang="es-CO" sz="2500" b="1" i="1" dirty="0"/>
              <a:t>:</a:t>
            </a:r>
          </a:p>
          <a:p>
            <a:pPr algn="just"/>
            <a:r>
              <a:rPr lang="es-CO" sz="2500" b="1" i="1" dirty="0"/>
              <a:t>	</a:t>
            </a:r>
            <a:r>
              <a:rPr lang="es-CO" sz="2500" dirty="0"/>
              <a:t>Ejecutan la acción antes que la sentencia de activación se 	haya 	ejecutado. Se usa para validar datos antes de 	insertarlos en una tabla</a:t>
            </a:r>
          </a:p>
          <a:p>
            <a:pPr marL="285750" indent="-285750" algn="just">
              <a:buFont typeface="Wingdings" panose="05000000000000000000" pitchFamily="2" charset="2"/>
              <a:buChar char="ü"/>
            </a:pPr>
            <a:endParaRPr lang="es-CO" sz="2500" dirty="0"/>
          </a:p>
          <a:p>
            <a:pPr marL="285750" indent="-285750" algn="just">
              <a:buFont typeface="Wingdings" panose="05000000000000000000" pitchFamily="2" charset="2"/>
              <a:buChar char="ü"/>
            </a:pPr>
            <a:r>
              <a:rPr lang="es-CO" sz="2500" b="1" i="1" dirty="0"/>
              <a:t>AFTER </a:t>
            </a:r>
            <a:r>
              <a:rPr lang="es-CO" sz="2500" b="1" i="1" dirty="0" err="1"/>
              <a:t>Triggers</a:t>
            </a:r>
            <a:r>
              <a:rPr lang="es-CO" sz="2500" b="1" i="1" dirty="0"/>
              <a:t>:</a:t>
            </a:r>
          </a:p>
          <a:p>
            <a:pPr algn="just"/>
            <a:r>
              <a:rPr lang="es-CO" sz="2500" b="1" i="1" dirty="0"/>
              <a:t>	</a:t>
            </a:r>
            <a:r>
              <a:rPr lang="es-CO" sz="2500" dirty="0"/>
              <a:t>Ejecutan la acción después de ejecutar la sentencia de 	activación. Se 	usan por ejemplo para hacer copias en 	tablas que sirven de espejo o en huellas de auditoría</a:t>
            </a:r>
          </a:p>
        </p:txBody>
      </p:sp>
    </p:spTree>
    <p:extLst>
      <p:ext uri="{BB962C8B-B14F-4D97-AF65-F5344CB8AC3E}">
        <p14:creationId xmlns:p14="http://schemas.microsoft.com/office/powerpoint/2010/main" val="187271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478721" y="86483"/>
            <a:ext cx="8186601"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Acceso a los valores de columna en </a:t>
            </a:r>
            <a:r>
              <a:rPr lang="es-CO" sz="30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de fila</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258334"/>
            <a:ext cx="869171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ü"/>
            </a:pPr>
            <a:r>
              <a:rPr lang="es-CO" sz="2500" dirty="0"/>
              <a:t>las sentencias de </a:t>
            </a:r>
            <a:r>
              <a:rPr lang="es-CO" sz="2500" b="1" i="1" dirty="0"/>
              <a:t>SQL </a:t>
            </a:r>
            <a:r>
              <a:rPr lang="es-CO" sz="2500" dirty="0"/>
              <a:t>y </a:t>
            </a:r>
            <a:r>
              <a:rPr lang="es-CO" sz="2500" b="1" i="1" dirty="0"/>
              <a:t>PL/SQL</a:t>
            </a:r>
            <a:r>
              <a:rPr lang="es-CO" sz="2500" dirty="0"/>
              <a:t> tienen acceso a los nuevos  y antiguos valores de columna en la actual fila procesada. </a:t>
            </a:r>
          </a:p>
          <a:p>
            <a:pPr algn="just"/>
            <a:endParaRPr lang="es-CO" sz="2500" dirty="0"/>
          </a:p>
          <a:p>
            <a:pPr marL="285750" indent="-285750" algn="just">
              <a:buFont typeface="Wingdings" panose="05000000000000000000" pitchFamily="2" charset="2"/>
              <a:buChar char="ü"/>
            </a:pPr>
            <a:r>
              <a:rPr lang="es-CO" sz="2500" dirty="0"/>
              <a:t>Existen dos nombres que hacen referencia a cada columna de la tabla que se está modificado: </a:t>
            </a:r>
          </a:p>
          <a:p>
            <a:pPr marL="800100" lvl="1" indent="-342900" algn="just">
              <a:buFont typeface="Arial" panose="020B0604020202020204" pitchFamily="34" charset="0"/>
              <a:buChar char="•"/>
            </a:pPr>
            <a:r>
              <a:rPr lang="es-CO" sz="2500" dirty="0"/>
              <a:t>Una para el valor antiguo (:</a:t>
            </a:r>
            <a:r>
              <a:rPr lang="es-CO" sz="2500" dirty="0" err="1"/>
              <a:t>old</a:t>
            </a:r>
            <a:r>
              <a:rPr lang="es-CO" sz="2500" dirty="0"/>
              <a:t>).</a:t>
            </a:r>
          </a:p>
          <a:p>
            <a:pPr marL="800100" lvl="1" indent="-342900" algn="just">
              <a:buFont typeface="Arial" panose="020B0604020202020204" pitchFamily="34" charset="0"/>
              <a:buChar char="•"/>
            </a:pPr>
            <a:r>
              <a:rPr lang="es-CO" sz="2500" dirty="0"/>
              <a:t>Otra para el nuevo (:new).</a:t>
            </a:r>
          </a:p>
          <a:p>
            <a:pPr marL="800100" lvl="1" indent="-342900" algn="just">
              <a:buFont typeface="Arial" panose="020B0604020202020204" pitchFamily="34" charset="0"/>
              <a:buChar char="•"/>
            </a:pPr>
            <a:r>
              <a:rPr lang="es-CO" sz="2500" dirty="0"/>
              <a:t>En sentencias de activación DELETE no tiene sentido el (:new)</a:t>
            </a:r>
          </a:p>
          <a:p>
            <a:pPr marL="800100" lvl="1" indent="-342900" algn="just">
              <a:buFont typeface="Arial" panose="020B0604020202020204" pitchFamily="34" charset="0"/>
              <a:buChar char="•"/>
            </a:pPr>
            <a:r>
              <a:rPr lang="es-CO" sz="2500" dirty="0"/>
              <a:t>En sentencias de activación INSERT no tiene sentido el (:</a:t>
            </a:r>
            <a:r>
              <a:rPr lang="es-CO" sz="2500" dirty="0" err="1"/>
              <a:t>old</a:t>
            </a:r>
            <a:r>
              <a:rPr lang="es-CO" sz="2500" dirty="0"/>
              <a:t>)</a:t>
            </a:r>
          </a:p>
        </p:txBody>
      </p:sp>
    </p:spTree>
    <p:extLst>
      <p:ext uri="{BB962C8B-B14F-4D97-AF65-F5344CB8AC3E}">
        <p14:creationId xmlns:p14="http://schemas.microsoft.com/office/powerpoint/2010/main" val="569269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3056382" y="86483"/>
            <a:ext cx="3031279"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INSTEAD OF</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643055"/>
            <a:ext cx="869171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Font typeface="Wingdings" panose="05000000000000000000" pitchFamily="2" charset="2"/>
              <a:buChar char="ü"/>
            </a:pPr>
            <a:r>
              <a:rPr lang="es-CO" sz="2500" dirty="0"/>
              <a:t>Se utilizan cuando se ejecutan sobre una vista y se requiere aplicar los cambios deseados sobre la tabla de origen</a:t>
            </a:r>
          </a:p>
          <a:p>
            <a:pPr marL="285750" indent="-285750" algn="just">
              <a:buFont typeface="Wingdings" panose="05000000000000000000" pitchFamily="2" charset="2"/>
              <a:buChar char="ü"/>
            </a:pPr>
            <a:r>
              <a:rPr lang="es-CO" sz="2500" dirty="0"/>
              <a:t>La sentencia de activación se valida sobre la tabla de origen de la vista</a:t>
            </a:r>
          </a:p>
          <a:p>
            <a:pPr marL="285750" indent="-285750" algn="just">
              <a:buFont typeface="Wingdings" panose="05000000000000000000" pitchFamily="2" charset="2"/>
              <a:buChar char="ü"/>
            </a:pPr>
            <a:r>
              <a:rPr lang="es-CO" sz="2500" dirty="0"/>
              <a:t>Puede escribir sentencias </a:t>
            </a:r>
            <a:r>
              <a:rPr lang="es-CO" sz="2500" b="1" dirty="0">
                <a:solidFill>
                  <a:schemeClr val="tx2">
                    <a:lumMod val="60000"/>
                    <a:lumOff val="40000"/>
                  </a:schemeClr>
                </a:solidFill>
              </a:rPr>
              <a:t>INSERT</a:t>
            </a:r>
            <a:r>
              <a:rPr lang="es-CO" sz="2500" dirty="0"/>
              <a:t>, </a:t>
            </a:r>
            <a:r>
              <a:rPr lang="es-CO" sz="2500" b="1" dirty="0">
                <a:solidFill>
                  <a:schemeClr val="tx2">
                    <a:lumMod val="60000"/>
                    <a:lumOff val="40000"/>
                  </a:schemeClr>
                </a:solidFill>
              </a:rPr>
              <a:t>UPDATE</a:t>
            </a:r>
            <a:r>
              <a:rPr lang="es-CO" sz="2500" dirty="0"/>
              <a:t> y </a:t>
            </a:r>
            <a:r>
              <a:rPr lang="es-CO" sz="2500" b="1" dirty="0">
                <a:solidFill>
                  <a:schemeClr val="tx2">
                    <a:lumMod val="60000"/>
                    <a:lumOff val="40000"/>
                  </a:schemeClr>
                </a:solidFill>
              </a:rPr>
              <a:t>DELETE</a:t>
            </a:r>
            <a:r>
              <a:rPr lang="es-CO" sz="2500" dirty="0"/>
              <a:t> en vistas y el </a:t>
            </a:r>
            <a:r>
              <a:rPr lang="es-CO" sz="2500" b="1" dirty="0"/>
              <a:t>INSTEAD OF </a:t>
            </a:r>
            <a:r>
              <a:rPr lang="es-CO" sz="2500" dirty="0" err="1"/>
              <a:t>Trigger</a:t>
            </a:r>
            <a:r>
              <a:rPr lang="es-CO" sz="2500" dirty="0"/>
              <a:t> se dispara para actualizar las tablas subyacentes de manera apropiada. </a:t>
            </a:r>
          </a:p>
          <a:p>
            <a:pPr marL="285750" indent="-285750" algn="just">
              <a:buFont typeface="Wingdings" panose="05000000000000000000" pitchFamily="2" charset="2"/>
              <a:buChar char="ü"/>
            </a:pPr>
            <a:r>
              <a:rPr lang="es-CO" sz="2500" dirty="0"/>
              <a:t>Los </a:t>
            </a:r>
            <a:r>
              <a:rPr lang="es-CO" sz="2500" b="1" dirty="0"/>
              <a:t>INSTEAD OF </a:t>
            </a:r>
            <a:r>
              <a:rPr lang="es-CO" sz="2500" dirty="0" err="1"/>
              <a:t>Triggers</a:t>
            </a:r>
            <a:r>
              <a:rPr lang="es-CO" sz="2500" dirty="0"/>
              <a:t> se activan por cada fila de la vista modificada.</a:t>
            </a:r>
          </a:p>
        </p:txBody>
      </p:sp>
    </p:spTree>
    <p:extLst>
      <p:ext uri="{BB962C8B-B14F-4D97-AF65-F5344CB8AC3E}">
        <p14:creationId xmlns:p14="http://schemas.microsoft.com/office/powerpoint/2010/main" val="1590404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938034" y="86483"/>
            <a:ext cx="5267981"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EJEMPLOS sobre el esquema HR</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487429"/>
            <a:ext cx="86917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s-CO" sz="2500" dirty="0"/>
              <a:t>Crear un </a:t>
            </a:r>
            <a:r>
              <a:rPr lang="es-CO" sz="2500" dirty="0" err="1"/>
              <a:t>trigger</a:t>
            </a:r>
            <a:r>
              <a:rPr lang="es-CO" sz="2500" dirty="0"/>
              <a:t> que imposibilite la modificación de la tabla </a:t>
            </a:r>
            <a:r>
              <a:rPr lang="es-CO" sz="2500" dirty="0" err="1"/>
              <a:t>job_history</a:t>
            </a:r>
            <a:r>
              <a:rPr lang="es-CO" sz="2500" dirty="0"/>
              <a:t>, excepto para los usuarios </a:t>
            </a:r>
            <a:r>
              <a:rPr lang="es-CO" sz="2500" dirty="0" err="1"/>
              <a:t>system</a:t>
            </a:r>
            <a:r>
              <a:rPr lang="es-CO" sz="2500" dirty="0"/>
              <a:t> y </a:t>
            </a:r>
            <a:r>
              <a:rPr lang="es-CO" sz="2500" dirty="0" err="1"/>
              <a:t>sys</a:t>
            </a:r>
            <a:endParaRPr lang="es-CO" sz="2500" dirty="0"/>
          </a:p>
        </p:txBody>
      </p:sp>
      <p:sp>
        <p:nvSpPr>
          <p:cNvPr id="2" name="Rectángulo 1">
            <a:extLst>
              <a:ext uri="{FF2B5EF4-FFF2-40B4-BE49-F238E27FC236}">
                <a16:creationId xmlns:a16="http://schemas.microsoft.com/office/drawing/2014/main" id="{FEF1F524-B306-4129-B6B0-175ECB817235}"/>
              </a:ext>
            </a:extLst>
          </p:cNvPr>
          <p:cNvSpPr/>
          <p:nvPr/>
        </p:nvSpPr>
        <p:spPr>
          <a:xfrm>
            <a:off x="221226" y="3169970"/>
            <a:ext cx="8691716" cy="2862322"/>
          </a:xfrm>
          <a:prstGeom prst="rect">
            <a:avLst/>
          </a:prstGeom>
        </p:spPr>
        <p:txBody>
          <a:bodyPr wrap="square">
            <a:spAutoFit/>
          </a:bodyPr>
          <a:lstStyle/>
          <a:p>
            <a:r>
              <a:rPr lang="es-CO" dirty="0"/>
              <a:t>CREATE OR REPLACE TRIGGER </a:t>
            </a:r>
            <a:r>
              <a:rPr lang="es-CO" dirty="0" err="1"/>
              <a:t>trg_secure_history</a:t>
            </a:r>
            <a:endParaRPr lang="es-CO" dirty="0"/>
          </a:p>
          <a:p>
            <a:r>
              <a:rPr lang="es-CO" dirty="0"/>
              <a:t> BEFORE INSERT OR UPDATE OR DELETE ON </a:t>
            </a:r>
            <a:r>
              <a:rPr lang="es-CO" dirty="0" err="1"/>
              <a:t>job_history</a:t>
            </a:r>
            <a:endParaRPr lang="es-CO" dirty="0"/>
          </a:p>
          <a:p>
            <a:r>
              <a:rPr lang="es-CO" dirty="0"/>
              <a:t>BEGIN</a:t>
            </a:r>
          </a:p>
          <a:p>
            <a:r>
              <a:rPr lang="es-CO" dirty="0"/>
              <a:t> IF USER NOT IN ('SYSTEM','SYS') THEN</a:t>
            </a:r>
          </a:p>
          <a:p>
            <a:r>
              <a:rPr lang="es-CO" dirty="0"/>
              <a:t>  RAISE_APPLICATION_ERROR(-20001,'Esta tabla no debe ser modificada bajo ninguna circunstancia');</a:t>
            </a:r>
          </a:p>
          <a:p>
            <a:r>
              <a:rPr lang="es-CO" dirty="0"/>
              <a:t> END IF;</a:t>
            </a:r>
          </a:p>
          <a:p>
            <a:r>
              <a:rPr lang="es-CO" dirty="0"/>
              <a:t>END </a:t>
            </a:r>
            <a:r>
              <a:rPr lang="es-CO" dirty="0" err="1"/>
              <a:t>trg_secure_history</a:t>
            </a:r>
            <a:r>
              <a:rPr lang="es-CO" dirty="0"/>
              <a:t>;</a:t>
            </a:r>
          </a:p>
          <a:p>
            <a:r>
              <a:rPr lang="es-CO" dirty="0"/>
              <a:t>/</a:t>
            </a:r>
          </a:p>
          <a:p>
            <a:r>
              <a:rPr lang="es-CO" dirty="0"/>
              <a:t>SHOW ERROR</a:t>
            </a:r>
          </a:p>
        </p:txBody>
      </p:sp>
      <p:sp>
        <p:nvSpPr>
          <p:cNvPr id="4" name="Rectángulo 3">
            <a:extLst>
              <a:ext uri="{FF2B5EF4-FFF2-40B4-BE49-F238E27FC236}">
                <a16:creationId xmlns:a16="http://schemas.microsoft.com/office/drawing/2014/main" id="{04C1E345-A6D8-452C-9D86-63B295573204}"/>
              </a:ext>
            </a:extLst>
          </p:cNvPr>
          <p:cNvSpPr/>
          <p:nvPr/>
        </p:nvSpPr>
        <p:spPr>
          <a:xfrm>
            <a:off x="221226" y="2484977"/>
            <a:ext cx="8313174" cy="369332"/>
          </a:xfrm>
          <a:prstGeom prst="rect">
            <a:avLst/>
          </a:prstGeom>
        </p:spPr>
        <p:txBody>
          <a:bodyPr wrap="square">
            <a:spAutoFit/>
          </a:bodyPr>
          <a:lstStyle/>
          <a:p>
            <a:r>
              <a:rPr lang="es-CO" b="1" dirty="0">
                <a:solidFill>
                  <a:srgbClr val="6AA84F"/>
                </a:solidFill>
                <a:latin typeface="Source Sans Pro" panose="020B0503030403020204" pitchFamily="34" charset="0"/>
              </a:rPr>
              <a:t>Este </a:t>
            </a:r>
            <a:r>
              <a:rPr lang="es-CO" b="1" i="1" dirty="0" err="1">
                <a:solidFill>
                  <a:srgbClr val="6AA84F"/>
                </a:solidFill>
                <a:latin typeface="Source Sans Pro" panose="020B0503030403020204" pitchFamily="34" charset="0"/>
              </a:rPr>
              <a:t>Trigger</a:t>
            </a:r>
            <a:r>
              <a:rPr lang="es-CO" b="1" i="1" dirty="0">
                <a:solidFill>
                  <a:srgbClr val="6AA84F"/>
                </a:solidFill>
                <a:latin typeface="Source Sans Pro" panose="020B0503030403020204" pitchFamily="34" charset="0"/>
              </a:rPr>
              <a:t> </a:t>
            </a:r>
            <a:r>
              <a:rPr lang="es-CO" b="1" dirty="0">
                <a:solidFill>
                  <a:srgbClr val="6AA84F"/>
                </a:solidFill>
                <a:latin typeface="Source Sans Pro" panose="020B0503030403020204" pitchFamily="34" charset="0"/>
              </a:rPr>
              <a:t>cabe en la clasificación de </a:t>
            </a:r>
            <a:r>
              <a:rPr lang="es-CO" b="1" i="1" dirty="0" err="1">
                <a:solidFill>
                  <a:srgbClr val="6AA84F"/>
                </a:solidFill>
                <a:latin typeface="Source Sans Pro" panose="020B0503030403020204" pitchFamily="34" charset="0"/>
              </a:rPr>
              <a:t>Trigger</a:t>
            </a:r>
            <a:r>
              <a:rPr lang="es-CO" b="1" i="1" dirty="0">
                <a:solidFill>
                  <a:srgbClr val="6AA84F"/>
                </a:solidFill>
                <a:latin typeface="Source Sans Pro" panose="020B0503030403020204" pitchFamily="34" charset="0"/>
              </a:rPr>
              <a:t> de sentencia y BEFORE </a:t>
            </a:r>
            <a:r>
              <a:rPr lang="es-CO" b="1" i="1" dirty="0" err="1">
                <a:solidFill>
                  <a:srgbClr val="6AA84F"/>
                </a:solidFill>
                <a:latin typeface="Source Sans Pro" panose="020B0503030403020204" pitchFamily="34" charset="0"/>
              </a:rPr>
              <a:t>Trigger</a:t>
            </a:r>
            <a:endParaRPr lang="es-CO" dirty="0"/>
          </a:p>
        </p:txBody>
      </p:sp>
    </p:spTree>
    <p:extLst>
      <p:ext uri="{BB962C8B-B14F-4D97-AF65-F5344CB8AC3E}">
        <p14:creationId xmlns:p14="http://schemas.microsoft.com/office/powerpoint/2010/main" val="2682151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938034" y="86483"/>
            <a:ext cx="5267981"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EJEMPLOS sobre el esquema HR</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 name="Rectangle 4">
            <a:extLst>
              <a:ext uri="{FF2B5EF4-FFF2-40B4-BE49-F238E27FC236}">
                <a16:creationId xmlns:a16="http://schemas.microsoft.com/office/drawing/2014/main" id="{9FD20CA5-D801-4C2B-BAD3-53B0A0AB6B88}"/>
              </a:ext>
            </a:extLst>
          </p:cNvPr>
          <p:cNvSpPr>
            <a:spLocks noChangeArrowheads="1"/>
          </p:cNvSpPr>
          <p:nvPr/>
        </p:nvSpPr>
        <p:spPr bwMode="auto">
          <a:xfrm>
            <a:off x="226142" y="1679789"/>
            <a:ext cx="869171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s-CO" sz="2500" dirty="0"/>
              <a:t>Lo probamos intentando insertar un registro en la tabla:</a:t>
            </a:r>
          </a:p>
        </p:txBody>
      </p:sp>
      <p:sp>
        <p:nvSpPr>
          <p:cNvPr id="7" name="Rectángulo 6">
            <a:extLst>
              <a:ext uri="{FF2B5EF4-FFF2-40B4-BE49-F238E27FC236}">
                <a16:creationId xmlns:a16="http://schemas.microsoft.com/office/drawing/2014/main" id="{3F94AB6B-7595-478C-AA1F-6946F918F74F}"/>
              </a:ext>
            </a:extLst>
          </p:cNvPr>
          <p:cNvSpPr/>
          <p:nvPr/>
        </p:nvSpPr>
        <p:spPr>
          <a:xfrm>
            <a:off x="132736" y="2272821"/>
            <a:ext cx="8785122" cy="923330"/>
          </a:xfrm>
          <a:prstGeom prst="rect">
            <a:avLst/>
          </a:prstGeom>
        </p:spPr>
        <p:txBody>
          <a:bodyPr wrap="square">
            <a:spAutoFit/>
          </a:bodyPr>
          <a:lstStyle/>
          <a:p>
            <a:r>
              <a:rPr lang="es-CO" dirty="0"/>
              <a:t>INSERT INTO </a:t>
            </a:r>
            <a:r>
              <a:rPr lang="es-CO" dirty="0" err="1"/>
              <a:t>job_history</a:t>
            </a:r>
            <a:r>
              <a:rPr lang="es-CO" dirty="0"/>
              <a:t> (</a:t>
            </a:r>
            <a:r>
              <a:rPr lang="es-CO" dirty="0" err="1"/>
              <a:t>employee_id,start_date,end_date,job_id,department_id</a:t>
            </a:r>
            <a:r>
              <a:rPr lang="es-CO" dirty="0"/>
              <a:t>)</a:t>
            </a:r>
          </a:p>
          <a:p>
            <a:r>
              <a:rPr lang="es-CO" dirty="0"/>
              <a:t>VALUES (101,ADD_MONTHS(SYSDATE,-18), SYSDATE,'IT_PROG',100); </a:t>
            </a:r>
          </a:p>
          <a:p>
            <a:r>
              <a:rPr lang="es-CO" dirty="0"/>
              <a:t>--resta 18 meses a fecha actual.</a:t>
            </a:r>
          </a:p>
        </p:txBody>
      </p:sp>
    </p:spTree>
    <p:extLst>
      <p:ext uri="{BB962C8B-B14F-4D97-AF65-F5344CB8AC3E}">
        <p14:creationId xmlns:p14="http://schemas.microsoft.com/office/powerpoint/2010/main" val="2233073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938034" y="86483"/>
            <a:ext cx="5267981"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EJEMPLOS sobre el esquema HR</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Rectángulo 1">
            <a:extLst>
              <a:ext uri="{FF2B5EF4-FFF2-40B4-BE49-F238E27FC236}">
                <a16:creationId xmlns:a16="http://schemas.microsoft.com/office/drawing/2014/main" id="{F3AFE9D6-F5E9-4A8E-8252-286633EC78E0}"/>
              </a:ext>
            </a:extLst>
          </p:cNvPr>
          <p:cNvSpPr/>
          <p:nvPr/>
        </p:nvSpPr>
        <p:spPr>
          <a:xfrm>
            <a:off x="113071" y="2413337"/>
            <a:ext cx="8676968" cy="2031325"/>
          </a:xfrm>
          <a:prstGeom prst="rect">
            <a:avLst/>
          </a:prstGeom>
        </p:spPr>
        <p:txBody>
          <a:bodyPr wrap="square">
            <a:spAutoFit/>
          </a:bodyPr>
          <a:lstStyle/>
          <a:p>
            <a:r>
              <a:rPr lang="es-CO" dirty="0"/>
              <a:t>ALTER TRIGGER </a:t>
            </a:r>
            <a:r>
              <a:rPr lang="es-CO" dirty="0" err="1"/>
              <a:t>update_job_history</a:t>
            </a:r>
            <a:r>
              <a:rPr lang="es-CO" dirty="0"/>
              <a:t>  DISABLE;</a:t>
            </a:r>
          </a:p>
          <a:p>
            <a:r>
              <a:rPr lang="es-CO" dirty="0"/>
              <a:t>/*El ejemplo deshabilita el </a:t>
            </a:r>
            <a:r>
              <a:rPr lang="es-CO" dirty="0" err="1"/>
              <a:t>Trigger</a:t>
            </a:r>
            <a:r>
              <a:rPr lang="es-CO" dirty="0"/>
              <a:t>: </a:t>
            </a:r>
            <a:r>
              <a:rPr lang="es-CO" dirty="0" err="1"/>
              <a:t>update_job_history</a:t>
            </a:r>
            <a:r>
              <a:rPr lang="es-CO" dirty="0"/>
              <a:t> el cual viene por defecto en la tabla </a:t>
            </a:r>
            <a:r>
              <a:rPr lang="es-CO" dirty="0" err="1"/>
              <a:t>employees</a:t>
            </a:r>
            <a:r>
              <a:rPr lang="es-CO" dirty="0"/>
              <a:t> del esquema </a:t>
            </a:r>
            <a:r>
              <a:rPr lang="es-CO" dirty="0" err="1"/>
              <a:t>hr</a:t>
            </a:r>
            <a:r>
              <a:rPr lang="es-CO" dirty="0"/>
              <a:t>.*/</a:t>
            </a:r>
          </a:p>
          <a:p>
            <a:endParaRPr lang="es-CO" dirty="0"/>
          </a:p>
          <a:p>
            <a:r>
              <a:rPr lang="es-CO" dirty="0"/>
              <a:t>---</a:t>
            </a:r>
          </a:p>
          <a:p>
            <a:r>
              <a:rPr lang="es-CO" dirty="0"/>
              <a:t>DROP TRIGGER </a:t>
            </a:r>
            <a:r>
              <a:rPr lang="es-CO" dirty="0" err="1"/>
              <a:t>trg_secure_history</a:t>
            </a:r>
            <a:r>
              <a:rPr lang="es-CO" dirty="0"/>
              <a:t>;</a:t>
            </a:r>
          </a:p>
          <a:p>
            <a:r>
              <a:rPr lang="es-CO" dirty="0"/>
              <a:t>/*El ejemplo elimina el </a:t>
            </a:r>
            <a:r>
              <a:rPr lang="es-CO" dirty="0" err="1"/>
              <a:t>Trigger</a:t>
            </a:r>
            <a:r>
              <a:rPr lang="es-CO" dirty="0"/>
              <a:t>: </a:t>
            </a:r>
            <a:r>
              <a:rPr lang="es-CO" dirty="0" err="1"/>
              <a:t>trg_secure_history</a:t>
            </a:r>
            <a:r>
              <a:rPr lang="es-CO" dirty="0"/>
              <a:t> creado anteriormente.*/</a:t>
            </a:r>
          </a:p>
        </p:txBody>
      </p:sp>
    </p:spTree>
    <p:extLst>
      <p:ext uri="{BB962C8B-B14F-4D97-AF65-F5344CB8AC3E}">
        <p14:creationId xmlns:p14="http://schemas.microsoft.com/office/powerpoint/2010/main" val="264512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C4F660E-FD04-4E19-B6AE-27955BBE4DA1}"/>
              </a:ext>
            </a:extLst>
          </p:cNvPr>
          <p:cNvSpPr/>
          <p:nvPr/>
        </p:nvSpPr>
        <p:spPr>
          <a:xfrm>
            <a:off x="2794918" y="86483"/>
            <a:ext cx="3554178"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BENEFICIOS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aphicFrame>
        <p:nvGraphicFramePr>
          <p:cNvPr id="5" name="Diagrama 4">
            <a:extLst>
              <a:ext uri="{FF2B5EF4-FFF2-40B4-BE49-F238E27FC236}">
                <a16:creationId xmlns:a16="http://schemas.microsoft.com/office/drawing/2014/main" id="{6D358406-CDDA-4DB0-97E5-E42D689100D1}"/>
              </a:ext>
            </a:extLst>
          </p:cNvPr>
          <p:cNvGraphicFramePr/>
          <p:nvPr>
            <p:extLst>
              <p:ext uri="{D42A27DB-BD31-4B8C-83A1-F6EECF244321}">
                <p14:modId xmlns:p14="http://schemas.microsoft.com/office/powerpoint/2010/main" val="3462272491"/>
              </p:ext>
            </p:extLst>
          </p:nvPr>
        </p:nvGraphicFramePr>
        <p:xfrm>
          <a:off x="127819" y="1009813"/>
          <a:ext cx="8583561" cy="4604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928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938034" y="86483"/>
            <a:ext cx="5267981"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EJEMPLOS sobre el esquema HR</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ángulo 3">
            <a:extLst>
              <a:ext uri="{FF2B5EF4-FFF2-40B4-BE49-F238E27FC236}">
                <a16:creationId xmlns:a16="http://schemas.microsoft.com/office/drawing/2014/main" id="{70282E22-D0D5-4573-9836-7C7B1AA1127F}"/>
              </a:ext>
            </a:extLst>
          </p:cNvPr>
          <p:cNvSpPr/>
          <p:nvPr/>
        </p:nvSpPr>
        <p:spPr>
          <a:xfrm>
            <a:off x="-1" y="1471478"/>
            <a:ext cx="9026013" cy="1200329"/>
          </a:xfrm>
          <a:prstGeom prst="rect">
            <a:avLst/>
          </a:prstGeom>
        </p:spPr>
        <p:txBody>
          <a:bodyPr wrap="square">
            <a:spAutoFit/>
          </a:bodyPr>
          <a:lstStyle/>
          <a:p>
            <a:pPr algn="just"/>
            <a:r>
              <a:rPr lang="es-CO" b="1" dirty="0">
                <a:solidFill>
                  <a:srgbClr val="6AA84F"/>
                </a:solidFill>
                <a:latin typeface="Source Sans Pro" panose="020B0503030403020204" pitchFamily="34" charset="0"/>
              </a:rPr>
              <a:t>Crear el </a:t>
            </a:r>
            <a:r>
              <a:rPr lang="es-CO" b="1" dirty="0" err="1">
                <a:solidFill>
                  <a:srgbClr val="6AA84F"/>
                </a:solidFill>
                <a:latin typeface="Source Sans Pro" panose="020B0503030403020204" pitchFamily="34" charset="0"/>
              </a:rPr>
              <a:t>trigger</a:t>
            </a:r>
            <a:r>
              <a:rPr lang="es-CO" b="1" dirty="0">
                <a:solidFill>
                  <a:srgbClr val="6AA84F"/>
                </a:solidFill>
                <a:latin typeface="Source Sans Pro" panose="020B0503030403020204" pitchFamily="34" charset="0"/>
              </a:rPr>
              <a:t>: </a:t>
            </a:r>
            <a:r>
              <a:rPr lang="es-CO" b="1" i="1" dirty="0" err="1">
                <a:solidFill>
                  <a:srgbClr val="6AA84F"/>
                </a:solidFill>
                <a:latin typeface="Source Sans Pro" panose="020B0503030403020204" pitchFamily="34" charset="0"/>
              </a:rPr>
              <a:t>update_history</a:t>
            </a:r>
            <a:r>
              <a:rPr lang="es-CO" b="1" i="1" dirty="0">
                <a:solidFill>
                  <a:srgbClr val="6AA84F"/>
                </a:solidFill>
                <a:latin typeface="Source Sans Pro" panose="020B0503030403020204" pitchFamily="34" charset="0"/>
              </a:rPr>
              <a:t>,</a:t>
            </a:r>
            <a:r>
              <a:rPr lang="es-CO" b="1" dirty="0">
                <a:solidFill>
                  <a:srgbClr val="6AA84F"/>
                </a:solidFill>
                <a:latin typeface="Source Sans Pro" panose="020B0503030403020204" pitchFamily="34" charset="0"/>
              </a:rPr>
              <a:t> el cual se activa cada vez que se modifica el campo </a:t>
            </a:r>
            <a:r>
              <a:rPr lang="es-CO" b="1" i="1" dirty="0" err="1">
                <a:solidFill>
                  <a:srgbClr val="6AA84F"/>
                </a:solidFill>
                <a:latin typeface="Source Sans Pro" panose="020B0503030403020204" pitchFamily="34" charset="0"/>
              </a:rPr>
              <a:t>job_id</a:t>
            </a:r>
            <a:r>
              <a:rPr lang="es-CO" b="1" i="1" dirty="0">
                <a:solidFill>
                  <a:srgbClr val="6AA84F"/>
                </a:solidFill>
                <a:latin typeface="Source Sans Pro" panose="020B0503030403020204" pitchFamily="34" charset="0"/>
              </a:rPr>
              <a:t> </a:t>
            </a:r>
            <a:r>
              <a:rPr lang="es-CO" b="1" dirty="0">
                <a:solidFill>
                  <a:srgbClr val="6AA84F"/>
                </a:solidFill>
                <a:latin typeface="Source Sans Pro" panose="020B0503030403020204" pitchFamily="34" charset="0"/>
              </a:rPr>
              <a:t>o </a:t>
            </a:r>
            <a:r>
              <a:rPr lang="es-CO" b="1" i="1" dirty="0" err="1">
                <a:solidFill>
                  <a:srgbClr val="6AA84F"/>
                </a:solidFill>
                <a:latin typeface="Source Sans Pro" panose="020B0503030403020204" pitchFamily="34" charset="0"/>
              </a:rPr>
              <a:t>department_id</a:t>
            </a:r>
            <a:r>
              <a:rPr lang="es-CO" b="1" i="1" dirty="0">
                <a:solidFill>
                  <a:srgbClr val="6AA84F"/>
                </a:solidFill>
                <a:latin typeface="Source Sans Pro" panose="020B0503030403020204" pitchFamily="34" charset="0"/>
              </a:rPr>
              <a:t> </a:t>
            </a:r>
            <a:r>
              <a:rPr lang="es-CO" b="1" dirty="0">
                <a:solidFill>
                  <a:srgbClr val="6AA84F"/>
                </a:solidFill>
                <a:latin typeface="Source Sans Pro" panose="020B0503030403020204" pitchFamily="34" charset="0"/>
              </a:rPr>
              <a:t>de la tabla </a:t>
            </a:r>
            <a:r>
              <a:rPr lang="es-CO" b="1" i="1" dirty="0" err="1">
                <a:solidFill>
                  <a:srgbClr val="6AA84F"/>
                </a:solidFill>
                <a:latin typeface="Source Sans Pro" panose="020B0503030403020204" pitchFamily="34" charset="0"/>
              </a:rPr>
              <a:t>employees</a:t>
            </a:r>
            <a:r>
              <a:rPr lang="es-CO" b="1" dirty="0">
                <a:solidFill>
                  <a:srgbClr val="6AA84F"/>
                </a:solidFill>
                <a:latin typeface="Source Sans Pro" panose="020B0503030403020204" pitchFamily="34" charset="0"/>
              </a:rPr>
              <a:t>, así como también si se elimina un registro de la misma. El </a:t>
            </a:r>
            <a:r>
              <a:rPr lang="es-CO" b="1" dirty="0" err="1">
                <a:solidFill>
                  <a:srgbClr val="6AA84F"/>
                </a:solidFill>
                <a:latin typeface="Source Sans Pro" panose="020B0503030403020204" pitchFamily="34" charset="0"/>
              </a:rPr>
              <a:t>Trigger</a:t>
            </a:r>
            <a:r>
              <a:rPr lang="es-CO" b="1" dirty="0">
                <a:solidFill>
                  <a:srgbClr val="6AA84F"/>
                </a:solidFill>
                <a:latin typeface="Source Sans Pro" panose="020B0503030403020204" pitchFamily="34" charset="0"/>
              </a:rPr>
              <a:t> inserta en la tabla </a:t>
            </a:r>
            <a:r>
              <a:rPr lang="es-CO" b="1" i="1" dirty="0" err="1">
                <a:solidFill>
                  <a:srgbClr val="6AA84F"/>
                </a:solidFill>
                <a:latin typeface="Source Sans Pro" panose="020B0503030403020204" pitchFamily="34" charset="0"/>
              </a:rPr>
              <a:t>job_history</a:t>
            </a:r>
            <a:r>
              <a:rPr lang="es-CO" b="1" i="1" dirty="0">
                <a:solidFill>
                  <a:srgbClr val="6AA84F"/>
                </a:solidFill>
                <a:latin typeface="Source Sans Pro" panose="020B0503030403020204" pitchFamily="34" charset="0"/>
              </a:rPr>
              <a:t> </a:t>
            </a:r>
            <a:r>
              <a:rPr lang="es-CO" b="1" dirty="0">
                <a:solidFill>
                  <a:srgbClr val="6AA84F"/>
                </a:solidFill>
                <a:latin typeface="Source Sans Pro" panose="020B0503030403020204" pitchFamily="34" charset="0"/>
              </a:rPr>
              <a:t>un registro con los datos previos a la modificación. Este es un </a:t>
            </a:r>
            <a:r>
              <a:rPr lang="es-CO" b="1" i="1" dirty="0" err="1">
                <a:solidFill>
                  <a:srgbClr val="6AA84F"/>
                </a:solidFill>
                <a:latin typeface="Source Sans Pro" panose="020B0503030403020204" pitchFamily="34" charset="0"/>
              </a:rPr>
              <a:t>Trigger</a:t>
            </a:r>
            <a:r>
              <a:rPr lang="es-CO" b="1" i="1" dirty="0">
                <a:solidFill>
                  <a:srgbClr val="6AA84F"/>
                </a:solidFill>
                <a:latin typeface="Source Sans Pro" panose="020B0503030403020204" pitchFamily="34" charset="0"/>
              </a:rPr>
              <a:t> de fila </a:t>
            </a:r>
            <a:r>
              <a:rPr lang="es-CO" b="1" i="1" dirty="0">
                <a:solidFill>
                  <a:srgbClr val="0000FF"/>
                </a:solidFill>
                <a:latin typeface="Source Sans Pro" panose="020B0503030403020204" pitchFamily="34" charset="0"/>
              </a:rPr>
              <a:t>AFTER.</a:t>
            </a:r>
            <a:endParaRPr lang="es-CO" dirty="0"/>
          </a:p>
        </p:txBody>
      </p:sp>
      <p:sp>
        <p:nvSpPr>
          <p:cNvPr id="6" name="Rectángulo 5">
            <a:extLst>
              <a:ext uri="{FF2B5EF4-FFF2-40B4-BE49-F238E27FC236}">
                <a16:creationId xmlns:a16="http://schemas.microsoft.com/office/drawing/2014/main" id="{C1B1AEF6-6C91-4CF0-8787-202D29B107D6}"/>
              </a:ext>
            </a:extLst>
          </p:cNvPr>
          <p:cNvSpPr/>
          <p:nvPr/>
        </p:nvSpPr>
        <p:spPr>
          <a:xfrm>
            <a:off x="0" y="2977674"/>
            <a:ext cx="9163664" cy="2585323"/>
          </a:xfrm>
          <a:prstGeom prst="rect">
            <a:avLst/>
          </a:prstGeom>
        </p:spPr>
        <p:txBody>
          <a:bodyPr wrap="square">
            <a:spAutoFit/>
          </a:bodyPr>
          <a:lstStyle/>
          <a:p>
            <a:r>
              <a:rPr lang="es-CO" dirty="0"/>
              <a:t>CREATE OR REPLACE TRIGGER </a:t>
            </a:r>
            <a:r>
              <a:rPr lang="es-CO" dirty="0" err="1"/>
              <a:t>update_history</a:t>
            </a:r>
            <a:endParaRPr lang="es-CO" dirty="0"/>
          </a:p>
          <a:p>
            <a:r>
              <a:rPr lang="es-CO" dirty="0"/>
              <a:t> AFTER UPDATE OF </a:t>
            </a:r>
            <a:r>
              <a:rPr lang="es-CO" dirty="0" err="1"/>
              <a:t>job_id</a:t>
            </a:r>
            <a:r>
              <a:rPr lang="es-CO" dirty="0"/>
              <a:t>, </a:t>
            </a:r>
            <a:r>
              <a:rPr lang="es-CO" dirty="0" err="1"/>
              <a:t>department_id</a:t>
            </a:r>
            <a:r>
              <a:rPr lang="es-CO" dirty="0"/>
              <a:t> OR DELETE ON </a:t>
            </a:r>
            <a:r>
              <a:rPr lang="es-CO" dirty="0" err="1"/>
              <a:t>employees</a:t>
            </a:r>
            <a:endParaRPr lang="es-CO" dirty="0"/>
          </a:p>
          <a:p>
            <a:r>
              <a:rPr lang="es-CO" dirty="0"/>
              <a:t> FOR EACH ROW</a:t>
            </a:r>
          </a:p>
          <a:p>
            <a:r>
              <a:rPr lang="es-CO" dirty="0"/>
              <a:t>BEGIN</a:t>
            </a:r>
          </a:p>
          <a:p>
            <a:r>
              <a:rPr lang="es-CO" dirty="0"/>
              <a:t> INSERT INTO </a:t>
            </a:r>
            <a:r>
              <a:rPr lang="es-CO" dirty="0" err="1"/>
              <a:t>hr.job_history</a:t>
            </a:r>
            <a:r>
              <a:rPr lang="es-CO" dirty="0"/>
              <a:t> (</a:t>
            </a:r>
            <a:r>
              <a:rPr lang="es-CO" dirty="0" err="1"/>
              <a:t>employee_id,start_date,end_date,job_id,department_id</a:t>
            </a:r>
            <a:r>
              <a:rPr lang="es-CO" dirty="0"/>
              <a:t>)</a:t>
            </a:r>
          </a:p>
          <a:p>
            <a:r>
              <a:rPr lang="es-CO" dirty="0"/>
              <a:t> VALUES(:OLD.employee_id,:OLD.hire_date,SYSDATE,:OLD.job_id,:OLD.department_id);</a:t>
            </a:r>
          </a:p>
          <a:p>
            <a:r>
              <a:rPr lang="es-CO" dirty="0"/>
              <a:t>END </a:t>
            </a:r>
            <a:r>
              <a:rPr lang="es-CO" dirty="0" err="1"/>
              <a:t>actualiza_history</a:t>
            </a:r>
            <a:r>
              <a:rPr lang="es-CO" dirty="0"/>
              <a:t>;</a:t>
            </a:r>
          </a:p>
          <a:p>
            <a:r>
              <a:rPr lang="es-CO" dirty="0"/>
              <a:t>/</a:t>
            </a:r>
          </a:p>
          <a:p>
            <a:r>
              <a:rPr lang="es-CO" dirty="0"/>
              <a:t>SHOW ERROR</a:t>
            </a:r>
          </a:p>
        </p:txBody>
      </p:sp>
    </p:spTree>
    <p:extLst>
      <p:ext uri="{BB962C8B-B14F-4D97-AF65-F5344CB8AC3E}">
        <p14:creationId xmlns:p14="http://schemas.microsoft.com/office/powerpoint/2010/main" val="2593810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1938034" y="86483"/>
            <a:ext cx="5267981"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EJEMPLOS sobre el esquema HR</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Rectángulo 6">
            <a:extLst>
              <a:ext uri="{FF2B5EF4-FFF2-40B4-BE49-F238E27FC236}">
                <a16:creationId xmlns:a16="http://schemas.microsoft.com/office/drawing/2014/main" id="{5925D34E-5073-437C-BBE0-2EF40ADAA5C0}"/>
              </a:ext>
            </a:extLst>
          </p:cNvPr>
          <p:cNvSpPr/>
          <p:nvPr/>
        </p:nvSpPr>
        <p:spPr>
          <a:xfrm>
            <a:off x="0" y="3060205"/>
            <a:ext cx="8898194" cy="369332"/>
          </a:xfrm>
          <a:prstGeom prst="rect">
            <a:avLst/>
          </a:prstGeom>
        </p:spPr>
        <p:txBody>
          <a:bodyPr wrap="square">
            <a:spAutoFit/>
          </a:bodyPr>
          <a:lstStyle/>
          <a:p>
            <a:r>
              <a:rPr lang="es-CO" dirty="0"/>
              <a:t>UPDATE </a:t>
            </a:r>
            <a:r>
              <a:rPr lang="es-CO" dirty="0" err="1"/>
              <a:t>employees</a:t>
            </a:r>
            <a:r>
              <a:rPr lang="es-CO" dirty="0"/>
              <a:t> SET </a:t>
            </a:r>
            <a:r>
              <a:rPr lang="es-CO" dirty="0" err="1"/>
              <a:t>job_id</a:t>
            </a:r>
            <a:r>
              <a:rPr lang="es-CO" dirty="0"/>
              <a:t> = 'PU_CLERK' WHERE </a:t>
            </a:r>
            <a:r>
              <a:rPr lang="es-CO" dirty="0" err="1"/>
              <a:t>employee_id</a:t>
            </a:r>
            <a:r>
              <a:rPr lang="es-CO" dirty="0"/>
              <a:t> = 206;</a:t>
            </a:r>
          </a:p>
        </p:txBody>
      </p:sp>
      <p:sp>
        <p:nvSpPr>
          <p:cNvPr id="8" name="Rectángulo 7">
            <a:extLst>
              <a:ext uri="{FF2B5EF4-FFF2-40B4-BE49-F238E27FC236}">
                <a16:creationId xmlns:a16="http://schemas.microsoft.com/office/drawing/2014/main" id="{3353B1F9-C5D8-4CB9-9E3C-F94AD2C539D1}"/>
              </a:ext>
            </a:extLst>
          </p:cNvPr>
          <p:cNvSpPr/>
          <p:nvPr/>
        </p:nvSpPr>
        <p:spPr>
          <a:xfrm>
            <a:off x="0" y="1454584"/>
            <a:ext cx="8898194" cy="1200329"/>
          </a:xfrm>
          <a:prstGeom prst="rect">
            <a:avLst/>
          </a:prstGeom>
        </p:spPr>
        <p:txBody>
          <a:bodyPr wrap="square">
            <a:spAutoFit/>
          </a:bodyPr>
          <a:lstStyle/>
          <a:p>
            <a:r>
              <a:rPr lang="es-CO" b="1" dirty="0">
                <a:solidFill>
                  <a:srgbClr val="6AA84F"/>
                </a:solidFill>
                <a:latin typeface="Source Sans Pro" panose="020B0503030403020204" pitchFamily="34" charset="0"/>
              </a:rPr>
              <a:t>Para probar el </a:t>
            </a:r>
            <a:r>
              <a:rPr lang="es-CO" b="1" dirty="0" err="1">
                <a:solidFill>
                  <a:srgbClr val="6AA84F"/>
                </a:solidFill>
                <a:latin typeface="Source Sans Pro" panose="020B0503030403020204" pitchFamily="34" charset="0"/>
              </a:rPr>
              <a:t>Trigger</a:t>
            </a:r>
            <a:r>
              <a:rPr lang="es-CO" b="1" dirty="0">
                <a:solidFill>
                  <a:srgbClr val="6AA84F"/>
                </a:solidFill>
                <a:latin typeface="Source Sans Pro" panose="020B0503030403020204" pitchFamily="34" charset="0"/>
              </a:rPr>
              <a:t>, cambiamos el tipo de empleo al empleado 206. Se debe deshabilitar el </a:t>
            </a:r>
            <a:r>
              <a:rPr lang="es-CO" b="1" dirty="0" err="1">
                <a:solidFill>
                  <a:srgbClr val="6AA84F"/>
                </a:solidFill>
                <a:latin typeface="Source Sans Pro" panose="020B0503030403020204" pitchFamily="34" charset="0"/>
              </a:rPr>
              <a:t>trigger</a:t>
            </a:r>
            <a:r>
              <a:rPr lang="es-CO" b="1" dirty="0">
                <a:solidFill>
                  <a:srgbClr val="6AA84F"/>
                </a:solidFill>
                <a:latin typeface="Source Sans Pro" panose="020B0503030403020204" pitchFamily="34" charset="0"/>
              </a:rPr>
              <a:t> SECURE_EMPLOYEES para que deje ejecutar la sentencia en horas fuera de oficina y también desactivar el </a:t>
            </a:r>
            <a:r>
              <a:rPr lang="es-CO" b="1" dirty="0" err="1">
                <a:solidFill>
                  <a:srgbClr val="6AA84F"/>
                </a:solidFill>
                <a:latin typeface="Source Sans Pro" panose="020B0503030403020204" pitchFamily="34" charset="0"/>
              </a:rPr>
              <a:t>trigger</a:t>
            </a:r>
            <a:r>
              <a:rPr lang="es-CO" b="1" dirty="0">
                <a:solidFill>
                  <a:srgbClr val="6AA84F"/>
                </a:solidFill>
                <a:latin typeface="Source Sans Pro" panose="020B0503030403020204" pitchFamily="34" charset="0"/>
              </a:rPr>
              <a:t> UPDATE_JOB_HISTORY para que no ocasione conflicto</a:t>
            </a:r>
          </a:p>
        </p:txBody>
      </p:sp>
      <p:sp>
        <p:nvSpPr>
          <p:cNvPr id="9" name="Rectángulo 8">
            <a:extLst>
              <a:ext uri="{FF2B5EF4-FFF2-40B4-BE49-F238E27FC236}">
                <a16:creationId xmlns:a16="http://schemas.microsoft.com/office/drawing/2014/main" id="{DF99C62D-12EB-45B4-8409-DCB97B086575}"/>
              </a:ext>
            </a:extLst>
          </p:cNvPr>
          <p:cNvSpPr/>
          <p:nvPr/>
        </p:nvSpPr>
        <p:spPr>
          <a:xfrm>
            <a:off x="-1" y="4714032"/>
            <a:ext cx="8495071" cy="369332"/>
          </a:xfrm>
          <a:prstGeom prst="rect">
            <a:avLst/>
          </a:prstGeom>
        </p:spPr>
        <p:txBody>
          <a:bodyPr wrap="square">
            <a:spAutoFit/>
          </a:bodyPr>
          <a:lstStyle/>
          <a:p>
            <a:r>
              <a:rPr lang="es-CO" dirty="0"/>
              <a:t>SELECT * FROM </a:t>
            </a:r>
            <a:r>
              <a:rPr lang="es-CO" dirty="0" err="1"/>
              <a:t>job_history</a:t>
            </a:r>
            <a:r>
              <a:rPr lang="es-CO" dirty="0"/>
              <a:t> WHERE </a:t>
            </a:r>
            <a:r>
              <a:rPr lang="es-CO" dirty="0" err="1"/>
              <a:t>employee_id</a:t>
            </a:r>
            <a:r>
              <a:rPr lang="es-CO" dirty="0"/>
              <a:t> = 206;</a:t>
            </a:r>
          </a:p>
        </p:txBody>
      </p:sp>
      <p:sp>
        <p:nvSpPr>
          <p:cNvPr id="10" name="Rectángulo 9">
            <a:extLst>
              <a:ext uri="{FF2B5EF4-FFF2-40B4-BE49-F238E27FC236}">
                <a16:creationId xmlns:a16="http://schemas.microsoft.com/office/drawing/2014/main" id="{0F0A38B1-9A70-439C-946C-2A920E104C28}"/>
              </a:ext>
            </a:extLst>
          </p:cNvPr>
          <p:cNvSpPr/>
          <p:nvPr/>
        </p:nvSpPr>
        <p:spPr>
          <a:xfrm>
            <a:off x="-1" y="4204730"/>
            <a:ext cx="8898194" cy="369332"/>
          </a:xfrm>
          <a:prstGeom prst="rect">
            <a:avLst/>
          </a:prstGeom>
        </p:spPr>
        <p:txBody>
          <a:bodyPr wrap="square">
            <a:spAutoFit/>
          </a:bodyPr>
          <a:lstStyle/>
          <a:p>
            <a:r>
              <a:rPr lang="es-CO" b="1" dirty="0">
                <a:solidFill>
                  <a:srgbClr val="6AA84F"/>
                </a:solidFill>
                <a:latin typeface="Source Sans Pro" panose="020B0503030403020204" pitchFamily="34" charset="0"/>
              </a:rPr>
              <a:t>Vemos el registro que insertó en JOB_HISTORY</a:t>
            </a:r>
          </a:p>
        </p:txBody>
      </p:sp>
    </p:spTree>
    <p:extLst>
      <p:ext uri="{BB962C8B-B14F-4D97-AF65-F5344CB8AC3E}">
        <p14:creationId xmlns:p14="http://schemas.microsoft.com/office/powerpoint/2010/main" val="3366373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FBDC544-AECB-4B13-ABB5-83608FFE54D4}"/>
              </a:ext>
            </a:extLst>
          </p:cNvPr>
          <p:cNvSpPr/>
          <p:nvPr/>
        </p:nvSpPr>
        <p:spPr>
          <a:xfrm>
            <a:off x="3056385" y="86483"/>
            <a:ext cx="3031279" cy="1384995"/>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TRIGGERS</a:t>
            </a:r>
          </a:p>
          <a:p>
            <a:pPr algn="ctr"/>
            <a:r>
              <a:rPr lang="es-CO"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FUENTES</a:t>
            </a:r>
            <a:endParaRPr lang="es-ES" sz="3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Rectángulo 1">
            <a:extLst>
              <a:ext uri="{FF2B5EF4-FFF2-40B4-BE49-F238E27FC236}">
                <a16:creationId xmlns:a16="http://schemas.microsoft.com/office/drawing/2014/main" id="{38250732-1995-41D1-B8F1-67F343AE9156}"/>
              </a:ext>
            </a:extLst>
          </p:cNvPr>
          <p:cNvSpPr/>
          <p:nvPr/>
        </p:nvSpPr>
        <p:spPr>
          <a:xfrm>
            <a:off x="73742" y="1707110"/>
            <a:ext cx="9070258" cy="923330"/>
          </a:xfrm>
          <a:prstGeom prst="rect">
            <a:avLst/>
          </a:prstGeom>
        </p:spPr>
        <p:txBody>
          <a:bodyPr wrap="square">
            <a:spAutoFit/>
          </a:bodyPr>
          <a:lstStyle/>
          <a:p>
            <a:r>
              <a:rPr lang="es-CO" b="1" i="1" dirty="0">
                <a:solidFill>
                  <a:srgbClr val="0000FF"/>
                </a:solidFill>
                <a:latin typeface="Source Sans Pro" panose="020B0503030403020204" pitchFamily="34" charset="0"/>
              </a:rPr>
              <a:t>Fuentes:</a:t>
            </a:r>
            <a:r>
              <a:rPr lang="es-CO" b="1" i="1" dirty="0">
                <a:solidFill>
                  <a:srgbClr val="2A3744"/>
                </a:solidFill>
                <a:latin typeface="Source Sans Pro" panose="020B0503030403020204" pitchFamily="34" charset="0"/>
              </a:rPr>
              <a:t> </a:t>
            </a:r>
            <a:r>
              <a:rPr lang="es-CO" sz="1100" b="1" i="1" dirty="0">
                <a:solidFill>
                  <a:srgbClr val="2A3744"/>
                </a:solidFill>
                <a:latin typeface="arial" panose="020B0604020202020204" pitchFamily="34" charset="0"/>
              </a:rPr>
              <a:t>Oracle </a:t>
            </a:r>
            <a:r>
              <a:rPr lang="es-CO" sz="1100" b="1" i="1" dirty="0" err="1">
                <a:solidFill>
                  <a:srgbClr val="2A3744"/>
                </a:solidFill>
                <a:latin typeface="arial" panose="020B0604020202020204" pitchFamily="34" charset="0"/>
              </a:rPr>
              <a:t>Database</a:t>
            </a:r>
            <a:r>
              <a:rPr lang="es-CO" sz="1100" b="1" i="1" dirty="0">
                <a:solidFill>
                  <a:srgbClr val="2A3744"/>
                </a:solidFill>
                <a:latin typeface="arial" panose="020B0604020202020204" pitchFamily="34" charset="0"/>
              </a:rPr>
              <a:t>: PL/SQL Fundamentals,</a:t>
            </a:r>
            <a:br>
              <a:rPr lang="es-CO" dirty="0"/>
            </a:br>
            <a:r>
              <a:rPr lang="es-CO" b="1" i="1" dirty="0">
                <a:solidFill>
                  <a:srgbClr val="2A3744"/>
                </a:solidFill>
                <a:latin typeface="arial" panose="020B0604020202020204" pitchFamily="34" charset="0"/>
              </a:rPr>
              <a:t>https://docs.oracle.com/cd/B10500_01/server.920/a96524/c18trigs.htm,</a:t>
            </a:r>
            <a:br>
              <a:rPr lang="es-CO" dirty="0"/>
            </a:br>
            <a:r>
              <a:rPr lang="es-CO" b="1" i="1" dirty="0">
                <a:solidFill>
                  <a:srgbClr val="2A3744"/>
                </a:solidFill>
                <a:latin typeface="arial" panose="020B0604020202020204" pitchFamily="34" charset="0"/>
              </a:rPr>
              <a:t>https://docs.oracle.com/cd/B19306_01/server.102/b14200/statements_7004.htm</a:t>
            </a:r>
            <a:endParaRPr lang="es-CO" dirty="0"/>
          </a:p>
        </p:txBody>
      </p:sp>
    </p:spTree>
    <p:extLst>
      <p:ext uri="{BB962C8B-B14F-4D97-AF65-F5344CB8AC3E}">
        <p14:creationId xmlns:p14="http://schemas.microsoft.com/office/powerpoint/2010/main" val="68103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F6172F-B559-4141-B95B-7E47ACCAD485}"/>
              </a:ext>
            </a:extLst>
          </p:cNvPr>
          <p:cNvSpPr/>
          <p:nvPr/>
        </p:nvSpPr>
        <p:spPr>
          <a:xfrm>
            <a:off x="2083026" y="86483"/>
            <a:ext cx="4977966"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PL SQL</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aphicFrame>
        <p:nvGraphicFramePr>
          <p:cNvPr id="3" name="Diagrama 2">
            <a:extLst>
              <a:ext uri="{FF2B5EF4-FFF2-40B4-BE49-F238E27FC236}">
                <a16:creationId xmlns:a16="http://schemas.microsoft.com/office/drawing/2014/main" id="{1CE771A3-B4F0-4D49-A854-FDE16676265F}"/>
              </a:ext>
            </a:extLst>
          </p:cNvPr>
          <p:cNvGraphicFramePr/>
          <p:nvPr>
            <p:extLst>
              <p:ext uri="{D42A27DB-BD31-4B8C-83A1-F6EECF244321}">
                <p14:modId xmlns:p14="http://schemas.microsoft.com/office/powerpoint/2010/main" val="3051303201"/>
              </p:ext>
            </p:extLst>
          </p:nvPr>
        </p:nvGraphicFramePr>
        <p:xfrm>
          <a:off x="-255639" y="1141360"/>
          <a:ext cx="9065342" cy="4433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50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7B88C19-D75D-44CD-A5A7-E7247BBBBB32}"/>
              </a:ext>
            </a:extLst>
          </p:cNvPr>
          <p:cNvPicPr>
            <a:picLocks noChangeAspect="1"/>
          </p:cNvPicPr>
          <p:nvPr/>
        </p:nvPicPr>
        <p:blipFill>
          <a:blip r:embed="rId2"/>
          <a:stretch>
            <a:fillRect/>
          </a:stretch>
        </p:blipFill>
        <p:spPr>
          <a:xfrm>
            <a:off x="845574" y="1525049"/>
            <a:ext cx="7452852" cy="3807902"/>
          </a:xfrm>
          <a:prstGeom prst="rect">
            <a:avLst/>
          </a:prstGeom>
        </p:spPr>
      </p:pic>
      <p:sp>
        <p:nvSpPr>
          <p:cNvPr id="3" name="Rectángulo 2">
            <a:extLst>
              <a:ext uri="{FF2B5EF4-FFF2-40B4-BE49-F238E27FC236}">
                <a16:creationId xmlns:a16="http://schemas.microsoft.com/office/drawing/2014/main" id="{6C07EEEA-5FA1-4077-94E1-11ADA442B218}"/>
              </a:ext>
            </a:extLst>
          </p:cNvPr>
          <p:cNvSpPr/>
          <p:nvPr/>
        </p:nvSpPr>
        <p:spPr>
          <a:xfrm>
            <a:off x="2083026" y="86483"/>
            <a:ext cx="4977966"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BLOQUES PL SQL</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37146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2B9C8C8-1CCC-49CA-84A9-E60A4A350FFE}"/>
              </a:ext>
            </a:extLst>
          </p:cNvPr>
          <p:cNvSpPr/>
          <p:nvPr/>
        </p:nvSpPr>
        <p:spPr>
          <a:xfrm>
            <a:off x="1376426" y="86483"/>
            <a:ext cx="6391173"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ESCRITURA DE PL SQL</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ángulo 2">
            <a:extLst>
              <a:ext uri="{FF2B5EF4-FFF2-40B4-BE49-F238E27FC236}">
                <a16:creationId xmlns:a16="http://schemas.microsoft.com/office/drawing/2014/main" id="{8714399E-196C-429B-A43D-694C823D45F5}"/>
              </a:ext>
            </a:extLst>
          </p:cNvPr>
          <p:cNvSpPr/>
          <p:nvPr/>
        </p:nvSpPr>
        <p:spPr>
          <a:xfrm>
            <a:off x="176981" y="1342975"/>
            <a:ext cx="8780206" cy="3477875"/>
          </a:xfrm>
          <a:prstGeom prst="rect">
            <a:avLst/>
          </a:prstGeom>
        </p:spPr>
        <p:txBody>
          <a:bodyPr wrap="square">
            <a:spAutoFit/>
          </a:bodyPr>
          <a:lstStyle/>
          <a:p>
            <a:r>
              <a:rPr lang="es-CO" sz="2200" dirty="0">
                <a:latin typeface="Garamond" panose="02020404030301010803" pitchFamily="18" charset="0"/>
              </a:rPr>
              <a:t>Un bloque PL/SQL utiliza un conjunto específico de caracteres. </a:t>
            </a:r>
          </a:p>
          <a:p>
            <a:endParaRPr lang="es-CO" sz="2200" dirty="0">
              <a:latin typeface="Garamond" panose="02020404030301010803" pitchFamily="18" charset="0"/>
            </a:endParaRPr>
          </a:p>
          <a:p>
            <a:r>
              <a:rPr lang="es-CO" sz="2200" dirty="0">
                <a:latin typeface="Garamond" panose="02020404030301010803" pitchFamily="18" charset="0"/>
              </a:rPr>
              <a:t>El conjunto de caracteres soportado es el siguiente:</a:t>
            </a:r>
          </a:p>
          <a:p>
            <a:pPr marL="800100" lvl="1" indent="-342900">
              <a:buFont typeface="Wingdings" panose="05000000000000000000" pitchFamily="2" charset="2"/>
              <a:buChar char="ü"/>
            </a:pPr>
            <a:r>
              <a:rPr lang="es-CO" sz="2200" dirty="0">
                <a:latin typeface="Garamond" panose="02020404030301010803" pitchFamily="18" charset="0"/>
              </a:rPr>
              <a:t>Los caracteres mayúsculas y minúsculas A … Z, a … z</a:t>
            </a:r>
          </a:p>
          <a:p>
            <a:pPr marL="800100" lvl="1" indent="-342900">
              <a:buFont typeface="Wingdings" panose="05000000000000000000" pitchFamily="2" charset="2"/>
              <a:buChar char="ü"/>
            </a:pPr>
            <a:r>
              <a:rPr lang="es-CO" sz="2200" dirty="0">
                <a:latin typeface="Garamond" panose="02020404030301010803" pitchFamily="18" charset="0"/>
              </a:rPr>
              <a:t>Los números 0 … 9</a:t>
            </a:r>
          </a:p>
          <a:p>
            <a:pPr marL="800100" lvl="1" indent="-342900">
              <a:buFont typeface="Wingdings" panose="05000000000000000000" pitchFamily="2" charset="2"/>
              <a:buChar char="ü"/>
            </a:pPr>
            <a:r>
              <a:rPr lang="es-CO" sz="2200" dirty="0">
                <a:latin typeface="Garamond" panose="02020404030301010803" pitchFamily="18" charset="0"/>
              </a:rPr>
              <a:t>Tabulaciones, espacios y retornos de carro</a:t>
            </a:r>
          </a:p>
          <a:p>
            <a:pPr marL="800100" lvl="1" indent="-342900">
              <a:buFont typeface="Wingdings" panose="05000000000000000000" pitchFamily="2" charset="2"/>
              <a:buChar char="ü"/>
            </a:pPr>
            <a:r>
              <a:rPr lang="es-CO" sz="2200" dirty="0">
                <a:latin typeface="Garamond" panose="02020404030301010803" pitchFamily="18" charset="0"/>
              </a:rPr>
              <a:t>Los símbolos ( ) + - * / &lt; &gt; = ¡ ~ ; : . ‘ @ % , “ # $ ^ &amp; _ |{ } ¿ [ ]</a:t>
            </a:r>
          </a:p>
          <a:p>
            <a:endParaRPr lang="es-CO" sz="2200" dirty="0">
              <a:latin typeface="Garamond" panose="02020404030301010803" pitchFamily="18" charset="0"/>
            </a:endParaRPr>
          </a:p>
          <a:p>
            <a:r>
              <a:rPr lang="es-CO" sz="2200" dirty="0">
                <a:latin typeface="Garamond" panose="02020404030301010803" pitchFamily="18" charset="0"/>
              </a:rPr>
              <a:t>PL/SQL no es ‘case </a:t>
            </a:r>
            <a:r>
              <a:rPr lang="es-CO" sz="2200" dirty="0" err="1">
                <a:latin typeface="Garamond" panose="02020404030301010803" pitchFamily="18" charset="0"/>
              </a:rPr>
              <a:t>sensitive</a:t>
            </a:r>
            <a:r>
              <a:rPr lang="es-CO" sz="2200" dirty="0">
                <a:latin typeface="Garamond" panose="02020404030301010803" pitchFamily="18" charset="0"/>
              </a:rPr>
              <a:t>’, por lo tanto no distingue entre mayúsculas y minúsculas.</a:t>
            </a:r>
            <a:endParaRPr lang="es-CO" sz="2200" dirty="0"/>
          </a:p>
        </p:txBody>
      </p:sp>
    </p:spTree>
    <p:extLst>
      <p:ext uri="{BB962C8B-B14F-4D97-AF65-F5344CB8AC3E}">
        <p14:creationId xmlns:p14="http://schemas.microsoft.com/office/powerpoint/2010/main" val="4133653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4284</Words>
  <Application>Microsoft Office PowerPoint</Application>
  <PresentationFormat>Presentación en pantalla (4:3)</PresentationFormat>
  <Paragraphs>665</Paragraphs>
  <Slides>62</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62</vt:i4>
      </vt:variant>
    </vt:vector>
  </HeadingPairs>
  <TitlesOfParts>
    <vt:vector size="72" baseType="lpstr">
      <vt:lpstr>arial</vt:lpstr>
      <vt:lpstr>arial</vt:lpstr>
      <vt:lpstr>Calibri</vt:lpstr>
      <vt:lpstr>Garamond</vt:lpstr>
      <vt:lpstr>Garamond-Bold</vt:lpstr>
      <vt:lpstr>Garamond-Italic</vt:lpstr>
      <vt:lpstr>Source Sans Pro</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Comunicaciones</dc:creator>
  <cp:lastModifiedBy>Adriana Rivera Barreto</cp:lastModifiedBy>
  <cp:revision>211</cp:revision>
  <dcterms:created xsi:type="dcterms:W3CDTF">2016-03-28T17:24:36Z</dcterms:created>
  <dcterms:modified xsi:type="dcterms:W3CDTF">2019-11-15T05:19:22Z</dcterms:modified>
</cp:coreProperties>
</file>