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0" r:id="rId6"/>
    <p:sldId id="263" r:id="rId7"/>
    <p:sldId id="264" r:id="rId8"/>
    <p:sldId id="265" r:id="rId9"/>
    <p:sldId id="266" r:id="rId10"/>
    <p:sldId id="26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2/28/2020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2/28/2020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2/28/2020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2/28/2020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2/28/2020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70455-573C-42D6-A89A-B53AA4272AFA}"/>
              </a:ext>
            </a:extLst>
          </p:cNvPr>
          <p:cNvSpPr>
            <a:spLocks noGrp="1"/>
          </p:cNvSpPr>
          <p:nvPr>
            <p:ph type="ctrTitle"/>
          </p:nvPr>
        </p:nvSpPr>
        <p:spPr/>
        <p:txBody>
          <a:bodyPr>
            <a:normAutofit/>
          </a:bodyPr>
          <a:lstStyle/>
          <a:p>
            <a:r>
              <a:rPr lang="es-MX" sz="4800" dirty="0"/>
              <a:t>Análisis de riesgo crediticio</a:t>
            </a:r>
            <a:endParaRPr lang="es-419" sz="4800" dirty="0"/>
          </a:p>
        </p:txBody>
      </p:sp>
      <p:sp>
        <p:nvSpPr>
          <p:cNvPr id="3" name="Subtítulo 2">
            <a:extLst>
              <a:ext uri="{FF2B5EF4-FFF2-40B4-BE49-F238E27FC236}">
                <a16:creationId xmlns:a16="http://schemas.microsoft.com/office/drawing/2014/main" id="{C0D99CFC-9518-4456-B6AC-A7DC4AED518A}"/>
              </a:ext>
            </a:extLst>
          </p:cNvPr>
          <p:cNvSpPr>
            <a:spLocks noGrp="1"/>
          </p:cNvSpPr>
          <p:nvPr>
            <p:ph type="subTitle" idx="1"/>
          </p:nvPr>
        </p:nvSpPr>
        <p:spPr/>
        <p:txBody>
          <a:bodyPr>
            <a:normAutofit/>
          </a:bodyPr>
          <a:lstStyle/>
          <a:p>
            <a:r>
              <a:rPr lang="es-MX" sz="2400" dirty="0" err="1"/>
              <a:t>Credit</a:t>
            </a:r>
            <a:r>
              <a:rPr lang="es-MX" sz="2400" dirty="0"/>
              <a:t> </a:t>
            </a:r>
            <a:r>
              <a:rPr lang="es-MX" sz="2400" dirty="0" err="1"/>
              <a:t>one</a:t>
            </a:r>
            <a:endParaRPr lang="es-419" sz="2400" dirty="0"/>
          </a:p>
        </p:txBody>
      </p:sp>
    </p:spTree>
    <p:extLst>
      <p:ext uri="{BB962C8B-B14F-4D97-AF65-F5344CB8AC3E}">
        <p14:creationId xmlns:p14="http://schemas.microsoft.com/office/powerpoint/2010/main" val="258651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74B0B-D41F-46F3-BC74-3DAE0BBD4123}"/>
              </a:ext>
            </a:extLst>
          </p:cNvPr>
          <p:cNvSpPr>
            <a:spLocks noGrp="1"/>
          </p:cNvSpPr>
          <p:nvPr>
            <p:ph type="title"/>
          </p:nvPr>
        </p:nvSpPr>
        <p:spPr/>
        <p:txBody>
          <a:bodyPr/>
          <a:lstStyle/>
          <a:p>
            <a:r>
              <a:rPr lang="es-CR" dirty="0"/>
              <a:t>Datos generales</a:t>
            </a:r>
            <a:endParaRPr lang="es-419" dirty="0"/>
          </a:p>
        </p:txBody>
      </p:sp>
      <p:sp>
        <p:nvSpPr>
          <p:cNvPr id="3" name="Marcador de contenido 2">
            <a:extLst>
              <a:ext uri="{FF2B5EF4-FFF2-40B4-BE49-F238E27FC236}">
                <a16:creationId xmlns:a16="http://schemas.microsoft.com/office/drawing/2014/main" id="{DBFA0452-ACE6-45B3-A29C-16882A428B7C}"/>
              </a:ext>
            </a:extLst>
          </p:cNvPr>
          <p:cNvSpPr>
            <a:spLocks noGrp="1"/>
          </p:cNvSpPr>
          <p:nvPr>
            <p:ph idx="1"/>
          </p:nvPr>
        </p:nvSpPr>
        <p:spPr>
          <a:xfrm>
            <a:off x="581192" y="5648944"/>
            <a:ext cx="11029616" cy="1013800"/>
          </a:xfrm>
        </p:spPr>
        <p:txBody>
          <a:bodyPr>
            <a:normAutofit/>
          </a:bodyPr>
          <a:lstStyle/>
          <a:p>
            <a:r>
              <a:rPr lang="es-CR" dirty="0"/>
              <a:t>Un dato importante obtenido en un vistazo rápido es que el 94% de los créditos otorgados no superan el monto de los $400mil y que este límite representa casi el 83% de todo el dinero adeudado en el conjunto de datos para el análisis.</a:t>
            </a:r>
          </a:p>
          <a:p>
            <a:endParaRPr lang="es-419" dirty="0"/>
          </a:p>
          <a:p>
            <a:endParaRPr lang="es-419" dirty="0"/>
          </a:p>
        </p:txBody>
      </p:sp>
      <p:pic>
        <p:nvPicPr>
          <p:cNvPr id="7" name="Imagen 6">
            <a:extLst>
              <a:ext uri="{FF2B5EF4-FFF2-40B4-BE49-F238E27FC236}">
                <a16:creationId xmlns:a16="http://schemas.microsoft.com/office/drawing/2014/main" id="{8F0FBC4A-249F-4C36-92C6-6FB031B217E9}"/>
              </a:ext>
            </a:extLst>
          </p:cNvPr>
          <p:cNvPicPr>
            <a:picLocks noChangeAspect="1"/>
          </p:cNvPicPr>
          <p:nvPr/>
        </p:nvPicPr>
        <p:blipFill>
          <a:blip r:embed="rId2"/>
          <a:stretch>
            <a:fillRect/>
          </a:stretch>
        </p:blipFill>
        <p:spPr>
          <a:xfrm>
            <a:off x="2038350" y="2179770"/>
            <a:ext cx="8115300" cy="2962275"/>
          </a:xfrm>
          <a:prstGeom prst="rect">
            <a:avLst/>
          </a:prstGeom>
        </p:spPr>
      </p:pic>
    </p:spTree>
    <p:extLst>
      <p:ext uri="{BB962C8B-B14F-4D97-AF65-F5344CB8AC3E}">
        <p14:creationId xmlns:p14="http://schemas.microsoft.com/office/powerpoint/2010/main" val="273245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74B0B-D41F-46F3-BC74-3DAE0BBD4123}"/>
              </a:ext>
            </a:extLst>
          </p:cNvPr>
          <p:cNvSpPr>
            <a:spLocks noGrp="1"/>
          </p:cNvSpPr>
          <p:nvPr>
            <p:ph type="title"/>
          </p:nvPr>
        </p:nvSpPr>
        <p:spPr/>
        <p:txBody>
          <a:bodyPr/>
          <a:lstStyle/>
          <a:p>
            <a:r>
              <a:rPr lang="es-CR" dirty="0"/>
              <a:t>OTRAS CONSIDERACIONES</a:t>
            </a:r>
            <a:endParaRPr lang="es-419" dirty="0"/>
          </a:p>
        </p:txBody>
      </p:sp>
      <p:sp>
        <p:nvSpPr>
          <p:cNvPr id="3" name="Marcador de contenido 2">
            <a:extLst>
              <a:ext uri="{FF2B5EF4-FFF2-40B4-BE49-F238E27FC236}">
                <a16:creationId xmlns:a16="http://schemas.microsoft.com/office/drawing/2014/main" id="{DBFA0452-ACE6-45B3-A29C-16882A428B7C}"/>
              </a:ext>
            </a:extLst>
          </p:cNvPr>
          <p:cNvSpPr>
            <a:spLocks noGrp="1"/>
          </p:cNvSpPr>
          <p:nvPr>
            <p:ph idx="1"/>
          </p:nvPr>
        </p:nvSpPr>
        <p:spPr/>
        <p:txBody>
          <a:bodyPr/>
          <a:lstStyle/>
          <a:p>
            <a:r>
              <a:rPr lang="es-CR" dirty="0"/>
              <a:t>Hemos tenido retrasos en las fases iniciales del proyecto pero se están haciendo todos los esfuerzos posibles para entrar a la fase 3 y 4 de BADIR a tiempo.</a:t>
            </a:r>
          </a:p>
          <a:p>
            <a:r>
              <a:rPr lang="es-CR" dirty="0"/>
              <a:t>Respecto a los datos con los que contamos, si creemos que hubiera sido de mucho valor contar con el dato de nivel de ingreso económico por cliente, esta variable es vital para analizar si una persona tiene la solvencia económica para enfrentar una deuda. </a:t>
            </a:r>
          </a:p>
          <a:p>
            <a:r>
              <a:rPr lang="es-CR" dirty="0"/>
              <a:t>Este punto podría abordarse en una fase 2 de este proyecto si con los datos actuales no se queda totalmente satisfecho.</a:t>
            </a:r>
          </a:p>
          <a:p>
            <a:endParaRPr lang="es-419" dirty="0"/>
          </a:p>
          <a:p>
            <a:endParaRPr lang="es-419" dirty="0"/>
          </a:p>
        </p:txBody>
      </p:sp>
    </p:spTree>
    <p:extLst>
      <p:ext uri="{BB962C8B-B14F-4D97-AF65-F5344CB8AC3E}">
        <p14:creationId xmlns:p14="http://schemas.microsoft.com/office/powerpoint/2010/main" val="312506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2737E-270F-4178-866F-C7C21391C9C8}"/>
              </a:ext>
            </a:extLst>
          </p:cNvPr>
          <p:cNvSpPr>
            <a:spLocks noGrp="1"/>
          </p:cNvSpPr>
          <p:nvPr>
            <p:ph type="title"/>
          </p:nvPr>
        </p:nvSpPr>
        <p:spPr/>
        <p:txBody>
          <a:bodyPr/>
          <a:lstStyle/>
          <a:p>
            <a:r>
              <a:rPr lang="es-MX" dirty="0"/>
              <a:t>Contenido</a:t>
            </a:r>
            <a:endParaRPr lang="es-419" dirty="0"/>
          </a:p>
        </p:txBody>
      </p:sp>
      <p:sp>
        <p:nvSpPr>
          <p:cNvPr id="3" name="Marcador de contenido 2">
            <a:extLst>
              <a:ext uri="{FF2B5EF4-FFF2-40B4-BE49-F238E27FC236}">
                <a16:creationId xmlns:a16="http://schemas.microsoft.com/office/drawing/2014/main" id="{D503F488-143B-4B37-9136-2FD00E90826D}"/>
              </a:ext>
            </a:extLst>
          </p:cNvPr>
          <p:cNvSpPr>
            <a:spLocks noGrp="1"/>
          </p:cNvSpPr>
          <p:nvPr>
            <p:ph idx="1"/>
          </p:nvPr>
        </p:nvSpPr>
        <p:spPr/>
        <p:txBody>
          <a:bodyPr>
            <a:normAutofit/>
          </a:bodyPr>
          <a:lstStyle/>
          <a:p>
            <a:r>
              <a:rPr lang="es-MX" sz="2800" dirty="0"/>
              <a:t>Generalidades del proyecto.</a:t>
            </a:r>
          </a:p>
          <a:p>
            <a:r>
              <a:rPr lang="es-MX" sz="2800" dirty="0"/>
              <a:t>Marco de trabajo (BADIR).</a:t>
            </a:r>
          </a:p>
          <a:p>
            <a:r>
              <a:rPr lang="es-MX" sz="2800" dirty="0"/>
              <a:t>Cronograma.</a:t>
            </a:r>
          </a:p>
          <a:p>
            <a:r>
              <a:rPr lang="es-MX" sz="2800" dirty="0"/>
              <a:t>Datos generales.</a:t>
            </a:r>
          </a:p>
          <a:p>
            <a:r>
              <a:rPr lang="es-MX" sz="2800" dirty="0"/>
              <a:t>Otras consideraciones.</a:t>
            </a:r>
            <a:endParaRPr lang="es-419" sz="2800" dirty="0"/>
          </a:p>
        </p:txBody>
      </p:sp>
    </p:spTree>
    <p:extLst>
      <p:ext uri="{BB962C8B-B14F-4D97-AF65-F5344CB8AC3E}">
        <p14:creationId xmlns:p14="http://schemas.microsoft.com/office/powerpoint/2010/main" val="279841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83A3E-89F7-4DD9-B508-FF66BBAD6D5C}"/>
              </a:ext>
            </a:extLst>
          </p:cNvPr>
          <p:cNvSpPr>
            <a:spLocks noGrp="1"/>
          </p:cNvSpPr>
          <p:nvPr>
            <p:ph type="title"/>
          </p:nvPr>
        </p:nvSpPr>
        <p:spPr/>
        <p:txBody>
          <a:bodyPr/>
          <a:lstStyle/>
          <a:p>
            <a:r>
              <a:rPr lang="es-MX" dirty="0"/>
              <a:t>generalidades</a:t>
            </a:r>
            <a:endParaRPr lang="es-419" dirty="0"/>
          </a:p>
        </p:txBody>
      </p:sp>
      <p:sp>
        <p:nvSpPr>
          <p:cNvPr id="3" name="Marcador de contenido 2">
            <a:extLst>
              <a:ext uri="{FF2B5EF4-FFF2-40B4-BE49-F238E27FC236}">
                <a16:creationId xmlns:a16="http://schemas.microsoft.com/office/drawing/2014/main" id="{E9A14CAE-A87E-4E26-B716-6E8CE935AD25}"/>
              </a:ext>
            </a:extLst>
          </p:cNvPr>
          <p:cNvSpPr>
            <a:spLocks noGrp="1"/>
          </p:cNvSpPr>
          <p:nvPr>
            <p:ph idx="1"/>
          </p:nvPr>
        </p:nvSpPr>
        <p:spPr/>
        <p:txBody>
          <a:bodyPr>
            <a:normAutofit/>
          </a:bodyPr>
          <a:lstStyle/>
          <a:p>
            <a:r>
              <a:rPr lang="es-MX" sz="2400" dirty="0"/>
              <a:t>El proyecto está centrado en la línea de análisis del riesgo en la aprobación de créditos de nuestros socios comerciales a sus clientes.</a:t>
            </a:r>
          </a:p>
          <a:p>
            <a:r>
              <a:rPr lang="es-MX" sz="2400" dirty="0"/>
              <a:t>Necesitamos analizar que factores influyen para que un cliente pague o no su crédito.</a:t>
            </a:r>
          </a:p>
          <a:p>
            <a:pPr marL="0" indent="0">
              <a:buNone/>
            </a:pPr>
            <a:endParaRPr lang="es-MX" sz="2400" dirty="0"/>
          </a:p>
          <a:p>
            <a:pPr marL="0" indent="0">
              <a:buNone/>
            </a:pPr>
            <a:r>
              <a:rPr lang="es-MX" sz="2400" dirty="0"/>
              <a:t>META:</a:t>
            </a:r>
          </a:p>
          <a:p>
            <a:r>
              <a:rPr lang="es-419" sz="2400" dirty="0"/>
              <a:t>Desarrollar una herramienta que permita predecir de forma más precisa si un cliente potencial pagará o no un crédito solicitado.</a:t>
            </a:r>
          </a:p>
        </p:txBody>
      </p:sp>
    </p:spTree>
    <p:extLst>
      <p:ext uri="{BB962C8B-B14F-4D97-AF65-F5344CB8AC3E}">
        <p14:creationId xmlns:p14="http://schemas.microsoft.com/office/powerpoint/2010/main" val="159844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E3D09-6005-49B6-9994-F0562355DE44}"/>
              </a:ext>
            </a:extLst>
          </p:cNvPr>
          <p:cNvSpPr>
            <a:spLocks noGrp="1"/>
          </p:cNvSpPr>
          <p:nvPr>
            <p:ph type="title"/>
          </p:nvPr>
        </p:nvSpPr>
        <p:spPr/>
        <p:txBody>
          <a:bodyPr/>
          <a:lstStyle/>
          <a:p>
            <a:r>
              <a:rPr lang="es-MX" dirty="0"/>
              <a:t>Marco de  trabajo - BADIR</a:t>
            </a:r>
            <a:endParaRPr lang="es-419" dirty="0"/>
          </a:p>
        </p:txBody>
      </p:sp>
      <p:sp>
        <p:nvSpPr>
          <p:cNvPr id="3" name="Marcador de contenido 2">
            <a:extLst>
              <a:ext uri="{FF2B5EF4-FFF2-40B4-BE49-F238E27FC236}">
                <a16:creationId xmlns:a16="http://schemas.microsoft.com/office/drawing/2014/main" id="{6EB9418D-3E0C-4CD6-B9EB-8AC79F3827E2}"/>
              </a:ext>
            </a:extLst>
          </p:cNvPr>
          <p:cNvSpPr>
            <a:spLocks noGrp="1"/>
          </p:cNvSpPr>
          <p:nvPr>
            <p:ph idx="1"/>
          </p:nvPr>
        </p:nvSpPr>
        <p:spPr>
          <a:xfrm>
            <a:off x="581191" y="5161462"/>
            <a:ext cx="11029615" cy="1696537"/>
          </a:xfrm>
        </p:spPr>
        <p:txBody>
          <a:bodyPr>
            <a:normAutofit fontScale="92500" lnSpcReduction="10000"/>
          </a:bodyPr>
          <a:lstStyle/>
          <a:p>
            <a:r>
              <a:rPr lang="es-MX" dirty="0"/>
              <a:t>Abordaremos este análisis mediante un marco de trabajo denominado BADIR que describiremos más adelante.</a:t>
            </a:r>
          </a:p>
          <a:p>
            <a:r>
              <a:rPr lang="es-MX" dirty="0"/>
              <a:t>Nos inclinamos por este marco debido a que consideramos que conduce con claridad y precisión en las etapas claves para desarrollar un proyecto de análisis de datos de manera exitosa. </a:t>
            </a:r>
          </a:p>
          <a:p>
            <a:r>
              <a:rPr lang="es-MX" dirty="0"/>
              <a:t>Normalmente tomamos “atajos” directos al tratamiento de datos, pero esta metodología enfatiza mucho en la importancia de dimensionar el problema antes de cualquier otra actividad.</a:t>
            </a:r>
          </a:p>
          <a:p>
            <a:endParaRPr lang="es-419" dirty="0"/>
          </a:p>
        </p:txBody>
      </p:sp>
      <p:pic>
        <p:nvPicPr>
          <p:cNvPr id="4" name="Imagen 3">
            <a:extLst>
              <a:ext uri="{FF2B5EF4-FFF2-40B4-BE49-F238E27FC236}">
                <a16:creationId xmlns:a16="http://schemas.microsoft.com/office/drawing/2014/main" id="{63727FEB-7475-49D6-8106-60036612030B}"/>
              </a:ext>
            </a:extLst>
          </p:cNvPr>
          <p:cNvPicPr>
            <a:picLocks noChangeAspect="1"/>
          </p:cNvPicPr>
          <p:nvPr/>
        </p:nvPicPr>
        <p:blipFill>
          <a:blip r:embed="rId2"/>
          <a:stretch>
            <a:fillRect/>
          </a:stretch>
        </p:blipFill>
        <p:spPr>
          <a:xfrm>
            <a:off x="581190" y="2028218"/>
            <a:ext cx="11029615" cy="2820982"/>
          </a:xfrm>
          <a:prstGeom prst="rect">
            <a:avLst/>
          </a:prstGeom>
        </p:spPr>
      </p:pic>
    </p:spTree>
    <p:extLst>
      <p:ext uri="{BB962C8B-B14F-4D97-AF65-F5344CB8AC3E}">
        <p14:creationId xmlns:p14="http://schemas.microsoft.com/office/powerpoint/2010/main" val="174469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74B0B-D41F-46F3-BC74-3DAE0BBD4123}"/>
              </a:ext>
            </a:extLst>
          </p:cNvPr>
          <p:cNvSpPr>
            <a:spLocks noGrp="1"/>
          </p:cNvSpPr>
          <p:nvPr>
            <p:ph type="title"/>
          </p:nvPr>
        </p:nvSpPr>
        <p:spPr/>
        <p:txBody>
          <a:bodyPr/>
          <a:lstStyle/>
          <a:p>
            <a:r>
              <a:rPr lang="es-MX" dirty="0" err="1"/>
              <a:t>Badir</a:t>
            </a:r>
            <a:r>
              <a:rPr lang="es-MX" dirty="0"/>
              <a:t> – BUSINESS QUESTION</a:t>
            </a:r>
            <a:endParaRPr lang="es-419" dirty="0"/>
          </a:p>
        </p:txBody>
      </p:sp>
      <p:sp>
        <p:nvSpPr>
          <p:cNvPr id="3" name="Marcador de contenido 2">
            <a:extLst>
              <a:ext uri="{FF2B5EF4-FFF2-40B4-BE49-F238E27FC236}">
                <a16:creationId xmlns:a16="http://schemas.microsoft.com/office/drawing/2014/main" id="{DBFA0452-ACE6-45B3-A29C-16882A428B7C}"/>
              </a:ext>
            </a:extLst>
          </p:cNvPr>
          <p:cNvSpPr>
            <a:spLocks noGrp="1"/>
          </p:cNvSpPr>
          <p:nvPr>
            <p:ph idx="1"/>
          </p:nvPr>
        </p:nvSpPr>
        <p:spPr/>
        <p:txBody>
          <a:bodyPr>
            <a:normAutofit fontScale="92500" lnSpcReduction="20000"/>
          </a:bodyPr>
          <a:lstStyle/>
          <a:p>
            <a:pPr marL="0" indent="0">
              <a:buNone/>
            </a:pPr>
            <a:r>
              <a:rPr lang="es-MX" sz="2000" dirty="0"/>
              <a:t>Pregunta del Negocio:</a:t>
            </a:r>
          </a:p>
          <a:p>
            <a:r>
              <a:rPr lang="es-MX" dirty="0"/>
              <a:t>¿La persona que solicita el préstamo pagará SÍ o NO el crédito?</a:t>
            </a:r>
          </a:p>
          <a:p>
            <a:pPr marL="0" indent="0">
              <a:buNone/>
            </a:pPr>
            <a:endParaRPr lang="es-MX" dirty="0"/>
          </a:p>
          <a:p>
            <a:pPr marL="0" indent="0">
              <a:buNone/>
            </a:pPr>
            <a:r>
              <a:rPr lang="es-MX" sz="2000" dirty="0"/>
              <a:t>Contexto y afectaciones:</a:t>
            </a:r>
          </a:p>
          <a:p>
            <a:r>
              <a:rPr lang="es-CR" dirty="0"/>
              <a:t>Hace poco más de un año hemos notado un incremento en el número de personas que no pagan sus obligaciones de crédito adquiridas con nuestros clientes. La función de </a:t>
            </a:r>
            <a:r>
              <a:rPr lang="es-CR" dirty="0" err="1"/>
              <a:t>Credit</a:t>
            </a:r>
            <a:r>
              <a:rPr lang="es-CR" dirty="0"/>
              <a:t> </a:t>
            </a:r>
            <a:r>
              <a:rPr lang="es-CR" dirty="0" err="1"/>
              <a:t>One</a:t>
            </a:r>
            <a:r>
              <a:rPr lang="es-CR" dirty="0"/>
              <a:t> en el proceso, es brindar a nuestros socios comerciales la mejor recomendación posible respecto a cuáles clientes son elegibles para otorgarles un crédito.</a:t>
            </a:r>
          </a:p>
          <a:p>
            <a:r>
              <a:rPr lang="es-CR" dirty="0"/>
              <a:t>Si nuestras recomendaciones no mejoran, el impacto financiero que están sufriendo nuestros clientes puede acrecentarse y convertirse en una situación crítica que les puede llevar al cierre de operaciones. Esto directamente nos afecta porque la confianza y credibilidad en nuestro trabajo se está viendo seriamente cuestionada, </a:t>
            </a:r>
          </a:p>
          <a:p>
            <a:r>
              <a:rPr lang="es-CR" dirty="0"/>
              <a:t>De no encontrar una solución oportuna podríamos afrontar un éxodo de clientes lo cuál sería muy negativo para nuestro giro de operaciones.</a:t>
            </a:r>
            <a:endParaRPr lang="es-419" dirty="0"/>
          </a:p>
          <a:p>
            <a:endParaRPr lang="es-419" dirty="0"/>
          </a:p>
        </p:txBody>
      </p:sp>
    </p:spTree>
    <p:extLst>
      <p:ext uri="{BB962C8B-B14F-4D97-AF65-F5344CB8AC3E}">
        <p14:creationId xmlns:p14="http://schemas.microsoft.com/office/powerpoint/2010/main" val="328919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74B0B-D41F-46F3-BC74-3DAE0BBD4123}"/>
              </a:ext>
            </a:extLst>
          </p:cNvPr>
          <p:cNvSpPr>
            <a:spLocks noGrp="1"/>
          </p:cNvSpPr>
          <p:nvPr>
            <p:ph type="title"/>
          </p:nvPr>
        </p:nvSpPr>
        <p:spPr/>
        <p:txBody>
          <a:bodyPr/>
          <a:lstStyle/>
          <a:p>
            <a:r>
              <a:rPr lang="es-MX" dirty="0" err="1"/>
              <a:t>Badir</a:t>
            </a:r>
            <a:r>
              <a:rPr lang="es-MX" dirty="0"/>
              <a:t> – BUSINESS QUESTION</a:t>
            </a:r>
            <a:endParaRPr lang="es-419" dirty="0"/>
          </a:p>
        </p:txBody>
      </p:sp>
      <p:sp>
        <p:nvSpPr>
          <p:cNvPr id="3" name="Marcador de contenido 2">
            <a:extLst>
              <a:ext uri="{FF2B5EF4-FFF2-40B4-BE49-F238E27FC236}">
                <a16:creationId xmlns:a16="http://schemas.microsoft.com/office/drawing/2014/main" id="{DBFA0452-ACE6-45B3-A29C-16882A428B7C}"/>
              </a:ext>
            </a:extLst>
          </p:cNvPr>
          <p:cNvSpPr>
            <a:spLocks noGrp="1"/>
          </p:cNvSpPr>
          <p:nvPr>
            <p:ph idx="1"/>
          </p:nvPr>
        </p:nvSpPr>
        <p:spPr/>
        <p:txBody>
          <a:bodyPr>
            <a:normAutofit/>
          </a:bodyPr>
          <a:lstStyle/>
          <a:p>
            <a:pPr marL="0" indent="0">
              <a:buNone/>
            </a:pPr>
            <a:r>
              <a:rPr lang="es-MX" sz="2000" dirty="0"/>
              <a:t>Consideraciones principales:</a:t>
            </a:r>
          </a:p>
          <a:p>
            <a:r>
              <a:rPr lang="es-CR" dirty="0"/>
              <a:t>Será necesario conocer el proceso actual. Para esto será vital contar con tiempo suficiente con los expertos del tema para analizar como se trabaja en la actualidad las recomendaciones y plantear alternativas precisas para la mejora.</a:t>
            </a:r>
          </a:p>
          <a:p>
            <a:r>
              <a:rPr lang="es-CR" dirty="0"/>
              <a:t>Encontrarnos con algún tipo de restricción en los datos con los que estaríamos trabajando el caso. Al tratarse de datos personales, podrían existir atributos delicados que no podamos usar para desarrollar un modelo.</a:t>
            </a:r>
          </a:p>
          <a:p>
            <a:r>
              <a:rPr lang="es-CR" dirty="0"/>
              <a:t>Poner especial cuidado a los requerimientos del proyecto para dimensionar adecuadamente el problema y evitar tener que volver atrás en etapas posteriores.</a:t>
            </a:r>
          </a:p>
          <a:p>
            <a:r>
              <a:rPr lang="es-CR" dirty="0"/>
              <a:t>Retrasos en los tiempos que se establezcan provocarían incrementos en el costo del proyecto ya que habría que asignar recursos extras para la conclusión del mismo.</a:t>
            </a:r>
            <a:endParaRPr lang="es-419" dirty="0"/>
          </a:p>
        </p:txBody>
      </p:sp>
    </p:spTree>
    <p:extLst>
      <p:ext uri="{BB962C8B-B14F-4D97-AF65-F5344CB8AC3E}">
        <p14:creationId xmlns:p14="http://schemas.microsoft.com/office/powerpoint/2010/main" val="106851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74B0B-D41F-46F3-BC74-3DAE0BBD4123}"/>
              </a:ext>
            </a:extLst>
          </p:cNvPr>
          <p:cNvSpPr>
            <a:spLocks noGrp="1"/>
          </p:cNvSpPr>
          <p:nvPr>
            <p:ph type="title"/>
          </p:nvPr>
        </p:nvSpPr>
        <p:spPr/>
        <p:txBody>
          <a:bodyPr/>
          <a:lstStyle/>
          <a:p>
            <a:r>
              <a:rPr lang="es-MX" dirty="0" err="1"/>
              <a:t>Badir</a:t>
            </a:r>
            <a:r>
              <a:rPr lang="es-MX" dirty="0"/>
              <a:t> – </a:t>
            </a:r>
            <a:r>
              <a:rPr lang="es-MX" dirty="0" err="1"/>
              <a:t>analysis</a:t>
            </a:r>
            <a:r>
              <a:rPr lang="es-MX" dirty="0"/>
              <a:t> plan</a:t>
            </a:r>
            <a:endParaRPr lang="es-419" dirty="0"/>
          </a:p>
        </p:txBody>
      </p:sp>
      <p:sp>
        <p:nvSpPr>
          <p:cNvPr id="3" name="Marcador de contenido 2">
            <a:extLst>
              <a:ext uri="{FF2B5EF4-FFF2-40B4-BE49-F238E27FC236}">
                <a16:creationId xmlns:a16="http://schemas.microsoft.com/office/drawing/2014/main" id="{DBFA0452-ACE6-45B3-A29C-16882A428B7C}"/>
              </a:ext>
            </a:extLst>
          </p:cNvPr>
          <p:cNvSpPr>
            <a:spLocks noGrp="1"/>
          </p:cNvSpPr>
          <p:nvPr>
            <p:ph idx="1"/>
          </p:nvPr>
        </p:nvSpPr>
        <p:spPr>
          <a:xfrm>
            <a:off x="581192" y="2180496"/>
            <a:ext cx="11029615" cy="4426366"/>
          </a:xfrm>
        </p:spPr>
        <p:txBody>
          <a:bodyPr>
            <a:normAutofit/>
          </a:bodyPr>
          <a:lstStyle/>
          <a:p>
            <a:pPr marL="0" indent="0">
              <a:buNone/>
            </a:pPr>
            <a:r>
              <a:rPr lang="es-MX" sz="2000" dirty="0"/>
              <a:t>Objetivo del Análisis</a:t>
            </a:r>
          </a:p>
          <a:p>
            <a:r>
              <a:rPr lang="es-CR" dirty="0"/>
              <a:t>Desarrollar un modelo de datos que permita predecir de manera más precisa si un cliente potencial va a pagar o no su crédito.</a:t>
            </a:r>
          </a:p>
          <a:p>
            <a:pPr marL="0" indent="0">
              <a:buNone/>
            </a:pPr>
            <a:r>
              <a:rPr lang="es-MX" sz="2000" dirty="0" err="1"/>
              <a:t>Hipótesis</a:t>
            </a:r>
            <a:r>
              <a:rPr lang="es-MX" sz="2000" dirty="0"/>
              <a:t> planteadas:</a:t>
            </a:r>
          </a:p>
          <a:p>
            <a:r>
              <a:rPr lang="es-CR" dirty="0"/>
              <a:t>Pesamos que el monto del crédito es un factor importante para que una persona pague o no su deuda. Especialmente si el monto solicitado es elevado.</a:t>
            </a:r>
          </a:p>
          <a:p>
            <a:r>
              <a:rPr lang="es-CR" dirty="0"/>
              <a:t>Consideramos que la edad es un factor que influye en la problemática. Revisar que rangos de edades son más propensos a no pagar sus créditos, específicamente si a edades más jóvenes hay más probabilidad de incumplimiento. </a:t>
            </a:r>
          </a:p>
          <a:p>
            <a:r>
              <a:rPr lang="es-CR" dirty="0"/>
              <a:t>Creemos que un nivel educativo bajo puede ser un factor de riesgo a considerar.</a:t>
            </a:r>
          </a:p>
          <a:p>
            <a:r>
              <a:rPr lang="es-CR" dirty="0"/>
              <a:t>Nos gustaría también evaluar combinaciones de Edad/Estado Civil y Edad/Educación.</a:t>
            </a:r>
            <a:endParaRPr lang="es-419" dirty="0"/>
          </a:p>
          <a:p>
            <a:endParaRPr lang="es-419" dirty="0"/>
          </a:p>
        </p:txBody>
      </p:sp>
    </p:spTree>
    <p:extLst>
      <p:ext uri="{BB962C8B-B14F-4D97-AF65-F5344CB8AC3E}">
        <p14:creationId xmlns:p14="http://schemas.microsoft.com/office/powerpoint/2010/main" val="84795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74B0B-D41F-46F3-BC74-3DAE0BBD4123}"/>
              </a:ext>
            </a:extLst>
          </p:cNvPr>
          <p:cNvSpPr>
            <a:spLocks noGrp="1"/>
          </p:cNvSpPr>
          <p:nvPr>
            <p:ph type="title"/>
          </p:nvPr>
        </p:nvSpPr>
        <p:spPr/>
        <p:txBody>
          <a:bodyPr/>
          <a:lstStyle/>
          <a:p>
            <a:r>
              <a:rPr lang="es-MX" dirty="0" err="1"/>
              <a:t>Badir</a:t>
            </a:r>
            <a:r>
              <a:rPr lang="es-MX" dirty="0"/>
              <a:t> – </a:t>
            </a:r>
            <a:r>
              <a:rPr lang="es-MX" dirty="0" err="1"/>
              <a:t>analysis</a:t>
            </a:r>
            <a:r>
              <a:rPr lang="es-MX" dirty="0"/>
              <a:t> plan</a:t>
            </a:r>
            <a:endParaRPr lang="es-419" dirty="0"/>
          </a:p>
        </p:txBody>
      </p:sp>
      <p:sp>
        <p:nvSpPr>
          <p:cNvPr id="3" name="Marcador de contenido 2">
            <a:extLst>
              <a:ext uri="{FF2B5EF4-FFF2-40B4-BE49-F238E27FC236}">
                <a16:creationId xmlns:a16="http://schemas.microsoft.com/office/drawing/2014/main" id="{DBFA0452-ACE6-45B3-A29C-16882A428B7C}"/>
              </a:ext>
            </a:extLst>
          </p:cNvPr>
          <p:cNvSpPr>
            <a:spLocks noGrp="1"/>
          </p:cNvSpPr>
          <p:nvPr>
            <p:ph idx="1"/>
          </p:nvPr>
        </p:nvSpPr>
        <p:spPr>
          <a:xfrm>
            <a:off x="581192" y="2180496"/>
            <a:ext cx="11029615" cy="4426366"/>
          </a:xfrm>
        </p:spPr>
        <p:txBody>
          <a:bodyPr>
            <a:normAutofit lnSpcReduction="10000"/>
          </a:bodyPr>
          <a:lstStyle/>
          <a:p>
            <a:pPr marL="0" indent="0">
              <a:buNone/>
            </a:pPr>
            <a:r>
              <a:rPr lang="es-MX" sz="2000" dirty="0"/>
              <a:t>Datos requeridos:</a:t>
            </a:r>
          </a:p>
          <a:p>
            <a:r>
              <a:rPr lang="es-CR" dirty="0"/>
              <a:t>Necesitamos una data que contenga registros históricos de clientes, con sus datos personales y registros de sus pagos.</a:t>
            </a:r>
          </a:p>
          <a:p>
            <a:r>
              <a:rPr lang="es-CR" dirty="0"/>
              <a:t>Contamos con un set de datos que creemos contiene las variables necesarias para estudiar </a:t>
            </a:r>
            <a:r>
              <a:rPr lang="es-CR" dirty="0" err="1"/>
              <a:t>nuestas</a:t>
            </a:r>
            <a:r>
              <a:rPr lang="es-CR" dirty="0"/>
              <a:t> </a:t>
            </a:r>
            <a:r>
              <a:rPr lang="es-CR" dirty="0" err="1"/>
              <a:t>hipótesis</a:t>
            </a:r>
            <a:r>
              <a:rPr lang="es-CR" dirty="0"/>
              <a:t>. No obstante hay una dato que consideramos clave en estudios de este tipo y no contamos con el: ingreso económico.</a:t>
            </a:r>
          </a:p>
          <a:p>
            <a:r>
              <a:rPr lang="es-CR" dirty="0"/>
              <a:t>Nos hubiera encantado poder evaluar como el ingreso económico afecta el pago o no de una deuda. </a:t>
            </a:r>
          </a:p>
          <a:p>
            <a:pPr marL="0" indent="0">
              <a:buNone/>
            </a:pPr>
            <a:r>
              <a:rPr lang="es-MX" sz="2000" dirty="0"/>
              <a:t>Metodología:</a:t>
            </a:r>
          </a:p>
          <a:p>
            <a:r>
              <a:rPr lang="es-CR" dirty="0"/>
              <a:t>Para este proyecto estaremos desarrollando un experimento de ciencia de datos utilizando Python como lenguaje de programación. El experimento consistirá en buscar patrones en los datos que nos ayuden a identificar cuales son las características más importantes que influyen para que un cliente pague o no su crédito.</a:t>
            </a:r>
          </a:p>
          <a:p>
            <a:r>
              <a:rPr lang="es-CR" dirty="0"/>
              <a:t>Como parte del experimento, estaremos evaluando al menos tres diferentes tipos de algoritmos (Árbol de Decisión, </a:t>
            </a:r>
            <a:r>
              <a:rPr lang="es-CR" dirty="0" err="1"/>
              <a:t>Random</a:t>
            </a:r>
            <a:r>
              <a:rPr lang="es-CR" dirty="0"/>
              <a:t> Forest, KNN o SVM), para determinar cuál de todos nos entrega los mejores resultados. A medida que exploremos los datos vamos a identificar que conjunto de atributos utilizar para cada caso en función de las </a:t>
            </a:r>
            <a:r>
              <a:rPr lang="es-CR" dirty="0" err="1"/>
              <a:t>hipótesis</a:t>
            </a:r>
            <a:r>
              <a:rPr lang="es-CR" dirty="0"/>
              <a:t> que queremos probar.</a:t>
            </a:r>
          </a:p>
        </p:txBody>
      </p:sp>
    </p:spTree>
    <p:extLst>
      <p:ext uri="{BB962C8B-B14F-4D97-AF65-F5344CB8AC3E}">
        <p14:creationId xmlns:p14="http://schemas.microsoft.com/office/powerpoint/2010/main" val="314212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74B0B-D41F-46F3-BC74-3DAE0BBD4123}"/>
              </a:ext>
            </a:extLst>
          </p:cNvPr>
          <p:cNvSpPr>
            <a:spLocks noGrp="1"/>
          </p:cNvSpPr>
          <p:nvPr>
            <p:ph type="title"/>
          </p:nvPr>
        </p:nvSpPr>
        <p:spPr/>
        <p:txBody>
          <a:bodyPr/>
          <a:lstStyle/>
          <a:p>
            <a:r>
              <a:rPr lang="es-MX" dirty="0" err="1"/>
              <a:t>Badir</a:t>
            </a:r>
            <a:r>
              <a:rPr lang="es-MX" dirty="0"/>
              <a:t> – Cronograma &amp; FASES SIGUIENTES</a:t>
            </a:r>
            <a:endParaRPr lang="es-419" dirty="0"/>
          </a:p>
        </p:txBody>
      </p:sp>
      <p:pic>
        <p:nvPicPr>
          <p:cNvPr id="4" name="Imagen 3">
            <a:extLst>
              <a:ext uri="{FF2B5EF4-FFF2-40B4-BE49-F238E27FC236}">
                <a16:creationId xmlns:a16="http://schemas.microsoft.com/office/drawing/2014/main" id="{C5EA6558-E4B4-4E86-9C37-37359EE1F093}"/>
              </a:ext>
            </a:extLst>
          </p:cNvPr>
          <p:cNvPicPr>
            <a:picLocks noChangeAspect="1"/>
          </p:cNvPicPr>
          <p:nvPr/>
        </p:nvPicPr>
        <p:blipFill>
          <a:blip r:embed="rId2"/>
          <a:stretch>
            <a:fillRect/>
          </a:stretch>
        </p:blipFill>
        <p:spPr>
          <a:xfrm>
            <a:off x="0" y="2343519"/>
            <a:ext cx="12192000" cy="3664912"/>
          </a:xfrm>
          <a:prstGeom prst="rect">
            <a:avLst/>
          </a:prstGeom>
        </p:spPr>
      </p:pic>
    </p:spTree>
    <p:extLst>
      <p:ext uri="{BB962C8B-B14F-4D97-AF65-F5344CB8AC3E}">
        <p14:creationId xmlns:p14="http://schemas.microsoft.com/office/powerpoint/2010/main" val="404191646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{7E324B5B-B244-45E7-9529-F59BFEC7C129}tf03457464</Template>
  <TotalTime>1028</TotalTime>
  <Words>941</Words>
  <Application>Microsoft Office PowerPoint</Application>
  <PresentationFormat>Panorámica</PresentationFormat>
  <Paragraphs>55</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Gill Sans MT</vt:lpstr>
      <vt:lpstr>Wingdings 2</vt:lpstr>
      <vt:lpstr>Dividendo</vt:lpstr>
      <vt:lpstr>Análisis de riesgo crediticio</vt:lpstr>
      <vt:lpstr>Contenido</vt:lpstr>
      <vt:lpstr>generalidades</vt:lpstr>
      <vt:lpstr>Marco de  trabajo - BADIR</vt:lpstr>
      <vt:lpstr>Badir – BUSINESS QUESTION</vt:lpstr>
      <vt:lpstr>Badir – BUSINESS QUESTION</vt:lpstr>
      <vt:lpstr>Badir – analysis plan</vt:lpstr>
      <vt:lpstr>Badir – analysis plan</vt:lpstr>
      <vt:lpstr>Badir – Cronograma &amp; FASES SIGUIENTES</vt:lpstr>
      <vt:lpstr>Datos generales</vt:lpstr>
      <vt:lpstr>OTRAS CONSIDERACIONES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Predicciones crediticias</dc:title>
  <dc:creator>usuario</dc:creator>
  <cp:lastModifiedBy>usuario</cp:lastModifiedBy>
  <cp:revision>26</cp:revision>
  <dcterms:created xsi:type="dcterms:W3CDTF">2020-02-27T17:13:27Z</dcterms:created>
  <dcterms:modified xsi:type="dcterms:W3CDTF">2020-02-28T22:54:52Z</dcterms:modified>
</cp:coreProperties>
</file>