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52399d1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552399d109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52399d10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552399d109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52399d1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552399d10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52399d1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552399d109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52399d10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552399d109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52399d10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1552399d109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82" name="Shape 82"/>
        <p:cNvGrpSpPr/>
        <p:nvPr/>
      </p:nvGrpSpPr>
      <p:grpSpPr>
        <a:xfrm>
          <a:off x="0" y="0"/>
          <a:ext cx="0" cy="0"/>
          <a:chOff x="0" y="0"/>
          <a:chExt cx="0" cy="0"/>
        </a:xfrm>
      </p:grpSpPr>
      <p:sp>
        <p:nvSpPr>
          <p:cNvPr id="83" name="Google Shape;83;p13"/>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4" name="Google Shape;84;p13"/>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AND_BODY_2">
    <p:spTree>
      <p:nvGrpSpPr>
        <p:cNvPr id="85" name="Shape 85"/>
        <p:cNvGrpSpPr/>
        <p:nvPr/>
      </p:nvGrpSpPr>
      <p:grpSpPr>
        <a:xfrm>
          <a:off x="0" y="0"/>
          <a:ext cx="0" cy="0"/>
          <a:chOff x="0" y="0"/>
          <a:chExt cx="0" cy="0"/>
        </a:xfrm>
      </p:grpSpPr>
      <p:sp>
        <p:nvSpPr>
          <p:cNvPr id="86" name="Google Shape;86;p14"/>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87" name="Google Shape;87;p14"/>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AND_BODY_3">
    <p:spTree>
      <p:nvGrpSpPr>
        <p:cNvPr id="88" name="Shape 88"/>
        <p:cNvGrpSpPr/>
        <p:nvPr/>
      </p:nvGrpSpPr>
      <p:grpSpPr>
        <a:xfrm>
          <a:off x="0" y="0"/>
          <a:ext cx="0" cy="0"/>
          <a:chOff x="0" y="0"/>
          <a:chExt cx="0" cy="0"/>
        </a:xfrm>
      </p:grpSpPr>
      <p:sp>
        <p:nvSpPr>
          <p:cNvPr id="89" name="Google Shape;89;p15"/>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90" name="Google Shape;90;p15"/>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4">
    <p:spTree>
      <p:nvGrpSpPr>
        <p:cNvPr id="91" name="Shape 91"/>
        <p:cNvGrpSpPr/>
        <p:nvPr/>
      </p:nvGrpSpPr>
      <p:grpSpPr>
        <a:xfrm>
          <a:off x="0" y="0"/>
          <a:ext cx="0" cy="0"/>
          <a:chOff x="0" y="0"/>
          <a:chExt cx="0" cy="0"/>
        </a:xfrm>
      </p:grpSpPr>
      <p:sp>
        <p:nvSpPr>
          <p:cNvPr id="92" name="Google Shape;92;p16"/>
          <p:cNvSpPr txBox="1"/>
          <p:nvPr>
            <p:ph type="title"/>
          </p:nvPr>
        </p:nvSpPr>
        <p:spPr>
          <a:xfrm>
            <a:off x="457200" y="205200"/>
            <a:ext cx="8229300" cy="8586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93" name="Google Shape;93;p16"/>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300"/>
              <a:buNone/>
              <a:defRPr/>
            </a:lvl1pPr>
            <a:lvl2pPr lvl="1" rtl="0" algn="l">
              <a:spcBef>
                <a:spcPts val="1200"/>
              </a:spcBef>
              <a:spcAft>
                <a:spcPts val="0"/>
              </a:spcAft>
              <a:buSzPts val="1100"/>
              <a:buNone/>
              <a:defRPr/>
            </a:lvl2pPr>
            <a:lvl3pPr lvl="2" rtl="0" algn="l">
              <a:spcBef>
                <a:spcPts val="1200"/>
              </a:spcBef>
              <a:spcAft>
                <a:spcPts val="0"/>
              </a:spcAft>
              <a:buSzPts val="1100"/>
              <a:buNone/>
              <a:defRPr/>
            </a:lvl3pPr>
            <a:lvl4pPr lvl="3" rtl="0" algn="l">
              <a:spcBef>
                <a:spcPts val="1200"/>
              </a:spcBef>
              <a:spcAft>
                <a:spcPts val="0"/>
              </a:spcAft>
              <a:buSzPts val="1100"/>
              <a:buNone/>
              <a:defRPr/>
            </a:lvl4pPr>
            <a:lvl5pPr lvl="4" rtl="0" algn="l">
              <a:spcBef>
                <a:spcPts val="1200"/>
              </a:spcBef>
              <a:spcAft>
                <a:spcPts val="0"/>
              </a:spcAft>
              <a:buSzPts val="1100"/>
              <a:buNone/>
              <a:defRPr/>
            </a:lvl5pPr>
            <a:lvl6pPr lvl="5" rtl="0" algn="l">
              <a:spcBef>
                <a:spcPts val="1200"/>
              </a:spcBef>
              <a:spcAft>
                <a:spcPts val="0"/>
              </a:spcAft>
              <a:buSzPts val="1100"/>
              <a:buNone/>
              <a:defRPr/>
            </a:lvl6pPr>
            <a:lvl7pPr lvl="6" rtl="0" algn="l">
              <a:spcBef>
                <a:spcPts val="1200"/>
              </a:spcBef>
              <a:spcAft>
                <a:spcPts val="0"/>
              </a:spcAft>
              <a:buSzPts val="1100"/>
              <a:buNone/>
              <a:defRPr/>
            </a:lvl7pPr>
            <a:lvl8pPr lvl="7" rtl="0" algn="l">
              <a:spcBef>
                <a:spcPts val="1200"/>
              </a:spcBef>
              <a:spcAft>
                <a:spcPts val="0"/>
              </a:spcAft>
              <a:buSzPts val="1100"/>
              <a:buNone/>
              <a:defRPr/>
            </a:lvl8pPr>
            <a:lvl9pPr lvl="8" rtl="0" algn="l">
              <a:spcBef>
                <a:spcPts val="1200"/>
              </a:spcBef>
              <a:spcAft>
                <a:spcPts val="12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7"/>
          <p:cNvSpPr/>
          <p:nvPr/>
        </p:nvSpPr>
        <p:spPr>
          <a:xfrm>
            <a:off x="1402200" y="1355760"/>
            <a:ext cx="599976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EE4C4C"/>
              </a:buClr>
              <a:buSzPts val="4000"/>
              <a:buFont typeface="Century Gothic"/>
              <a:buNone/>
            </a:pPr>
            <a:r>
              <a:rPr b="1" lang="en-US" sz="4000">
                <a:solidFill>
                  <a:srgbClr val="666666"/>
                </a:solidFill>
                <a:latin typeface="Century Gothic"/>
                <a:ea typeface="Century Gothic"/>
                <a:cs typeface="Century Gothic"/>
                <a:sym typeface="Century Gothic"/>
              </a:rPr>
              <a:t>Implementando um aplicativo</a:t>
            </a:r>
            <a:endParaRPr b="0" i="0" sz="4000" u="none" cap="none" strike="noStrike">
              <a:solidFill>
                <a:srgbClr val="66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18"/>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O que é um Pod?</a:t>
            </a:r>
            <a:endParaRPr b="0" sz="4000" strike="noStrike">
              <a:solidFill>
                <a:srgbClr val="999999"/>
              </a:solidFill>
              <a:latin typeface="Arial"/>
              <a:ea typeface="Arial"/>
              <a:cs typeface="Arial"/>
              <a:sym typeface="Arial"/>
            </a:endParaRPr>
          </a:p>
        </p:txBody>
      </p:sp>
      <p:sp>
        <p:nvSpPr>
          <p:cNvPr id="104" name="Google Shape;104;p18"/>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05" name="Google Shape;105;p18"/>
          <p:cNvSpPr txBox="1"/>
          <p:nvPr/>
        </p:nvSpPr>
        <p:spPr>
          <a:xfrm>
            <a:off x="565550" y="2011375"/>
            <a:ext cx="75180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000"/>
              <a:t>Um pod do Kubernetes é um conjunto de um ou mais contêineres, sendo a menor unidade de uma aplicação Kubernetes. Os pods são compostos por um container nos casos de uso mais comuns ou por vários containers fortemente acoplados em cenários mais avançados. Os containers são agrupados nesses pods para que os recursos sejam compartilhados de modo mais inteligente.</a:t>
            </a:r>
            <a:endParaRPr sz="2000"/>
          </a:p>
          <a:p>
            <a:pPr indent="0" lvl="0" marL="0" rtl="0" algn="l">
              <a:spcBef>
                <a:spcPts val="0"/>
              </a:spcBef>
              <a:spcAft>
                <a:spcPts val="0"/>
              </a:spcAft>
              <a:buNone/>
            </a:pPr>
            <a:r>
              <a:t/>
            </a:r>
            <a:endParaRPr/>
          </a:p>
        </p:txBody>
      </p:sp>
      <p:sp>
        <p:nvSpPr>
          <p:cNvPr id="106" name="Google Shape;106;p18"/>
          <p:cNvSpPr txBox="1"/>
          <p:nvPr/>
        </p:nvSpPr>
        <p:spPr>
          <a:xfrm>
            <a:off x="565550" y="4671375"/>
            <a:ext cx="64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Fonte: https://www.redhat.com/pt-br/topics/containers/what-is-a-kubernetes-cluster</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12" name="Google Shape;112;p19"/>
          <p:cNvPicPr preferRelativeResize="0"/>
          <p:nvPr/>
        </p:nvPicPr>
        <p:blipFill>
          <a:blip r:embed="rId4">
            <a:alphaModFix/>
          </a:blip>
          <a:stretch>
            <a:fillRect/>
          </a:stretch>
        </p:blipFill>
        <p:spPr>
          <a:xfrm>
            <a:off x="413100" y="2138994"/>
            <a:ext cx="1155360" cy="1855301"/>
          </a:xfrm>
          <a:prstGeom prst="rect">
            <a:avLst/>
          </a:prstGeom>
          <a:noFill/>
          <a:ln>
            <a:noFill/>
          </a:ln>
        </p:spPr>
      </p:pic>
      <p:sp>
        <p:nvSpPr>
          <p:cNvPr id="113" name="Google Shape;113;p19"/>
          <p:cNvSpPr txBox="1"/>
          <p:nvPr/>
        </p:nvSpPr>
        <p:spPr>
          <a:xfrm>
            <a:off x="619263" y="4032857"/>
            <a:ext cx="74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14" name="Google Shape;114;p19"/>
          <p:cNvCxnSpPr>
            <a:endCxn id="115" idx="1"/>
          </p:cNvCxnSpPr>
          <p:nvPr/>
        </p:nvCxnSpPr>
        <p:spPr>
          <a:xfrm flipH="1" rot="10800000">
            <a:off x="1465956" y="2483606"/>
            <a:ext cx="960300" cy="15750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9"/>
          <p:cNvSpPr/>
          <p:nvPr/>
        </p:nvSpPr>
        <p:spPr>
          <a:xfrm>
            <a:off x="2426256" y="2130806"/>
            <a:ext cx="743100" cy="70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3637842" y="2017800"/>
            <a:ext cx="459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17" name="Google Shape;117;p19"/>
          <p:cNvPicPr preferRelativeResize="0"/>
          <p:nvPr/>
        </p:nvPicPr>
        <p:blipFill>
          <a:blip r:embed="rId5">
            <a:alphaModFix/>
          </a:blip>
          <a:stretch>
            <a:fillRect/>
          </a:stretch>
        </p:blipFill>
        <p:spPr>
          <a:xfrm>
            <a:off x="2601730" y="2452088"/>
            <a:ext cx="446460" cy="333810"/>
          </a:xfrm>
          <a:prstGeom prst="rect">
            <a:avLst/>
          </a:prstGeom>
          <a:noFill/>
          <a:ln>
            <a:noFill/>
          </a:ln>
        </p:spPr>
      </p:pic>
      <p:sp>
        <p:nvSpPr>
          <p:cNvPr id="118" name="Google Shape;118;p19"/>
          <p:cNvSpPr txBox="1"/>
          <p:nvPr/>
        </p:nvSpPr>
        <p:spPr>
          <a:xfrm>
            <a:off x="2381922" y="2109346"/>
            <a:ext cx="8316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19" name="Google Shape;119;p19"/>
          <p:cNvCxnSpPr/>
          <p:nvPr/>
        </p:nvCxnSpPr>
        <p:spPr>
          <a:xfrm flipH="1" rot="10800000">
            <a:off x="3110181" y="2540238"/>
            <a:ext cx="477600" cy="630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9"/>
          <p:cNvSpPr txBox="1"/>
          <p:nvPr/>
        </p:nvSpPr>
        <p:spPr>
          <a:xfrm>
            <a:off x="3587778" y="2337015"/>
            <a:ext cx="85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sp>
        <p:nvSpPr>
          <p:cNvPr id="121" name="Google Shape;121;p19"/>
          <p:cNvSpPr txBox="1"/>
          <p:nvPr/>
        </p:nvSpPr>
        <p:spPr>
          <a:xfrm>
            <a:off x="4802150" y="668650"/>
            <a:ext cx="3627000" cy="2247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Menor unidade do Kubernetes</a:t>
            </a:r>
            <a:endParaRPr sz="2000"/>
          </a:p>
          <a:p>
            <a:pPr indent="-355600" lvl="0" marL="457200" rtl="0" algn="l">
              <a:spcBef>
                <a:spcPts val="0"/>
              </a:spcBef>
              <a:spcAft>
                <a:spcPts val="0"/>
              </a:spcAft>
              <a:buSzPts val="2000"/>
              <a:buChar char="●"/>
            </a:pPr>
            <a:r>
              <a:rPr lang="en-US" sz="2000"/>
              <a:t>Uma abstração sobre o container</a:t>
            </a:r>
            <a:endParaRPr sz="2000"/>
          </a:p>
          <a:p>
            <a:pPr indent="-355600" lvl="0" marL="457200" rtl="0" algn="l">
              <a:spcBef>
                <a:spcPts val="0"/>
              </a:spcBef>
              <a:spcAft>
                <a:spcPts val="0"/>
              </a:spcAft>
              <a:buSzPts val="2000"/>
              <a:buChar char="●"/>
            </a:pPr>
            <a:r>
              <a:rPr lang="en-US" sz="2000"/>
              <a:t>Normalmente é executado uma aplicação por Pod</a:t>
            </a:r>
            <a:endParaRPr sz="2000"/>
          </a:p>
          <a:p>
            <a:pPr indent="0" lvl="0" marL="0" rtl="0" algn="l">
              <a:spcBef>
                <a:spcPts val="0"/>
              </a:spcBef>
              <a:spcAft>
                <a:spcPts val="0"/>
              </a:spcAft>
              <a:buNone/>
            </a:pPr>
            <a:r>
              <a:t/>
            </a:r>
            <a:endParaRPr/>
          </a:p>
        </p:txBody>
      </p:sp>
      <p:cxnSp>
        <p:nvCxnSpPr>
          <p:cNvPr id="122" name="Google Shape;122;p19"/>
          <p:cNvCxnSpPr/>
          <p:nvPr/>
        </p:nvCxnSpPr>
        <p:spPr>
          <a:xfrm flipH="1" rot="10800000">
            <a:off x="3110181" y="2222238"/>
            <a:ext cx="477600" cy="63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b="52123" l="32987" r="34312" t="0"/>
          <a:stretch/>
        </p:blipFill>
        <p:spPr>
          <a:xfrm>
            <a:off x="221775" y="146075"/>
            <a:ext cx="2053124" cy="1361325"/>
          </a:xfrm>
          <a:prstGeom prst="rect">
            <a:avLst/>
          </a:prstGeom>
          <a:noFill/>
          <a:ln>
            <a:noFill/>
          </a:ln>
        </p:spPr>
      </p:pic>
      <p:pic>
        <p:nvPicPr>
          <p:cNvPr id="128" name="Google Shape;128;p20"/>
          <p:cNvPicPr preferRelativeResize="0"/>
          <p:nvPr/>
        </p:nvPicPr>
        <p:blipFill>
          <a:blip r:embed="rId4">
            <a:alphaModFix/>
          </a:blip>
          <a:stretch>
            <a:fillRect/>
          </a:stretch>
        </p:blipFill>
        <p:spPr>
          <a:xfrm>
            <a:off x="2058450" y="1832887"/>
            <a:ext cx="1460547" cy="2214208"/>
          </a:xfrm>
          <a:prstGeom prst="rect">
            <a:avLst/>
          </a:prstGeom>
          <a:noFill/>
          <a:ln>
            <a:noFill/>
          </a:ln>
        </p:spPr>
      </p:pic>
      <p:sp>
        <p:nvSpPr>
          <p:cNvPr id="129" name="Google Shape;129;p20"/>
          <p:cNvSpPr txBox="1"/>
          <p:nvPr/>
        </p:nvSpPr>
        <p:spPr>
          <a:xfrm>
            <a:off x="2319071" y="4093118"/>
            <a:ext cx="939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Node 01</a:t>
            </a:r>
            <a:endParaRPr sz="1100"/>
          </a:p>
        </p:txBody>
      </p:sp>
      <p:cxnSp>
        <p:nvCxnSpPr>
          <p:cNvPr id="130" name="Google Shape;130;p20"/>
          <p:cNvCxnSpPr>
            <a:endCxn id="131" idx="1"/>
          </p:cNvCxnSpPr>
          <p:nvPr/>
        </p:nvCxnSpPr>
        <p:spPr>
          <a:xfrm flipH="1" rot="10800000">
            <a:off x="3389279" y="2244166"/>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20"/>
          <p:cNvSpPr/>
          <p:nvPr/>
        </p:nvSpPr>
        <p:spPr>
          <a:xfrm>
            <a:off x="4603379" y="1823116"/>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nvSpPr>
        <p:spPr>
          <a:xfrm>
            <a:off x="6135004" y="1688249"/>
            <a:ext cx="5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33" name="Google Shape;133;p20"/>
          <p:cNvPicPr preferRelativeResize="0"/>
          <p:nvPr/>
        </p:nvPicPr>
        <p:blipFill>
          <a:blip r:embed="rId5">
            <a:alphaModFix/>
          </a:blip>
          <a:stretch>
            <a:fillRect/>
          </a:stretch>
        </p:blipFill>
        <p:spPr>
          <a:xfrm>
            <a:off x="4825204" y="2206550"/>
            <a:ext cx="564393" cy="398385"/>
          </a:xfrm>
          <a:prstGeom prst="rect">
            <a:avLst/>
          </a:prstGeom>
          <a:noFill/>
          <a:ln>
            <a:noFill/>
          </a:ln>
        </p:spPr>
      </p:pic>
      <p:sp>
        <p:nvSpPr>
          <p:cNvPr id="134" name="Google Shape;134;p20"/>
          <p:cNvSpPr txBox="1"/>
          <p:nvPr/>
        </p:nvSpPr>
        <p:spPr>
          <a:xfrm>
            <a:off x="4547334" y="1797504"/>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Meu-app</a:t>
            </a:r>
            <a:endParaRPr sz="1100"/>
          </a:p>
        </p:txBody>
      </p:sp>
      <p:cxnSp>
        <p:nvCxnSpPr>
          <p:cNvPr id="135" name="Google Shape;135;p20"/>
          <p:cNvCxnSpPr/>
          <p:nvPr/>
        </p:nvCxnSpPr>
        <p:spPr>
          <a:xfrm flipH="1" rot="10800000">
            <a:off x="5467962" y="2311639"/>
            <a:ext cx="603900" cy="753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20"/>
          <p:cNvSpPr txBox="1"/>
          <p:nvPr/>
        </p:nvSpPr>
        <p:spPr>
          <a:xfrm>
            <a:off x="6071715" y="2069215"/>
            <a:ext cx="10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cxnSp>
        <p:nvCxnSpPr>
          <p:cNvPr id="137" name="Google Shape;137;p20"/>
          <p:cNvCxnSpPr/>
          <p:nvPr/>
        </p:nvCxnSpPr>
        <p:spPr>
          <a:xfrm flipH="1" rot="10800000">
            <a:off x="5467962" y="1932123"/>
            <a:ext cx="603900" cy="753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0"/>
          <p:cNvCxnSpPr>
            <a:endCxn id="139" idx="1"/>
          </p:cNvCxnSpPr>
          <p:nvPr/>
        </p:nvCxnSpPr>
        <p:spPr>
          <a:xfrm flipH="1" rot="10800000">
            <a:off x="3389279" y="3316062"/>
            <a:ext cx="1214100" cy="1881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20"/>
          <p:cNvSpPr/>
          <p:nvPr/>
        </p:nvSpPr>
        <p:spPr>
          <a:xfrm>
            <a:off x="4603379" y="2895012"/>
            <a:ext cx="939300" cy="8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6135004" y="2760145"/>
            <a:ext cx="5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Pod</a:t>
            </a:r>
            <a:endParaRPr sz="1200"/>
          </a:p>
        </p:txBody>
      </p:sp>
      <p:pic>
        <p:nvPicPr>
          <p:cNvPr id="141" name="Google Shape;141;p20"/>
          <p:cNvPicPr preferRelativeResize="0"/>
          <p:nvPr/>
        </p:nvPicPr>
        <p:blipFill>
          <a:blip r:embed="rId5">
            <a:alphaModFix/>
          </a:blip>
          <a:stretch>
            <a:fillRect/>
          </a:stretch>
        </p:blipFill>
        <p:spPr>
          <a:xfrm>
            <a:off x="4825204" y="3278446"/>
            <a:ext cx="564393" cy="398385"/>
          </a:xfrm>
          <a:prstGeom prst="rect">
            <a:avLst/>
          </a:prstGeom>
          <a:noFill/>
          <a:ln>
            <a:noFill/>
          </a:ln>
        </p:spPr>
      </p:pic>
      <p:sp>
        <p:nvSpPr>
          <p:cNvPr id="142" name="Google Shape;142;p20"/>
          <p:cNvSpPr txBox="1"/>
          <p:nvPr/>
        </p:nvSpPr>
        <p:spPr>
          <a:xfrm>
            <a:off x="4547334" y="2869400"/>
            <a:ext cx="1051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00"/>
              <a:t>BD</a:t>
            </a:r>
            <a:endParaRPr sz="1100"/>
          </a:p>
        </p:txBody>
      </p:sp>
      <p:cxnSp>
        <p:nvCxnSpPr>
          <p:cNvPr id="143" name="Google Shape;143;p20"/>
          <p:cNvCxnSpPr/>
          <p:nvPr/>
        </p:nvCxnSpPr>
        <p:spPr>
          <a:xfrm flipH="1" rot="10800000">
            <a:off x="5467962" y="3383536"/>
            <a:ext cx="603900" cy="753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0"/>
          <p:cNvSpPr txBox="1"/>
          <p:nvPr/>
        </p:nvSpPr>
        <p:spPr>
          <a:xfrm>
            <a:off x="6071715" y="3141112"/>
            <a:ext cx="108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Container</a:t>
            </a:r>
            <a:endParaRPr sz="1200"/>
          </a:p>
        </p:txBody>
      </p:sp>
      <p:cxnSp>
        <p:nvCxnSpPr>
          <p:cNvPr id="145" name="Google Shape;145;p20"/>
          <p:cNvCxnSpPr/>
          <p:nvPr/>
        </p:nvCxnSpPr>
        <p:spPr>
          <a:xfrm flipH="1" rot="10800000">
            <a:off x="5467962" y="3004019"/>
            <a:ext cx="603900" cy="7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pic>
        <p:nvPicPr>
          <p:cNvPr id="150" name="Google Shape;150;p21"/>
          <p:cNvPicPr preferRelativeResize="0"/>
          <p:nvPr/>
        </p:nvPicPr>
        <p:blipFill>
          <a:blip r:embed="rId3">
            <a:alphaModFix/>
          </a:blip>
          <a:stretch>
            <a:fillRect/>
          </a:stretch>
        </p:blipFill>
        <p:spPr>
          <a:xfrm>
            <a:off x="653150" y="1390825"/>
            <a:ext cx="7400925" cy="2647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2"/>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999999"/>
                </a:solidFill>
                <a:latin typeface="Century Gothic"/>
                <a:ea typeface="Century Gothic"/>
                <a:cs typeface="Century Gothic"/>
                <a:sym typeface="Century Gothic"/>
              </a:rPr>
              <a:t>O que é YAML (YML) ?</a:t>
            </a:r>
            <a:endParaRPr b="0" sz="4000" strike="noStrike">
              <a:solidFill>
                <a:srgbClr val="999999"/>
              </a:solidFill>
              <a:latin typeface="Arial"/>
              <a:ea typeface="Arial"/>
              <a:cs typeface="Arial"/>
              <a:sym typeface="Arial"/>
            </a:endParaRPr>
          </a:p>
        </p:txBody>
      </p:sp>
      <p:sp>
        <p:nvSpPr>
          <p:cNvPr id="156" name="Google Shape;156;p22"/>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sp>
        <p:nvSpPr>
          <p:cNvPr id="157" name="Google Shape;157;p22"/>
          <p:cNvSpPr txBox="1"/>
          <p:nvPr/>
        </p:nvSpPr>
        <p:spPr>
          <a:xfrm>
            <a:off x="565550" y="1839175"/>
            <a:ext cx="7518000" cy="2862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000"/>
              <a:t>O YAML é uma linguagem de serialização de dados muito usada na escrita de arquivos de configuração.</a:t>
            </a:r>
            <a:endParaRPr sz="2000"/>
          </a:p>
          <a:p>
            <a:pPr indent="0" lvl="0" marL="0" rtl="0" algn="just">
              <a:spcBef>
                <a:spcPts val="0"/>
              </a:spcBef>
              <a:spcAft>
                <a:spcPts val="0"/>
              </a:spcAft>
              <a:buNone/>
            </a:pPr>
            <a:r>
              <a:rPr lang="en-US" sz="2000"/>
              <a:t>O YAML usa um recuo no estilo Python para indicar o aninhamento. É necessário utilizar espaços em branco porque os caracteres de tabulação não são permitidos. Não há símbolos de formato comuns, como chaves, colchetes, tags de fechamento ou aspas. Os arquivos YAML têm a extensão .yml ou .yaml. </a:t>
            </a:r>
            <a:endParaRPr sz="2000"/>
          </a:p>
          <a:p>
            <a:pPr indent="0" lvl="0" marL="0" rtl="0" algn="l">
              <a:spcBef>
                <a:spcPts val="0"/>
              </a:spcBef>
              <a:spcAft>
                <a:spcPts val="0"/>
              </a:spcAft>
              <a:buNone/>
            </a:pPr>
            <a:r>
              <a:t/>
            </a:r>
            <a:endParaRPr/>
          </a:p>
        </p:txBody>
      </p:sp>
      <p:sp>
        <p:nvSpPr>
          <p:cNvPr id="158" name="Google Shape;158;p22"/>
          <p:cNvSpPr txBox="1"/>
          <p:nvPr/>
        </p:nvSpPr>
        <p:spPr>
          <a:xfrm>
            <a:off x="598975" y="4702075"/>
            <a:ext cx="431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Fonte: https://www.redhat.com/pt-br/topics/automation/what-is-yaml</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23"/>
          <p:cNvSpPr/>
          <p:nvPr/>
        </p:nvSpPr>
        <p:spPr>
          <a:xfrm>
            <a:off x="565560" y="636480"/>
            <a:ext cx="74100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b="1" lang="en-US" sz="4000">
                <a:solidFill>
                  <a:srgbClr val="EE4C4C"/>
                </a:solidFill>
                <a:latin typeface="Century Gothic"/>
                <a:ea typeface="Century Gothic"/>
                <a:cs typeface="Century Gothic"/>
                <a:sym typeface="Century Gothic"/>
              </a:rPr>
              <a:t>Exemplo</a:t>
            </a:r>
            <a:endParaRPr b="0" sz="4000" strike="noStrike">
              <a:latin typeface="Arial"/>
              <a:ea typeface="Arial"/>
              <a:cs typeface="Arial"/>
              <a:sym typeface="Arial"/>
            </a:endParaRPr>
          </a:p>
        </p:txBody>
      </p:sp>
      <p:sp>
        <p:nvSpPr>
          <p:cNvPr id="164" name="Google Shape;164;p23"/>
          <p:cNvSpPr/>
          <p:nvPr/>
        </p:nvSpPr>
        <p:spPr>
          <a:xfrm>
            <a:off x="540000" y="3196440"/>
            <a:ext cx="8100000" cy="417300"/>
          </a:xfrm>
          <a:prstGeom prst="rect">
            <a:avLst/>
          </a:prstGeom>
          <a:noFill/>
          <a:ln>
            <a:noFill/>
          </a:ln>
        </p:spPr>
        <p:txBody>
          <a:bodyPr anchorCtr="0" anchor="ctr" bIns="91425" lIns="91425" spcFirstLastPara="1" rIns="91425" wrap="square" tIns="91425">
            <a:noAutofit/>
          </a:bodyPr>
          <a:lstStyle/>
          <a:p>
            <a:pPr indent="0" lvl="0" marL="76319" marR="0" rtl="0" algn="l">
              <a:lnSpc>
                <a:spcPct val="100000"/>
              </a:lnSpc>
              <a:spcBef>
                <a:spcPts val="0"/>
              </a:spcBef>
              <a:spcAft>
                <a:spcPts val="0"/>
              </a:spcAft>
              <a:buSzPts val="2400"/>
              <a:buFont typeface="Arial"/>
              <a:buNone/>
            </a:pPr>
            <a:r>
              <a:t/>
            </a:r>
            <a:endParaRPr sz="2400">
              <a:solidFill>
                <a:srgbClr val="181818"/>
              </a:solidFill>
              <a:latin typeface="Calibri"/>
              <a:ea typeface="Calibri"/>
              <a:cs typeface="Calibri"/>
              <a:sym typeface="Calibri"/>
            </a:endParaRPr>
          </a:p>
        </p:txBody>
      </p:sp>
      <p:pic>
        <p:nvPicPr>
          <p:cNvPr id="165" name="Google Shape;165;p23"/>
          <p:cNvPicPr preferRelativeResize="0"/>
          <p:nvPr/>
        </p:nvPicPr>
        <p:blipFill>
          <a:blip r:embed="rId3">
            <a:alphaModFix/>
          </a:blip>
          <a:stretch>
            <a:fillRect/>
          </a:stretch>
        </p:blipFill>
        <p:spPr>
          <a:xfrm>
            <a:off x="668704" y="1534975"/>
            <a:ext cx="5009675" cy="3331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