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7" Type="http://schemas.openxmlformats.org/officeDocument/2006/relationships/viewProps" Target="viewProps.xml" /><Relationship Id="rId5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9" Type="http://schemas.openxmlformats.org/officeDocument/2006/relationships/tableStyles" Target="tableStyles.xml" /><Relationship Id="rId5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6.xml" /><Relationship Id="rId3" Type="http://schemas.openxmlformats.org/officeDocument/2006/relationships/slide" Target="slide9.xml" /><Relationship Id="rId4" Type="http://schemas.openxmlformats.org/officeDocument/2006/relationships/slide" Target="slide14.xml" /><Relationship Id="rId5" Type="http://schemas.openxmlformats.org/officeDocument/2006/relationships/slide" Target="slide15.xml" /><Relationship Id="rId6" Type="http://schemas.openxmlformats.org/officeDocument/2006/relationships/slide" Target="slide16.xml" /><Relationship Id="rId7" Type="http://schemas.openxmlformats.org/officeDocument/2006/relationships/slide" Target="slide17.xml" /><Relationship Id="rId8" Type="http://schemas.openxmlformats.org/officeDocument/2006/relationships/slide" Target="slide18.xml" /><Relationship Id="rId9" Type="http://schemas.openxmlformats.org/officeDocument/2006/relationships/slide" Target="slide19.xml" /><Relationship Id="rId10" Type="http://schemas.openxmlformats.org/officeDocument/2006/relationships/slide" Target="slide20.xml" /><Relationship Id="rId11" Type="http://schemas.openxmlformats.org/officeDocument/2006/relationships/slide" Target="slide21.xml" /><Relationship Id="rId12" Type="http://schemas.openxmlformats.org/officeDocument/2006/relationships/slide" Target="slide22.xml" /><Relationship Id="rId13" Type="http://schemas.openxmlformats.org/officeDocument/2006/relationships/slide" Target="slide23.xml" /><Relationship Id="rId14" Type="http://schemas.openxmlformats.org/officeDocument/2006/relationships/slide" Target="slide24.xml" /><Relationship Id="rId15" Type="http://schemas.openxmlformats.org/officeDocument/2006/relationships/slide" Target="slide25.xml" /><Relationship Id="rId16" Type="http://schemas.openxmlformats.org/officeDocument/2006/relationships/slide" Target="slide26.xml" /><Relationship Id="rId17" Type="http://schemas.openxmlformats.org/officeDocument/2006/relationships/slide" Target="slide27.xml" /><Relationship Id="rId18" Type="http://schemas.openxmlformats.org/officeDocument/2006/relationships/slide" Target="slide34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🎨 ClickPassagens - Design de Telas Completo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Cores Primárias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--aviation-blue</a:t>
            </a:r>
            <a:r>
              <a:rPr b="1" i="1">
                <a:solidFill>
                  <a:srgbClr val="60A0B0"/>
                </a:solidFill>
                <a:latin typeface="Courier"/>
              </a:rPr>
              <a:t>: #0066CC        /* Azul</a:t>
            </a:r>
            <a:r>
              <a:rPr>
                <a:latin typeface="Courier"/>
              </a:rPr>
              <a:t> aviação principal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/</a:t>
            </a:r>
            <a:br/>
            <a:r>
              <a:rPr>
                <a:latin typeface="Courier"/>
              </a:rPr>
              <a:t>--aviation-light-blue</a:t>
            </a:r>
            <a:r>
              <a:rPr b="1" i="1">
                <a:solidFill>
                  <a:srgbClr val="60A0B0"/>
                </a:solidFill>
                <a:latin typeface="Courier"/>
              </a:rPr>
              <a:t>: #4A90E2  /* Azul</a:t>
            </a:r>
            <a:r>
              <a:rPr>
                <a:latin typeface="Courier"/>
              </a:rPr>
              <a:t> claro para gradientes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/</a:t>
            </a:r>
            <a:br/>
            <a:r>
              <a:rPr>
                <a:latin typeface="Courier"/>
              </a:rPr>
              <a:t>--aviation-gold</a:t>
            </a:r>
            <a:r>
              <a:rPr b="1" i="1">
                <a:solidFill>
                  <a:srgbClr val="60A0B0"/>
                </a:solidFill>
                <a:latin typeface="Courier"/>
              </a:rPr>
              <a:t>: #FFC107</a:t>
            </a:r>
            <a:r>
              <a:rPr>
                <a:latin typeface="Courier"/>
              </a:rPr>
              <a:t>        </a:t>
            </a:r>
            <a:r>
              <a:rPr i="1">
                <a:solidFill>
                  <a:srgbClr val="60A0B0"/>
                </a:solidFill>
                <a:latin typeface="Courier"/>
              </a:rPr>
              <a:t>/* Dourado para destaques premium */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Cores Secundárias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--success-green</a:t>
            </a:r>
            <a:r>
              <a:rPr b="1" i="1">
                <a:solidFill>
                  <a:srgbClr val="60A0B0"/>
                </a:solidFill>
                <a:latin typeface="Courier"/>
              </a:rPr>
              <a:t>: #10B981        /* Verde</a:t>
            </a:r>
            <a:r>
              <a:rPr>
                <a:latin typeface="Courier"/>
              </a:rPr>
              <a:t> para economia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/</a:t>
            </a:r>
            <a:br/>
            <a:r>
              <a:rPr>
                <a:latin typeface="Courier"/>
              </a:rPr>
              <a:t>--error-red</a:t>
            </a:r>
            <a:r>
              <a:rPr b="1" i="1">
                <a:solidFill>
                  <a:srgbClr val="60A0B0"/>
                </a:solidFill>
                <a:latin typeface="Courier"/>
              </a:rPr>
              <a:t>: #EF4444</a:t>
            </a:r>
            <a:r>
              <a:rPr>
                <a:latin typeface="Courier"/>
              </a:rPr>
              <a:t>           </a:t>
            </a:r>
            <a:r>
              <a:rPr i="1">
                <a:solidFill>
                  <a:srgbClr val="60A0B0"/>
                </a:solidFill>
                <a:latin typeface="Courier"/>
              </a:rPr>
              <a:t>/* Vermelho para alertas */</a:t>
            </a:r>
            <a:br/>
            <a:r>
              <a:rPr>
                <a:latin typeface="Courier"/>
              </a:rPr>
              <a:t>--warning-orange</a:t>
            </a:r>
            <a:r>
              <a:rPr b="1" i="1">
                <a:solidFill>
                  <a:srgbClr val="60A0B0"/>
                </a:solidFill>
                <a:latin typeface="Courier"/>
              </a:rPr>
              <a:t>: #F59E0B</a:t>
            </a:r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/* Laranja para avisos */</a:t>
            </a:r>
            <a:br/>
            <a:r>
              <a:rPr>
                <a:latin typeface="Courier"/>
              </a:rPr>
              <a:t>--neutral-gray</a:t>
            </a:r>
            <a:r>
              <a:rPr b="1" i="1">
                <a:solidFill>
                  <a:srgbClr val="60A0B0"/>
                </a:solidFill>
                <a:latin typeface="Courier"/>
              </a:rPr>
              <a:t>: #6B7280        /* Cinza</a:t>
            </a:r>
            <a:r>
              <a:rPr>
                <a:latin typeface="Courier"/>
              </a:rPr>
              <a:t> para textos secundários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Gradientes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/* Gradiente Principal */</a:t>
            </a:r>
            <a:br/>
            <a:r>
              <a:rPr>
                <a:latin typeface="Courier"/>
              </a:rPr>
              <a:t>background</a:t>
            </a:r>
            <a:r>
              <a:rPr b="1" i="1">
                <a:solidFill>
                  <a:srgbClr val="60A0B0"/>
                </a:solidFill>
                <a:latin typeface="Courier"/>
              </a:rPr>
              <a:t>: linear-gradient(135deg, #0066CC 0%, #4A90E2 100%)</a:t>
            </a:r>
            <a:r>
              <a:rPr>
                <a:latin typeface="Courier"/>
              </a:rPr>
              <a:t>;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/* Gradiente de Fundo */</a:t>
            </a:r>
            <a:br/>
            <a:r>
              <a:rPr>
                <a:latin typeface="Courier"/>
              </a:rPr>
              <a:t>background</a:t>
            </a:r>
            <a:r>
              <a:rPr b="1" i="1">
                <a:solidFill>
                  <a:srgbClr val="60A0B0"/>
                </a:solidFill>
                <a:latin typeface="Courier"/>
              </a:rPr>
              <a:t>: linear-gradient(to-br, from-blue-50, via-indigo-50, to-purple-50)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Tipografia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Fonte Principal</a:t>
            </a:r>
            <a:r>
              <a:rPr/>
              <a:t>: Inter, sans-serif</a:t>
            </a:r>
          </a:p>
          <a:p>
            <a:pPr lvl="0"/>
            <a:r>
              <a:rPr b="1"/>
              <a:t>Títulos</a:t>
            </a:r>
            <a:r>
              <a:rPr/>
              <a:t>: 600-700 (Semi-bold a Bold)</a:t>
            </a:r>
          </a:p>
          <a:p>
            <a:pPr lvl="0"/>
            <a:r>
              <a:rPr b="1"/>
              <a:t>Corpo</a:t>
            </a:r>
            <a:r>
              <a:rPr/>
              <a:t>: 400-500 (Regular a Medium)</a:t>
            </a:r>
          </a:p>
          <a:p>
            <a:pPr lvl="0"/>
            <a:r>
              <a:rPr b="1"/>
              <a:t>Tamanhos</a:t>
            </a:r>
            <a:r>
              <a:rPr/>
              <a:t>:</a:t>
            </a:r>
          </a:p>
          <a:p>
            <a:pPr lvl="1"/>
            <a:r>
              <a:rPr/>
              <a:t>H1: 3.75rem (60px)</a:t>
            </a:r>
          </a:p>
          <a:p>
            <a:pPr lvl="1"/>
            <a:r>
              <a:rPr/>
              <a:t>H2: 3rem (48px)</a:t>
            </a:r>
          </a:p>
          <a:p>
            <a:pPr lvl="1"/>
            <a:r>
              <a:rPr/>
              <a:t>H3: 2.25rem (36px)</a:t>
            </a:r>
          </a:p>
          <a:p>
            <a:pPr lvl="1"/>
            <a:r>
              <a:rPr/>
              <a:t>Body: 1rem (16px)</a:t>
            </a:r>
          </a:p>
          <a:p>
            <a:pPr lvl="1"/>
            <a:r>
              <a:rPr/>
              <a:t>Small: 0.875rem (14px)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📱 Telas do Sistema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TELA 1: Home/Landing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Objetivo</a:t>
            </a:r>
            <a:r>
              <a:rPr/>
              <a:t>: Criar primeira impressão impactante e direcionar usuários para busca de passagens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Layout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┌──────────────────────────────────────────────────────────┐
│ [HEADER]                                                  │
│ Logo ClickPassagens    [Buscar][Planos][Contato] [Login] │
├──────────────────────────────────────────────────────────┤
│                      HERO SECTION                         │
│                                                           │
│          ⭐ #1 Plataforma de Milhas do Brasil            │
│                                                           │
│              Voe mais, gaste menos                        │
│                                                           │
│    A plataforma mais inteligente para encontrar          │
│    passagens aéreas com milhas. Compare preços           │
│    em tempo real e economize até 70%                     │
│                                                           │
│    [🛫 Buscar Passagens Agora] [Ver Como Funciona]      │
│                                                           │
│  ┌─────────┐ ┌─────────┐ ┌─────────┐ ┌─────────┐      │
│  │  50K+   │ │   70%   │ │  24/7   │ │  100%   │      │
│  │Passag.  │ │Economia │ │ Suporte │ │Segurança│      │
│  └─────────┘ └─────────┘ └─────────┘ └─────────┘      │
│                                                           │
│         Parceiros de confiança                            │
│    [Gol] [Azul] [LATAM] [Avianca] [Ibéria]             │
└──────────────────────────────────────────────────────────┘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Elementos Visuais</a:t>
            </a:r>
          </a:p>
          <a:p>
            <a:pPr lvl="0" indent="-342900" marL="342900">
              <a:buAutoNum type="arabicPeriod"/>
            </a:pPr>
            <a:r>
              <a:rPr b="1"/>
              <a:t>Background</a:t>
            </a:r>
            <a:r>
              <a:rPr/>
              <a:t>: Gradiente suave de azul claro a roxo claro com elementos flutuantes animados</a:t>
            </a:r>
          </a:p>
          <a:p>
            <a:pPr lvl="0" indent="-342900" marL="342900">
              <a:buAutoNum type="arabicPeriod"/>
            </a:pPr>
            <a:r>
              <a:rPr b="1"/>
              <a:t>Badge de Destaque</a:t>
            </a:r>
            <a:r>
              <a:rPr/>
              <a:t>: Badge branco com borda azul “#1 Plataforma”</a:t>
            </a:r>
          </a:p>
          <a:p>
            <a:pPr lvl="0" indent="-342900" marL="342900">
              <a:buAutoNum type="arabicPeriod"/>
            </a:pPr>
            <a:r>
              <a:rPr b="1"/>
              <a:t>Título Principal</a:t>
            </a:r>
            <a:r>
              <a:rPr/>
              <a:t>: Fonte grande e bold com “gaste menos” em gradiente azul</a:t>
            </a:r>
          </a:p>
          <a:p>
            <a:pPr lvl="0" indent="-342900" marL="342900">
              <a:buAutoNum type="arabicPeriod"/>
            </a:pPr>
            <a:r>
              <a:rPr b="1"/>
              <a:t>Estatísticas</a:t>
            </a:r>
            <a:r>
              <a:rPr/>
              <a:t>: 4 cards com ícones, números grandes e labels</a:t>
            </a:r>
          </a:p>
          <a:p>
            <a:pPr lvl="1"/>
            <a:r>
              <a:rPr/>
              <a:t>Animação: Destaque rotativo a cada 3 segundos com scale e sombra</a:t>
            </a:r>
          </a:p>
          <a:p>
            <a:pPr lvl="0" indent="-342900" marL="342900">
              <a:buAutoNum type="arabicPeriod"/>
            </a:pPr>
            <a:r>
              <a:rPr b="1"/>
              <a:t>Companhias</a:t>
            </a:r>
            <a:r>
              <a:rPr/>
              <a:t>: Pills coloridas com cores das companhias (laranja, azul, vermelho, etc.)</a:t>
            </a:r>
          </a:p>
          <a:p>
            <a:pPr lvl="0" indent="-342900" marL="342900">
              <a:buAutoNum type="arabicPeriod"/>
            </a:pPr>
            <a:r>
              <a:rPr b="1"/>
              <a:t>CTAs</a:t>
            </a:r>
            <a:r>
              <a:rPr/>
              <a:t>:</a:t>
            </a:r>
          </a:p>
          <a:p>
            <a:pPr lvl="1"/>
            <a:r>
              <a:rPr/>
              <a:t>Primário: Botão com gradiente azul + ícone de avião</a:t>
            </a:r>
          </a:p>
          <a:p>
            <a:pPr lvl="1"/>
            <a:r>
              <a:rPr/>
              <a:t>Secundário: Botão outline azul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Animações</a:t>
            </a:r>
          </a:p>
          <a:p>
            <a:pPr lvl="0"/>
            <a:r>
              <a:rPr/>
              <a:t>Fade-in sequencial dos elementos (0.2s de delay entre cada)</a:t>
            </a:r>
          </a:p>
          <a:p>
            <a:pPr lvl="0"/>
            <a:r>
              <a:rPr/>
              <a:t>Floating animation nos elementos de background</a:t>
            </a:r>
          </a:p>
          <a:p>
            <a:pPr lvl="0"/>
            <a:r>
              <a:rPr/>
              <a:t>Hover: Scale 1.05 nos botões</a:t>
            </a:r>
          </a:p>
          <a:p>
            <a:pPr lvl="0"/>
            <a:r>
              <a:rPr/>
              <a:t>Estatísticas: Highlight rotativo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TELA 2: Busca de Passagens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Objetivo</a:t>
            </a:r>
            <a:r>
              <a:rPr/>
              <a:t>: Permitir busca rápida e intuitiva de passagens aéreas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Layout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┌──────────────────────────────────────────────────────────┐
│             FORMULÁRIO DE BUSCA                           │
│                                                           │
│  ┌────────────────────────────────────────────────┐     │
│  │ Voe Mais, Gaste Menos                          │     │
│  │ Compare preços em milhas e dinheiro            │     │
│  │ ✓ Mais de 50 companhias                       │     │
│  │ ✓ Economia garantida                          │     │
│  │ ✓ Busca em tempo real                         │     │
│  └────────────────────────────────────────────────┘     │
│                                                           │
│  ┌──────────────────────────────────────────────────┐   │
│  │ CARD DE BUSCA (fundo branco, sombra elegante)   │   │
│  │                                                   │   │
│  │ 📍 Origem          📍 Destino                    │   │
│  │ [São Paulo (GRU)] [Rio de Janeiro (GIG)]        │   │
│  │                                                   │   │
│  │ 📅 Data de Ida    📅 Data de Volta (opcional)   │   │
│  │ [DD/MM/AAAA]      [DD/MM/AAAA]                  │   │
│  │                                                   │   │
│  │ 👥 Passageiros    💺 Classe                      │   │
│  │ [1 Adulto ▼]      [Econômica ▼]                │   │
│  │                                                   │   │
│  │ ✈️ Companhias Aéreas (opcional)                 │   │
│  │ [Todas as companhias ▼]                         │   │
│  │                                                   │   │
│  │      [🔍 Buscar Melhores Preços]                │   │
│  └──────────────────────────────────────────────────┘   │
│                                                           │
│           FILTROS AVANÇADOS (expansível)                  │
│  ┌──────────────────────────────────────────────────┐   │
│  │ ⚙️ Filtros Avançados [▼]                         │   │
│  │ • Número de paradas                              │   │
│  │ • Horário de saída/chegada                       │   │
│  │ • Bagagem incluída                               │   │
│  │ • Preço máximo                                   │   │
│  └──────────────────────────────────────────────────┘   │
└──────────────────────────────────────────────────────────┘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Elementos Visuais</a:t>
            </a:r>
          </a:p>
          <a:p>
            <a:pPr lvl="0" indent="-342900" marL="342900">
              <a:buAutoNum type="arabicPeriod"/>
            </a:pPr>
            <a:r>
              <a:rPr b="1"/>
              <a:t>Header</a:t>
            </a:r>
            <a:r>
              <a:rPr/>
              <a:t>: Gradiente azul com título branco e badges informativos</a:t>
            </a:r>
          </a:p>
          <a:p>
            <a:pPr lvl="0" indent="-342900" marL="342900">
              <a:buAutoNum type="arabicPeriod"/>
            </a:pPr>
            <a:r>
              <a:rPr b="1"/>
              <a:t>Card Principal</a:t>
            </a:r>
            <a:r>
              <a:rPr/>
              <a:t>:</a:t>
            </a:r>
          </a:p>
          <a:p>
            <a:pPr lvl="1"/>
            <a:r>
              <a:rPr/>
              <a:t>Fundo branco com backdrop-blur</a:t>
            </a:r>
          </a:p>
          <a:p>
            <a:pPr lvl="1"/>
            <a:r>
              <a:rPr/>
              <a:t>Border radius 16px</a:t>
            </a:r>
          </a:p>
          <a:p>
            <a:pPr lvl="1"/>
            <a:r>
              <a:rPr/>
              <a:t>Sombra suave (shadow-lg)</a:t>
            </a:r>
          </a:p>
          <a:p>
            <a:pPr lvl="1"/>
            <a:r>
              <a:rPr/>
              <a:t>Padding generoso</a:t>
            </a:r>
          </a:p>
          <a:p>
            <a:pPr lvl="0" indent="-342900" marL="342900">
              <a:buAutoNum type="arabicPeriod"/>
            </a:pPr>
            <a:r>
              <a:rPr b="1"/>
              <a:t>Campos de Formulário</a:t>
            </a:r>
            <a:r>
              <a:rPr/>
              <a:t>:</a:t>
            </a:r>
          </a:p>
          <a:p>
            <a:pPr lvl="1"/>
            <a:r>
              <a:rPr/>
              <a:t>Labels com ícones coloridos</a:t>
            </a:r>
          </a:p>
          <a:p>
            <a:pPr lvl="1"/>
            <a:r>
              <a:rPr/>
              <a:t>Inputs com border 2px</a:t>
            </a:r>
          </a:p>
          <a:p>
            <a:pPr lvl="1"/>
            <a:r>
              <a:rPr/>
              <a:t>Focus: borda azul animada</a:t>
            </a:r>
          </a:p>
          <a:p>
            <a:pPr lvl="1"/>
            <a:r>
              <a:rPr/>
              <a:t>Placeholder em cinza claro</a:t>
            </a:r>
          </a:p>
          <a:p>
            <a:pPr lvl="0" indent="-342900" marL="342900">
              <a:buAutoNum type="arabicPeriod"/>
            </a:pPr>
            <a:r>
              <a:rPr b="1"/>
              <a:t>Botão de Busca</a:t>
            </a:r>
            <a:r>
              <a:rPr/>
              <a:t>:</a:t>
            </a:r>
          </a:p>
          <a:p>
            <a:pPr lvl="1"/>
            <a:r>
              <a:rPr/>
              <a:t>Gradiente azul completo</a:t>
            </a:r>
          </a:p>
          <a:p>
            <a:pPr lvl="1"/>
            <a:r>
              <a:rPr/>
              <a:t>Largura total</a:t>
            </a:r>
          </a:p>
          <a:p>
            <a:pPr lvl="1"/>
            <a:r>
              <a:rPr/>
              <a:t>Ícone de lupa</a:t>
            </a:r>
          </a:p>
          <a:p>
            <a:pPr lvl="1"/>
            <a:r>
              <a:rPr/>
              <a:t>Hover: ligeira opacidade</a:t>
            </a:r>
          </a:p>
          <a:p>
            <a:pPr lvl="0" indent="-342900" marL="342900">
              <a:buAutoNum type="arabicPeriod"/>
            </a:pPr>
            <a:r>
              <a:rPr b="1"/>
              <a:t>Estados de Loading</a:t>
            </a:r>
            <a:r>
              <a:rPr/>
              <a:t>:</a:t>
            </a:r>
          </a:p>
          <a:p>
            <a:pPr lvl="1"/>
            <a:r>
              <a:rPr/>
              <a:t>Spinner animado com mensagem</a:t>
            </a:r>
          </a:p>
          <a:p>
            <a:pPr lvl="1"/>
            <a:r>
              <a:rPr/>
              <a:t>Desabilita formulário durante busca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Funcionalidades</a:t>
            </a:r>
          </a:p>
          <a:p>
            <a:pPr lvl="0"/>
            <a:r>
              <a:rPr/>
              <a:t>Autocomplete para aeroportos</a:t>
            </a:r>
          </a:p>
          <a:p>
            <a:pPr lvl="0"/>
            <a:r>
              <a:rPr/>
              <a:t>Validação em tempo real</a:t>
            </a:r>
          </a:p>
          <a:p>
            <a:pPr lvl="0"/>
            <a:r>
              <a:rPr/>
              <a:t>Busca flexível de datas (+/- 3 dias)</a:t>
            </a:r>
          </a:p>
          <a:p>
            <a:pPr lvl="0"/>
            <a:r>
              <a:rPr/>
              <a:t>Seleção múltipla de companhias</a:t>
            </a:r>
          </a:p>
          <a:p>
            <a:pPr lvl="0"/>
            <a:r>
              <a:rPr/>
              <a:t>Salvamento de buscas recentes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TELA 3: Resultados da Busca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Objetivo</a:t>
            </a:r>
            <a:r>
              <a:rPr/>
              <a:t>: Exibir resultados comparativos de forma clara e atrativa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Layout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┌──────────────────────────────────────────────────────────┐
│  Resultados da Busca                    [Nova Busca]     │
│  Encontramos 12 opções para você                         │
│                                                           │
│  ┌────────────────────────────────────────────────────┐ │
│  │ FLIGHT CARD 1                                       │ │
│  │ ┌──────────────────────────────────────┐           │ │
│  │ │ 🔴 GOL                       📉 -45%  │           │ │
│  │ │ Direto                                │           │ │
│  │ └──────────────────────────────────────┘           │ │
│  │                                                     │ │
│  │  GRU        ✈️ ─────────────►        GIG          │ │
│  │  08:30                                 09:45        │ │
│  │           ⏱️ Duração: 1h 15min                     │ │
│  │                                                     │ │
│  │  ┌──────────────┐  ┌──────────────┐               │ │
│  │  │ 💰 Milhas   │  │ 💳 Dinheiro  │               │ │
│  │  │ 15.000      │  │ R$ 450,00    │               │ │
│  │  │ + taxas     │  │ Economia:    │               │ │
│  │  │             │  │ R$ 120,00    │               │ │
│  │  └──────────────┘  └──────────────┘               │ │
│  │                                                     │ │
│  │        [Selecionar Voo →]                          │ │
│  │                                                     │ │
│  │  ⭐ Melhor Oferta (badge no canto)                 │ │
│  └────────────────────────────────────────────────────┘ │
│                                                           │
│  ┌────────────────────────────────────────────────────┐ │
│  │ FLIGHT CARD 2                                       │ │
│  │ [Similar ao Card 1]                                 │ │
│  └────────────────────────────────────────────────────┘ │
│                                                           │
│  [Carregar mais resultados]                              │
└──────────────────────────────────────────────────────────┘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Elementos Visuais</a:t>
            </a:r>
          </a:p>
          <a:p>
            <a:pPr lvl="0" indent="-342900" marL="342900">
              <a:buAutoNum type="arabicPeriod"/>
            </a:pPr>
            <a:r>
              <a:rPr b="1"/>
              <a:t>Header de Resultados</a:t>
            </a:r>
            <a:r>
              <a:rPr/>
              <a:t>:</a:t>
            </a:r>
          </a:p>
          <a:p>
            <a:pPr lvl="1"/>
            <a:r>
              <a:rPr/>
              <a:t>Título bold com contador</a:t>
            </a:r>
          </a:p>
          <a:p>
            <a:pPr lvl="1"/>
            <a:r>
              <a:rPr/>
              <a:t>Botão “Nova Busca” alinhado à direita</a:t>
            </a:r>
          </a:p>
          <a:p>
            <a:pPr lvl="0" indent="-342900" marL="342900">
              <a:buAutoNum type="arabicPeriod"/>
            </a:pPr>
            <a:r>
              <a:rPr b="1"/>
              <a:t>Flight Card</a:t>
            </a:r>
            <a:r>
              <a:rPr/>
              <a:t>:</a:t>
            </a:r>
          </a:p>
          <a:p>
            <a:pPr lvl="1"/>
            <a:r>
              <a:rPr/>
              <a:t>Card com hover effect (elevação de sombra)</a:t>
            </a:r>
          </a:p>
          <a:p>
            <a:pPr lvl="1"/>
            <a:r>
              <a:rPr/>
              <a:t>Header com logo da companhia (colorido)</a:t>
            </a:r>
          </a:p>
          <a:p>
            <a:pPr lvl="1"/>
            <a:r>
              <a:rPr/>
              <a:t>Badge de economia em verde (-X%)</a:t>
            </a:r>
          </a:p>
          <a:p>
            <a:pPr lvl="1"/>
            <a:r>
              <a:rPr/>
              <a:t>Linha do tempo visual da rota com ícone de avião</a:t>
            </a:r>
          </a:p>
          <a:p>
            <a:pPr lvl="1"/>
            <a:r>
              <a:rPr/>
              <a:t>Dois painéis lado a lado: Milhas vs Dinheiro</a:t>
            </a:r>
          </a:p>
          <a:p>
            <a:pPr lvl="1"/>
            <a:r>
              <a:rPr/>
              <a:t>Diferenciação visual (milhas com ícone dourado)</a:t>
            </a:r>
          </a:p>
          <a:p>
            <a:pPr lvl="1"/>
            <a:r>
              <a:rPr/>
              <a:t>Botão CTA com gradiente e ícone de seta</a:t>
            </a:r>
          </a:p>
          <a:p>
            <a:pPr lvl="1"/>
            <a:r>
              <a:rPr/>
              <a:t>Badge “Melhor Oferta” para economias &gt; 30%</a:t>
            </a:r>
          </a:p>
          <a:p>
            <a:pPr lvl="0" indent="-342900" marL="342900">
              <a:buAutoNum type="arabicPeriod"/>
            </a:pPr>
            <a:r>
              <a:rPr b="1"/>
              <a:t>Cores das Companhias</a:t>
            </a:r>
            <a:r>
              <a:rPr/>
              <a:t>:</a:t>
            </a:r>
          </a:p>
          <a:p>
            <a:pPr lvl="1"/>
            <a:r>
              <a:rPr/>
              <a:t>GOL: Laranja (#FF6B00)</a:t>
            </a:r>
          </a:p>
          <a:p>
            <a:pPr lvl="1"/>
            <a:r>
              <a:rPr/>
              <a:t>Azul: Azul (#0066CC)</a:t>
            </a:r>
          </a:p>
          <a:p>
            <a:pPr lvl="1"/>
            <a:r>
              <a:rPr/>
              <a:t>LATAM: Vermelho (#DC0032)</a:t>
            </a:r>
          </a:p>
          <a:p>
            <a:pPr lvl="1"/>
            <a:r>
              <a:rPr/>
              <a:t>Avianca: Vermelho (#DC143C)</a:t>
            </a:r>
          </a:p>
          <a:p>
            <a:pPr lvl="0" indent="-342900" marL="342900">
              <a:buAutoNum type="arabicPeriod"/>
            </a:pPr>
            <a:r>
              <a:rPr b="1"/>
              <a:t>Animações</a:t>
            </a:r>
            <a:r>
              <a:rPr/>
              <a:t>:</a:t>
            </a:r>
          </a:p>
          <a:p>
            <a:pPr lvl="1"/>
            <a:r>
              <a:rPr/>
              <a:t>Fade-in ao carregar</a:t>
            </a:r>
          </a:p>
          <a:p>
            <a:pPr lvl="1"/>
            <a:r>
              <a:rPr/>
              <a:t>Hover: scale 1.02 + sombra aumentada</a:t>
            </a:r>
          </a:p>
          <a:p>
            <a:pPr lvl="1"/>
            <a:r>
              <a:rPr/>
              <a:t>Botão: translate da seta no hover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Estado Vazio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┌──────────────────────────────────────────┐
│                                          │
│            ✈️ (ícone grande)            │
│                                          │
│      Nenhuma busca realizada             │
│                                          │
│  Faça uma busca para ver os resultados   │
│                                          │
│         [🔍 Fazer Busca]                 │
│                                          │
└──────────────────────────────────────────┘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TELA 4: Planos e Preços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Objetivo</a:t>
            </a:r>
            <a:r>
              <a:rPr/>
              <a:t>: Apresentar opções de planos de forma atrativa e clara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Layout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┌──────────────────────────────────────────────────────────┐
│            Escolha o Plano Ideal                          │
│   Encontre a opção que melhor se adapta às suas          │
│              necessidades de viagem                       │
│                                                           │
│ ┌──────┐  ┌──────┐  ┌──────────┐  ┌──────┐             │
│ │FREE  │  │BÁSICO│  │ PREMIUM  │  │AGENTE│             │
│ │      │  │      │  │⭐Popular │  │      │             │
│ │R$ 0  │  │R$ 99 │  │ R$ 299   │  │R$ 499│             │
│ │/mês  │  │/mês  │  │  /mês    │  │/mês  │             │
│ │      │  │      │  │          │  │      │             │
│ │5     │  │100   │  │ 500      │  │1000  │             │
│ │consul│  │consul│  │consultas │  │consul│             │
│ │tas   │  │tas   │  │          │  │tas   │             │
│ │      │  │      │  │          │  │      │             │
│ │✓Basic│  │✓Avanç│  │✓Todas as │  │✓Painel│             │
│ │✓Comp │  │✓Filtr│  │ features │  │✓Comiss│             │
│ │✓Email│  │✓Histó│  │✓Orçament │  │✓Marca │             │
│ │      │  │✓Prior│  │✓Cashback │  │✓Relat │             │
│ │      │  │      │  │✓24/7     │  │      │             │
│ │      │  │      │  │          │  │      │             │
│ │[Esco │  │[Esco │  │[Escolher]│  │[Esco │             │
│ │lher] │  │lher] │  │          │  │lher] │             │
│ └──────┘  └──────┘  └──────────┘  └──────┘             │
│                                                           │
│          BENEFÍCIOS ADICIONAIS                            │
│  ┌───────────┐  ┌───────────┐  ┌───────────┐           │
│  │ 🛡️        │  │ 📈        │  │ ⚡        │           │
│  │ Segurança │  │ Economia  │  │ Busca     │           │
│  │ Total     │  │ Garantida │  │ Rápida    │           │
│  └───────────┘  └───────────┘  └───────────┘           │
└──────────────────────────────────────────────────────────┘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Elementos Visuais</a:t>
            </a:r>
          </a:p>
          <a:p>
            <a:pPr lvl="0" indent="-342900" marL="342900">
              <a:buAutoNum type="arabicPeriod"/>
            </a:pPr>
            <a:r>
              <a:rPr b="1"/>
              <a:t>Cards de Plano</a:t>
            </a:r>
            <a:r>
              <a:rPr/>
              <a:t>:</a:t>
            </a:r>
          </a:p>
          <a:p>
            <a:pPr lvl="1"/>
            <a:r>
              <a:rPr/>
              <a:t>Todos com mesma altura e largura</a:t>
            </a:r>
          </a:p>
          <a:p>
            <a:pPr lvl="1"/>
            <a:r>
              <a:rPr/>
              <a:t>Bordas coloridas conforme o plano</a:t>
            </a:r>
          </a:p>
          <a:p>
            <a:pPr lvl="1"/>
            <a:r>
              <a:rPr/>
              <a:t>Plano Premium:</a:t>
            </a:r>
          </a:p>
          <a:p>
            <a:pPr lvl="2"/>
            <a:r>
              <a:rPr/>
              <a:t>Scale 1.05 (maior)</a:t>
            </a:r>
          </a:p>
          <a:p>
            <a:pPr lvl="2"/>
            <a:r>
              <a:rPr/>
              <a:t>Ring dourado (2px)</a:t>
            </a:r>
          </a:p>
          <a:p>
            <a:pPr lvl="2"/>
            <a:r>
              <a:rPr/>
              <a:t>Sombra mais intensa</a:t>
            </a:r>
          </a:p>
          <a:p>
            <a:pPr lvl="2"/>
            <a:r>
              <a:rPr/>
              <a:t>Badge “Mais Popular” no topo</a:t>
            </a:r>
          </a:p>
          <a:p>
            <a:pPr lvl="0" indent="-342900" marL="342900">
              <a:buAutoNum type="arabicPeriod"/>
            </a:pPr>
            <a:r>
              <a:rPr b="1"/>
              <a:t>Estrutura do Card</a:t>
            </a:r>
            <a:r>
              <a:rPr/>
              <a:t>:</a:t>
            </a:r>
          </a:p>
          <a:p>
            <a:pPr lvl="1"/>
            <a:r>
              <a:rPr/>
              <a:t>Header: Nome do plano</a:t>
            </a:r>
          </a:p>
          <a:p>
            <a:pPr lvl="1"/>
            <a:r>
              <a:rPr/>
              <a:t>Preço: Fonte grande (48px) + período</a:t>
            </a:r>
          </a:p>
          <a:p>
            <a:pPr lvl="1"/>
            <a:r>
              <a:rPr/>
              <a:t>Consultas: Subtítulo em cinza</a:t>
            </a:r>
          </a:p>
          <a:p>
            <a:pPr lvl="1"/>
            <a:r>
              <a:rPr/>
              <a:t>Lista de recursos com checkmarks verdes</a:t>
            </a:r>
          </a:p>
          <a:p>
            <a:pPr lvl="1"/>
            <a:r>
              <a:rPr/>
              <a:t>Botão CTA na parte inferior</a:t>
            </a:r>
          </a:p>
          <a:p>
            <a:pPr lvl="0" indent="-342900" marL="342900">
              <a:buAutoNum type="arabicPeriod"/>
            </a:pPr>
            <a:r>
              <a:rPr b="1"/>
              <a:t>Cores dos Planos</a:t>
            </a:r>
            <a:r>
              <a:rPr/>
              <a:t>:</a:t>
            </a:r>
          </a:p>
          <a:p>
            <a:pPr lvl="1"/>
            <a:r>
              <a:rPr/>
              <a:t>Free: Border cinza</a:t>
            </a:r>
          </a:p>
          <a:p>
            <a:pPr lvl="1"/>
            <a:r>
              <a:rPr/>
              <a:t>Básico: Border azul</a:t>
            </a:r>
          </a:p>
          <a:p>
            <a:pPr lvl="1"/>
            <a:r>
              <a:rPr/>
              <a:t>Premium: Border dourado + ring</a:t>
            </a:r>
          </a:p>
          <a:p>
            <a:pPr lvl="1"/>
            <a:r>
              <a:rPr/>
              <a:t>Agente: Border roxo</a:t>
            </a:r>
          </a:p>
          <a:p>
            <a:pPr lvl="0" indent="-342900" marL="342900">
              <a:buAutoNum type="arabicPeriod"/>
            </a:pPr>
            <a:r>
              <a:rPr b="1"/>
              <a:t>Botões</a:t>
            </a:r>
            <a:r>
              <a:rPr/>
              <a:t>:</a:t>
            </a:r>
          </a:p>
          <a:p>
            <a:pPr lvl="1"/>
            <a:r>
              <a:rPr/>
              <a:t>Premium: Gradiente azul (destaque)</a:t>
            </a:r>
          </a:p>
          <a:p>
            <a:pPr lvl="1"/>
            <a:r>
              <a:rPr/>
              <a:t>Outros: Outline azul</a:t>
            </a:r>
          </a:p>
          <a:p>
            <a:pPr lvl="0" indent="-342900" marL="342900">
              <a:buAutoNum type="arabicPeriod"/>
            </a:pPr>
            <a:r>
              <a:rPr b="1"/>
              <a:t>Seção de Benefícios</a:t>
            </a:r>
            <a:r>
              <a:rPr/>
              <a:t>:</a:t>
            </a:r>
          </a:p>
          <a:p>
            <a:pPr lvl="1"/>
            <a:r>
              <a:rPr/>
              <a:t>3 cards com ícones grandes</a:t>
            </a:r>
          </a:p>
          <a:p>
            <a:pPr lvl="1"/>
            <a:r>
              <a:rPr/>
              <a:t>Background com gradiente azul</a:t>
            </a:r>
          </a:p>
          <a:p>
            <a:pPr lvl="1"/>
            <a:r>
              <a:rPr/>
              <a:t>Texto branco</a:t>
            </a:r>
          </a:p>
          <a:p>
            <a:pPr lvl="1"/>
            <a:r>
              <a:rPr/>
              <a:t>Hover: elevação de sombra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TELA 5: Contato e Suporte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Objetivo</a:t>
            </a:r>
            <a:r>
              <a:rPr/>
              <a:t>: Facilitar comunicação e resolver dúvidas dos usuários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Layout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┌──────────────────────────────────────────────────────────┐
│              Entre em Contato                             │
│   Nossa equipe está pronta para ajudar você a             │
│         encontrar as melhores ofertas                     │
│                                                           │
│ ┌──────────┐  ┌──────────┐  ┌──────────┐               │
│ │ 📞       │  │ ✉️       │  │ 💬       │               │
│ │ Telefone │  │ E-mail   │  │ Chat     │               │
│ │          │  │          │  │ Online   │               │
│ │Seg-Sex   │  │Resposta  │  │Suporte   │               │
│ │8h-18h    │  │em 24h    │  │instantân│               │
│ │          │  │          │  │eo        │               │
│ │(11)      │  │contato@  │  │          │               │
│ │99999-9999│  │click.com │  │[Iniciar] │               │
│ └──────────┘  └──────────┘  └──────────┘               │
│                                                           │
│         PERGUNTAS FREQUENTES                              │
│                                                           │
│ ┌────────────────────────────────────────────────────┐  │
│ │ ❓ Como funciona a busca por passagens com milhas? │  │
│ │ Nossa plataforma compara preços em dinheiro e      │  │
│ │ milhas de múltiplas companhias aéreas...           │  │
│ └────────────────────────────────────────────────────┘  │
│                                                           │
│ ┌────────────────────────────────────────────────────┐  │
│ │ ❓ As milhas são transferidas automaticamente?     │  │
│ │ Não, você precisa ter as milhas em sua conta...    │  │
│ └────────────────────────────────────────────────────┘  │
│                                                           │
│ [+ mais perguntas...]                                     │
└──────────────────────────────────────────────────────────┘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Elementos Visuais</a:t>
            </a:r>
          </a:p>
          <a:p>
            <a:pPr lvl="0" indent="-342900" marL="342900">
              <a:buAutoNum type="arabicPeriod"/>
            </a:pPr>
            <a:r>
              <a:rPr b="1"/>
              <a:t>Cards de Contato</a:t>
            </a:r>
            <a:r>
              <a:rPr/>
              <a:t>:</a:t>
            </a:r>
          </a:p>
          <a:p>
            <a:pPr lvl="1"/>
            <a:r>
              <a:rPr/>
              <a:t>3 cards em grid</a:t>
            </a:r>
          </a:p>
          <a:p>
            <a:pPr lvl="1"/>
            <a:r>
              <a:rPr/>
              <a:t>Ícone grande no topo com fundo gradiente azul</a:t>
            </a:r>
          </a:p>
          <a:p>
            <a:pPr lvl="1"/>
            <a:r>
              <a:rPr/>
              <a:t>Título em bold</a:t>
            </a:r>
          </a:p>
          <a:p>
            <a:pPr lvl="1"/>
            <a:r>
              <a:rPr/>
              <a:t>Descrição em cinza</a:t>
            </a:r>
          </a:p>
          <a:p>
            <a:pPr lvl="1"/>
            <a:r>
              <a:rPr/>
              <a:t>Informação de contato em azul</a:t>
            </a:r>
          </a:p>
          <a:p>
            <a:pPr lvl="1"/>
            <a:r>
              <a:rPr/>
              <a:t>Hover: elevação de sombra</a:t>
            </a:r>
          </a:p>
          <a:p>
            <a:pPr lvl="0" indent="-342900" marL="342900">
              <a:buAutoNum type="arabicPeriod"/>
            </a:pPr>
            <a:r>
              <a:rPr b="1"/>
              <a:t>FAQ</a:t>
            </a:r>
            <a:r>
              <a:rPr/>
              <a:t>:</a:t>
            </a:r>
          </a:p>
          <a:p>
            <a:pPr lvl="1"/>
            <a:r>
              <a:rPr/>
              <a:t>Cards com pergunta em negrito</a:t>
            </a:r>
          </a:p>
          <a:p>
            <a:pPr lvl="1"/>
            <a:r>
              <a:rPr/>
              <a:t>Resposta em texto cinza</a:t>
            </a:r>
          </a:p>
          <a:p>
            <a:pPr lvl="1"/>
            <a:r>
              <a:rPr/>
              <a:t>Hover: sombra mais intensa</a:t>
            </a:r>
          </a:p>
          <a:p>
            <a:pPr lvl="1"/>
            <a:r>
              <a:rPr/>
              <a:t>Opcional: Accordion para expandir/colapsar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Documento de Especificação Visual e Funcional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TELA 6: Login e Cadastro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Objetivo</a:t>
            </a:r>
            <a:r>
              <a:rPr/>
              <a:t>: Autenticação segura e rápida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Layout Login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┌──────────────────────────────────────────────────────────┐
│                                                           │
│          ┌────────────────────────────┐                  │
│          │                            │                  │
│          │  ✈️ ClickPassagens         │                  │
│          │                            │                  │
│          │  Bem-vindo de volta!       │                  │
│          │                            │                  │
│          │  ┌──────────────────────┐ │                  │
│          │  │ 📧 E-mail            │ │                  │
│          │  │ [Digite seu e-mail]  │ │                  │
│          │  └──────────────────────┘ │                  │
│          │                            │                  │
│          │  ┌──────────────────────┐ │                  │
│          │  │ 🔒 Senha             │ │                  │
│          │  │ [Digite sua senha]   │ │                  │
│          │  └──────────────────────┘ │                  │
│          │                            │                  │
│          │  [Esqueci minha senha]     │                  │
│          │                            │                  │
│          │  [Entrar →]                │                  │
│          │                            │                  │
│          │  ────────── ou ──────────  │                  │
│          │                            │                  │
│          │  [🔵 Entrar com Google]   │                  │
│          │  [📘 Entrar com Facebook] │                  │
│          │                            │                  │
│          │  Não tem conta?            │                  │
│          │  [Cadastre-se]             │                  │
│          │                            │                  │
│          └────────────────────────────┘                  │
│                                                           │
└──────────────────────────────────────────────────────────┘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Layout Cadastro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┌──────────────────────────────────────────────────────────┐
│                                                           │
│          ┌────────────────────────────┐                  │
│          │  Criar sua conta           │                  │
│          │                            │                  │
│          │  [Nome completo]           │                  │
│          │  [E-mail]                  │                  │
│          │  [Telefone]                │                  │
│          │  [Senha]                   │                  │
│          │  [Confirmar senha]         │                  │
│          │                            │                  │
│          │  ☐ Aceito os termos de uso │                  │
│          │                            │                  │
│          │  [Criar Conta →]           │                  │
│          │                            │                  │
│          │  ────────── ou ──────────  │                  │
│          │                            │                  │
│          │  [Cadastro com Google]     │                  │
│          │  [Cadastro com Facebook]   │                  │
│          │                            │                  │
│          │  Já tem conta? [Entrar]    │                  │
│          └────────────────────────────┘                  │
│                                                           │
└──────────────────────────────────────────────────────────┘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Elementos Visuais</a:t>
            </a:r>
          </a:p>
          <a:p>
            <a:pPr lvl="0" indent="-342900" marL="342900">
              <a:buAutoNum type="arabicPeriod"/>
            </a:pPr>
            <a:r>
              <a:rPr b="1"/>
              <a:t>Card Central</a:t>
            </a:r>
            <a:r>
              <a:rPr/>
              <a:t>:</a:t>
            </a:r>
          </a:p>
          <a:p>
            <a:pPr lvl="1"/>
            <a:r>
              <a:rPr/>
              <a:t>Centralizado verticalmente e horizontalmente</a:t>
            </a:r>
          </a:p>
          <a:p>
            <a:pPr lvl="1"/>
            <a:r>
              <a:rPr/>
              <a:t>Background branco com sombra forte</a:t>
            </a:r>
          </a:p>
          <a:p>
            <a:pPr lvl="1"/>
            <a:r>
              <a:rPr/>
              <a:t>Border radius 24px</a:t>
            </a:r>
          </a:p>
          <a:p>
            <a:pPr lvl="1"/>
            <a:r>
              <a:rPr/>
              <a:t>Max-width: 400px</a:t>
            </a:r>
          </a:p>
          <a:p>
            <a:pPr lvl="1"/>
            <a:r>
              <a:rPr/>
              <a:t>Padding generoso</a:t>
            </a:r>
          </a:p>
          <a:p>
            <a:pPr lvl="0" indent="-342900" marL="342900">
              <a:buAutoNum type="arabicPeriod"/>
            </a:pPr>
            <a:r>
              <a:rPr b="1"/>
              <a:t>Logo</a:t>
            </a:r>
            <a:r>
              <a:rPr/>
              <a:t>: Ícone de avião + nome em gradiente</a:t>
            </a:r>
          </a:p>
          <a:p>
            <a:pPr lvl="0" indent="-342900" marL="342900">
              <a:buAutoNum type="arabicPeriod"/>
            </a:pPr>
            <a:r>
              <a:rPr b="1"/>
              <a:t>Campos</a:t>
            </a:r>
            <a:r>
              <a:rPr/>
              <a:t>:</a:t>
            </a:r>
          </a:p>
          <a:p>
            <a:pPr lvl="1"/>
            <a:r>
              <a:rPr/>
              <a:t>Ícones à esquerda</a:t>
            </a:r>
          </a:p>
          <a:p>
            <a:pPr lvl="1"/>
            <a:r>
              <a:rPr/>
              <a:t>Border 2px cinza</a:t>
            </a:r>
          </a:p>
          <a:p>
            <a:pPr lvl="1"/>
            <a:r>
              <a:rPr/>
              <a:t>Focus: borda azul com transição</a:t>
            </a:r>
          </a:p>
          <a:p>
            <a:pPr lvl="0" indent="-342900" marL="342900">
              <a:buAutoNum type="arabicPeriod"/>
            </a:pPr>
            <a:r>
              <a:rPr b="1"/>
              <a:t>Botões Social</a:t>
            </a:r>
            <a:r>
              <a:rPr/>
              <a:t>:</a:t>
            </a:r>
          </a:p>
          <a:p>
            <a:pPr lvl="1"/>
            <a:r>
              <a:rPr/>
              <a:t>Cores das redes sociais</a:t>
            </a:r>
          </a:p>
          <a:p>
            <a:pPr lvl="1"/>
            <a:r>
              <a:rPr/>
              <a:t>Ícones à esquerda</a:t>
            </a:r>
          </a:p>
          <a:p>
            <a:pPr lvl="1"/>
            <a:r>
              <a:rPr/>
              <a:t>Texto branco</a:t>
            </a:r>
          </a:p>
          <a:p>
            <a:pPr lvl="0" indent="-342900" marL="342900">
              <a:buAutoNum type="arabicPeriod"/>
            </a:pPr>
            <a:r>
              <a:rPr b="1"/>
              <a:t>Links</a:t>
            </a:r>
            <a:r>
              <a:rPr/>
              <a:t>: Azul com hover sublinhado</a:t>
            </a:r>
          </a:p>
          <a:p>
            <a:pPr lvl="0" indent="-342900" marL="342900">
              <a:buAutoNum type="arabicPeriod"/>
            </a:pPr>
            <a:r>
              <a:rPr b="1"/>
              <a:t>Validação</a:t>
            </a:r>
            <a:r>
              <a:rPr/>
              <a:t>:</a:t>
            </a:r>
          </a:p>
          <a:p>
            <a:pPr lvl="1"/>
            <a:r>
              <a:rPr/>
              <a:t>Mensagens de erro em vermelho abaixo dos campos</a:t>
            </a:r>
          </a:p>
          <a:p>
            <a:pPr lvl="1"/>
            <a:r>
              <a:rPr/>
              <a:t>Checkmarks verdes para campos válidos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TELA 7: Dashboard do Usuário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Objetivo</a:t>
            </a:r>
            <a:r>
              <a:rPr/>
              <a:t>: Central do usuário para gerenciar suas atividades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Layout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┌──────────────────────────────────────────────────────────┐
│ [HEADER]                                                  │
│ Logo           [Dashboard][Histórico][Perfil]    [👤User]│
├──────────────────────────────────────────────────────────┤
│                                                           │
│  Bem-vindo, João! 👋                                     │
│                                                           │
│  ┌─────────────┐ ┌─────────────┐ ┌─────────────┐       │
│  │ Consultas   │ │ Economia    │ │ Cashback    │       │
│  │ 45/100      │ │ R$ 2.340    │ │ R$ 120,50   │       │
│  │ este mês    │ │ total       │ │ disponível  │       │
│  └─────────────┘ └─────────────┘ └─────────────┘       │
│                                                           │
│  ÚLTIMAS BUSCAS                                           │
│  ┌────────────────────────────────────────────────────┐ │
│  │ GRU → GIG | 15/03/2024 | R$ 450 | 15.000 milhas  │ │
│  │ [Ver detalhes] [Buscar novamente]                 │ │
│  └────────────────────────────────────────────────────┘ │
│                                                           │
│  PRÓXIMAS VIAGENS                                         │
│  ┌────────────────────────────────────────────────────┐ │
│  │ 🗓️ 20/03/2024 - Rio de Janeiro                    │ │
│  │ GOL - Voo 1234 - 08:30                            │ │
│  │ [Baixar voucher] [Adicionar ao calendário]        │ │
│  └────────────────────────────────────────────────────┘ │
│                                                           │
│  ALERTAS DE PREÇO                                         │
│  ┌────────────────────────────────────────────────────┐ │
│  │ 🔔 GRU → MIA | Preço caiu R$ 500 → R$ 380       │ │
│  │ [Ver oferta]                                       │ │
│  └────────────────────────────────────────────────────┘ │
└──────────────────────────────────────────────────────────┘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Elementos Visuais</a:t>
            </a:r>
          </a:p>
          <a:p>
            <a:pPr lvl="0" indent="-342900" marL="342900">
              <a:buAutoNum type="arabicPeriod"/>
            </a:pPr>
            <a:r>
              <a:rPr b="1"/>
              <a:t>Cabeçalho com Saudação</a:t>
            </a:r>
            <a:r>
              <a:rPr/>
              <a:t>:</a:t>
            </a:r>
          </a:p>
          <a:p>
            <a:pPr lvl="1"/>
            <a:r>
              <a:rPr/>
              <a:t>Título com nome do usuário</a:t>
            </a:r>
          </a:p>
          <a:p>
            <a:pPr lvl="1"/>
            <a:r>
              <a:rPr/>
              <a:t>Emoji de mão acenando</a:t>
            </a:r>
          </a:p>
          <a:p>
            <a:pPr lvl="0" indent="-342900" marL="342900">
              <a:buAutoNum type="arabicPeriod"/>
            </a:pPr>
            <a:r>
              <a:rPr b="1"/>
              <a:t>Cards de Estatísticas</a:t>
            </a:r>
            <a:r>
              <a:rPr/>
              <a:t>:</a:t>
            </a:r>
          </a:p>
          <a:p>
            <a:pPr lvl="1"/>
            <a:r>
              <a:rPr/>
              <a:t>3 cards em linha</a:t>
            </a:r>
          </a:p>
          <a:p>
            <a:pPr lvl="1"/>
            <a:r>
              <a:rPr/>
              <a:t>Número grande em destaque</a:t>
            </a:r>
          </a:p>
          <a:p>
            <a:pPr lvl="1"/>
            <a:r>
              <a:rPr/>
              <a:t>Label em cinza</a:t>
            </a:r>
          </a:p>
          <a:p>
            <a:pPr lvl="1"/>
            <a:r>
              <a:rPr/>
              <a:t>Barra de progresso para consultas</a:t>
            </a:r>
          </a:p>
          <a:p>
            <a:pPr lvl="0" indent="-342900" marL="342900">
              <a:buAutoNum type="arabicPeriod"/>
            </a:pPr>
            <a:r>
              <a:rPr b="1"/>
              <a:t>Seções</a:t>
            </a:r>
            <a:r>
              <a:rPr/>
              <a:t>:</a:t>
            </a:r>
          </a:p>
          <a:p>
            <a:pPr lvl="1"/>
            <a:r>
              <a:rPr/>
              <a:t>Últimas Buscas: Lista de cards clicáveis</a:t>
            </a:r>
          </a:p>
          <a:p>
            <a:pPr lvl="1"/>
            <a:r>
              <a:rPr/>
              <a:t>Próximas Viagens: Cards com informações de voo</a:t>
            </a:r>
          </a:p>
          <a:p>
            <a:pPr lvl="1"/>
            <a:r>
              <a:rPr/>
              <a:t>Alertas: Notificações com badge</a:t>
            </a:r>
          </a:p>
          <a:p>
            <a:pPr lvl="0" indent="-342900" marL="342900">
              <a:buAutoNum type="arabicPeriod"/>
            </a:pPr>
            <a:r>
              <a:rPr b="1"/>
              <a:t>Ações Rápidas</a:t>
            </a:r>
            <a:r>
              <a:rPr/>
              <a:t>:</a:t>
            </a:r>
          </a:p>
          <a:p>
            <a:pPr lvl="1"/>
            <a:r>
              <a:rPr/>
              <a:t>Botões de ação em cada card</a:t>
            </a:r>
          </a:p>
          <a:p>
            <a:pPr lvl="1"/>
            <a:r>
              <a:rPr/>
              <a:t>Links destacados em azul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TELA 8: Painel do Agente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Objetivo</a:t>
            </a:r>
            <a:r>
              <a:rPr/>
              <a:t>: Ferramenta profissional para agentes de viagem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Layout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┌──────────────────────────────────────────────────────────┐
│ [HEADER AGENTE]                                           │
│ Logo      [Dashboard][Clientes][Orçamentos][Comissões]   │
├──────────────────────────────────────────────────────────┤
│                                                           │
│  Painel do Agente 💼                                     │
│                                                           │
│  ┌──────────┐ ┌──────────┐ ┌──────────┐ ┌──────────┐  │
│  │Clientes  │ │Orçamentos│ │Comissões │ │Conversão │  │
│  │  124     │ │    45    │ │ R$ 8.450 │ │   32%    │  │
│  │ativos    │ │pendentes │ │este mês  │ │taxa      │  │
│  └──────────┘ └──────────┘ └──────────┘ └──────────┘  │
│                                                           │
│  AÇÕES RÁPIDAS                                            │
│  [+ Novo Orçamento] [+ Novo Cliente] [Buscar Passagem]   │
│                                                           │
│  ORÇAMENTOS RECENTES                                      │
│  ┌────────────────────────────────────────────────────┐ │
│  │ Cliente: Maria Silva                               │ │
│  │ Destino: GRU → MIA                                │ │
│  │ Valor: R$ 3.450 | Status: 🟡 Pendente            │ │
│  │ [Editar] [Enviar] [Duplicar]                      │ │
│  └────────────────────────────────────────────────────┘ │
│                                                           │
│  CONFIGURAÇÕES DA AGÊNCIA                                 │
│  ┌────────────────────────────────────────────────────┐ │
│  │ Logo da Agência: [Upload]                         │ │
│  │ Cores da Marca: [#0066CC] [#4A90E2]              │ │
│  │ Comissões: [Configurar por companhia]             │ │
│  │ Termos Personalizados: [Editar]                   │ │
│  └────────────────────────────────────────────────────┘ │
└──────────────────────────────────────────────────────────┘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Elementos Visuais</a:t>
            </a:r>
          </a:p>
          <a:p>
            <a:pPr lvl="0" indent="-342900" marL="342900">
              <a:buAutoNum type="arabicPeriod"/>
            </a:pPr>
            <a:r>
              <a:rPr b="1"/>
              <a:t>Header Diferenciado</a:t>
            </a:r>
            <a:r>
              <a:rPr/>
              <a:t>:</a:t>
            </a:r>
          </a:p>
          <a:p>
            <a:pPr lvl="1"/>
            <a:r>
              <a:rPr/>
              <a:t>Badge “Agente” em roxo</a:t>
            </a:r>
          </a:p>
          <a:p>
            <a:pPr lvl="1"/>
            <a:r>
              <a:rPr/>
              <a:t>Menu com opções específicas</a:t>
            </a:r>
          </a:p>
          <a:p>
            <a:pPr lvl="0" indent="-342900" marL="342900">
              <a:buAutoNum type="arabicPeriod"/>
            </a:pPr>
            <a:r>
              <a:rPr b="1"/>
              <a:t>Estatísticas de Negócio</a:t>
            </a:r>
            <a:r>
              <a:rPr/>
              <a:t>:</a:t>
            </a:r>
          </a:p>
          <a:p>
            <a:pPr lvl="1"/>
            <a:r>
              <a:rPr/>
              <a:t>4 cards com métricas de performance</a:t>
            </a:r>
          </a:p>
          <a:p>
            <a:pPr lvl="1"/>
            <a:r>
              <a:rPr/>
              <a:t>Ícones de negócio</a:t>
            </a:r>
          </a:p>
          <a:p>
            <a:pPr lvl="0" indent="-342900" marL="342900">
              <a:buAutoNum type="arabicPeriod"/>
            </a:pPr>
            <a:r>
              <a:rPr b="1"/>
              <a:t>Tabela de Orçamentos</a:t>
            </a:r>
            <a:r>
              <a:rPr/>
              <a:t>:</a:t>
            </a:r>
          </a:p>
          <a:p>
            <a:pPr lvl="1"/>
            <a:r>
              <a:rPr/>
              <a:t>Status coloridos (verde=aprovado, amarelo=pendente, vermelho=recusado)</a:t>
            </a:r>
          </a:p>
          <a:p>
            <a:pPr lvl="1"/>
            <a:r>
              <a:rPr/>
              <a:t>Ações inline</a:t>
            </a:r>
          </a:p>
          <a:p>
            <a:pPr lvl="0" indent="-342900" marL="342900">
              <a:buAutoNum type="arabicPeriod"/>
            </a:pPr>
            <a:r>
              <a:rPr b="1"/>
              <a:t>Editor de Marca</a:t>
            </a:r>
            <a:r>
              <a:rPr/>
              <a:t>:</a:t>
            </a:r>
          </a:p>
          <a:p>
            <a:pPr lvl="1"/>
            <a:r>
              <a:rPr/>
              <a:t>Upload de logo</a:t>
            </a:r>
          </a:p>
          <a:p>
            <a:pPr lvl="1"/>
            <a:r>
              <a:rPr/>
              <a:t>Color pickers</a:t>
            </a:r>
          </a:p>
          <a:p>
            <a:pPr lvl="1"/>
            <a:r>
              <a:rPr/>
              <a:t>Preview em tempo real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TELA 9: Painel Administrativo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Objetivo</a:t>
            </a:r>
            <a:r>
              <a:rPr/>
              <a:t>: Controle total do sistema para administradores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Layout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┌──────────────────────────────────────────────────────────┐
│ [HEADER ADMIN]                                            │
│ Logo  [Dashboard][Usuários][Planos][Relatórios][Config]  │
├──────────────────────────────────────────────────────────┤
│                                                           │
│  Dashboard Administrativo ⚙️                              │
│                                                           │
│  ┌──────┐ ┌──────┐ ┌──────┐ ┌──────┐ ┌──────┐          │
│  │Users │ │Buscas│ │Renda │ │APIs  │ │Erros │          │
│  │1.245 │ │8.942 │ │R$45K │ │ 99%  │ │  2   │          │
│  │total │ │hoje  │ │mês   │ │uptime│ │hoje  │          │
│  └──────┘ └──────┘ └──────┘ └──────┘ └──────┘          │
│                                                           │
│  GRÁFICOS E MÉTRICAS                                      │
│  ┌────────────────────────────────────────────────────┐ │
│  │ 📊 Buscas por Dia (última semana)                 │ │
│  │ [Gráfico de linha]                                 │ │
│  └────────────────────────────────────────────────────┘ │
│                                                           │
│  ┌────────────────────────────────────────────────────┐ │
│  │ 💰 Receita por Plano                              │ │
│  │ [Gráfico de pizza]                                 │ │
│  └────────────────────────────────────────────────────┘ │
│                                                           │
│  GESTÃO DE USUÁRIOS                                       │
│  [Filtros] [Buscar] [+ Novo Usuário]                     │
│  ┌────────────────────────────────────────────────────┐ │
│  │ Nome        │ Email         │ Plano   │ Status    │ │
│  │ João Silva  │ joao@...      │ Premium │ ✅ Ativo  │ │
│  │ [Editar] [Suspender] [Deletar]                    │ │
│  └────────────────────────────────────────────────────┘ │
│                                                           │
│  CONFIGURAÇÕES DO SISTEMA                                 │
│  ┌────────────────────────────────────────────────────┐ │
│  │ APIs Ativas: [GOL][Azul][LATAM][Avianca]         │ │
│  │ Valor do Milheiro: [Configurar por companhia]     │ │
│  │ Manutenção: [Agendar downtime]                    │ │
│  └────────────────────────────────────────────────────┘ │
└──────────────────────────────────────────────────────────┘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Elementos Visuais</a:t>
            </a:r>
          </a:p>
          <a:p>
            <a:pPr lvl="0" indent="-342900" marL="342900">
              <a:buAutoNum type="arabicPeriod"/>
            </a:pPr>
            <a:r>
              <a:rPr b="1"/>
              <a:t>Métricas de Sistema</a:t>
            </a:r>
            <a:r>
              <a:rPr/>
              <a:t>:</a:t>
            </a:r>
          </a:p>
          <a:p>
            <a:pPr lvl="1"/>
            <a:r>
              <a:rPr/>
              <a:t>5 cards com números grandes</a:t>
            </a:r>
          </a:p>
          <a:p>
            <a:pPr lvl="1"/>
            <a:r>
              <a:rPr/>
              <a:t>Cores: verde (sucesso), vermelho (erro), azul (neutro)</a:t>
            </a:r>
          </a:p>
          <a:p>
            <a:pPr lvl="0" indent="-342900" marL="342900">
              <a:buAutoNum type="arabicPeriod"/>
            </a:pPr>
            <a:r>
              <a:rPr b="1"/>
              <a:t>Gráficos</a:t>
            </a:r>
            <a:r>
              <a:rPr/>
              <a:t>:</a:t>
            </a:r>
          </a:p>
          <a:p>
            <a:pPr lvl="1"/>
            <a:r>
              <a:rPr/>
              <a:t>Biblioteca de charts (Chart.js ou Recharts)</a:t>
            </a:r>
          </a:p>
          <a:p>
            <a:pPr lvl="1"/>
            <a:r>
              <a:rPr/>
              <a:t>Interativos com tooltips</a:t>
            </a:r>
          </a:p>
          <a:p>
            <a:pPr lvl="0" indent="-342900" marL="342900">
              <a:buAutoNum type="arabicPeriod"/>
            </a:pPr>
            <a:r>
              <a:rPr b="1"/>
              <a:t>Tabelas</a:t>
            </a:r>
            <a:r>
              <a:rPr/>
              <a:t>:</a:t>
            </a:r>
          </a:p>
          <a:p>
            <a:pPr lvl="1"/>
            <a:r>
              <a:rPr/>
              <a:t>Paginação</a:t>
            </a:r>
          </a:p>
          <a:p>
            <a:pPr lvl="1"/>
            <a:r>
              <a:rPr/>
              <a:t>Ordenação por coluna</a:t>
            </a:r>
          </a:p>
          <a:p>
            <a:pPr lvl="1"/>
            <a:r>
              <a:rPr/>
              <a:t>Ações inline</a:t>
            </a:r>
          </a:p>
          <a:p>
            <a:pPr lvl="1"/>
            <a:r>
              <a:rPr/>
              <a:t>Badges de status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TELA 10: Orçamento Personalizado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Objetivo</a:t>
            </a:r>
            <a:r>
              <a:rPr/>
              <a:t>: Criar orçamentos profissionais com marca própria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Layout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┌──────────────────────────────────────────────────────────┐
│  Editor de Orçamento                                      │
│                                                           │
│  ┌──────────────────┐  ┌────────────────────────────┐   │
│  │ EDITOR           │  │ PREVIEW                     │   │
│  │                  │  │ ┌────────────────────────┐ │   │
│  │ Logo da Agência  │  │ │ [LOGO]                 │ │   │
│  │ [Upload/URL]     │  │ │                        │ │   │
│  │                  │  │ │ Orçamento de Viagem    │ │   │
│  │ Título           │  │ │                        │ │   │
│  │ [Orçamento...]   │  │ │ Cliente: Maria Silva   │ │   │
│  │                  │  │ │                        │ │   │
│  │ Subtítulo        │  │ │ GRU ──✈️──► MIA       │ │   │
│  │ [Viagem para...] │  │ │ 20/03/2024             │ │   │
│  │                  │  │ │                        │ │   │
│  │ Cliente          │  │ │ 💰 R$ 3.450,00        │ │   │
│  │ [Nome]           │  │ │ 💎 45.000 milhas      │ │   │
│  │                  │  │ │                        │ │   │
│  │ Cores da Marca   │  │ │ Detalhes do voo:      │ │   │
│  │ Primária [🎨]    │  │ │ • GOL - Voo 1234      │ │   │
│  │ Secundária [🎨]  │  │ │ • Saída: 08:30        │ │   │
│  │                  │  │ │ • Bagagem inclusa     │ │   │
│  │ Observações      │  │ │                        │ │   │
│  │ [Textarea]       │  │ │ Observações:          │ │   │
│  │                  │  │ │ [Texto personalizado] │ │   │
│  │                  │  │ │                        │ │   │
│  │ [Gerar PDF]      │  │ │ [Logo da agência]     │ │   │
│  │ [Enviar Email]   │  │ │ contato@agencia.com   │ │   │
│  └──────────────────┘  │ └────────────────────────┘ │   │
│                        └────────────────────────────┘   │
└──────────────────────────────────────────────────────────┘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Elementos Visuais</a:t>
            </a:r>
          </a:p>
          <a:p>
            <a:pPr lvl="0" indent="-342900" marL="342900">
              <a:buAutoNum type="arabicPeriod"/>
            </a:pPr>
            <a:r>
              <a:rPr b="1"/>
              <a:t>Layout Split</a:t>
            </a:r>
            <a:r>
              <a:rPr/>
              <a:t>:</a:t>
            </a:r>
          </a:p>
          <a:p>
            <a:pPr lvl="1"/>
            <a:r>
              <a:rPr/>
              <a:t>Editor à esquerda (40%)</a:t>
            </a:r>
          </a:p>
          <a:p>
            <a:pPr lvl="1"/>
            <a:r>
              <a:rPr/>
              <a:t>Preview à direita (60%)</a:t>
            </a:r>
          </a:p>
          <a:p>
            <a:pPr lvl="0" indent="-342900" marL="342900">
              <a:buAutoNum type="arabicPeriod"/>
            </a:pPr>
            <a:r>
              <a:rPr b="1"/>
              <a:t>Editor</a:t>
            </a:r>
            <a:r>
              <a:rPr/>
              <a:t>:</a:t>
            </a:r>
          </a:p>
          <a:p>
            <a:pPr lvl="1"/>
            <a:r>
              <a:rPr/>
              <a:t>Campos de formulário</a:t>
            </a:r>
          </a:p>
          <a:p>
            <a:pPr lvl="1"/>
            <a:r>
              <a:rPr/>
              <a:t>Upload de imagem</a:t>
            </a:r>
          </a:p>
          <a:p>
            <a:pPr lvl="1"/>
            <a:r>
              <a:rPr/>
              <a:t>Color pickers</a:t>
            </a:r>
          </a:p>
          <a:p>
            <a:pPr lvl="1"/>
            <a:r>
              <a:rPr/>
              <a:t>Textarea para observações</a:t>
            </a:r>
          </a:p>
          <a:p>
            <a:pPr lvl="0" indent="-342900" marL="342900">
              <a:buAutoNum type="arabicPeriod"/>
            </a:pPr>
            <a:r>
              <a:rPr b="1"/>
              <a:t>Preview</a:t>
            </a:r>
            <a:r>
              <a:rPr/>
              <a:t>:</a:t>
            </a:r>
          </a:p>
          <a:p>
            <a:pPr lvl="1"/>
            <a:r>
              <a:rPr/>
              <a:t>Simulação em tempo real</a:t>
            </a:r>
          </a:p>
          <a:p>
            <a:pPr lvl="1"/>
            <a:r>
              <a:rPr/>
              <a:t>Estilo de documento profissional</a:t>
            </a:r>
          </a:p>
          <a:p>
            <a:pPr lvl="1"/>
            <a:r>
              <a:rPr/>
              <a:t>Cores personalizadas aplicadas</a:t>
            </a:r>
          </a:p>
          <a:p>
            <a:pPr lvl="0" indent="-342900" marL="342900">
              <a:buAutoNum type="arabicPeriod"/>
            </a:pPr>
            <a:r>
              <a:rPr b="1"/>
              <a:t>Ações</a:t>
            </a:r>
            <a:r>
              <a:rPr/>
              <a:t>:</a:t>
            </a:r>
          </a:p>
          <a:p>
            <a:pPr lvl="1"/>
            <a:r>
              <a:rPr/>
              <a:t>Gerar PDF (download)</a:t>
            </a:r>
          </a:p>
          <a:p>
            <a:pPr lvl="1"/>
            <a:r>
              <a:rPr/>
              <a:t>Enviar por email</a:t>
            </a:r>
          </a:p>
          <a:p>
            <a:pPr lvl="1"/>
            <a:r>
              <a:rPr/>
              <a:t>Salvar template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TELA 11: Programa de Indicações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Objetivo</a:t>
            </a:r>
            <a:r>
              <a:rPr/>
              <a:t>: Incentivar e gerenciar programa de afiliados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Layout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┌──────────────────────────────────────────────────────────┐
│  Programa de Indicações 🎁                                │
│                                                           │
│  Ganhe R$ 50 por cada amigo que se cadastrar!            │
│                                                           │
│  SEU LINK DE INDICAÇÃO                                    │
│  ┌────────────────────────────────────────────────────┐ │
│  │ https://clickpassagens.me/ref/JOAO123             │ │
│  │                              [📋 Copiar] [🔗Comp] │ │
│  └────────────────────────────────────────────────────┘ │
│                                                           │
│  SUAS ESTATÍSTICAS                                        │
│  ┌──────────┐ ┌──────────┐ ┌──────────┐ ┌──────────┐  │
│  │Indicações│ │Cadastros │ │Comissão  │ │Saldo     │  │
│  │    45    │ │    12    │ │ R$ 600   │ │ R$ 450   │  │
│  │enviadas  │ │completos │ │total     │ │disponível│  │
│  └──────────┘ └──────────┘ └──────────┘ └──────────┘  │
│                                                           │
│  INDICAÇÕES RECENTES                                      │
│  ┌────────────────────────────────────────────────────┐ │
│  │ 📧 maria@email.com                                 │ │
│  │ Status: ✅ Cadastro completo                       │ │
│  │ Comissão: R$ 50,00 (pago)                         │ │
│  │ Data: 10/03/2024                                   │ │
│  └────────────────────────────────────────────────────┘ │
│                                                           │
│  ┌────────────────────────────────────────────────────┐ │
│  │ 📧 joao@email.com                                  │ │
│  │ Status: 🟡 Pendente confirmação                   │ │
│  │ Comissão: R$ 0,00                                  │ │
│  │ Data: 12/03/2024                                   │ │
│  └────────────────────────────────────────────────────┘ │
│                                                           │
│  [Solicitar Resgate]                                      │
└──────────────────────────────────────────────────────────┘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Elementos Visuais</a:t>
            </a:r>
          </a:p>
          <a:p>
            <a:pPr lvl="0" indent="-342900" marL="342900">
              <a:buAutoNum type="arabicPeriod"/>
            </a:pPr>
            <a:r>
              <a:rPr b="1"/>
              <a:t>Link de Indicação</a:t>
            </a:r>
            <a:r>
              <a:rPr/>
              <a:t>:</a:t>
            </a:r>
          </a:p>
          <a:p>
            <a:pPr lvl="1"/>
            <a:r>
              <a:rPr/>
              <a:t>Box com fundo cinza claro</a:t>
            </a:r>
          </a:p>
          <a:p>
            <a:pPr lvl="1"/>
            <a:r>
              <a:rPr/>
              <a:t>Botões de copiar e compartilhar</a:t>
            </a:r>
          </a:p>
          <a:p>
            <a:pPr lvl="1"/>
            <a:r>
              <a:rPr/>
              <a:t>Tooltip “Link copiado!” ao clicar</a:t>
            </a:r>
          </a:p>
          <a:p>
            <a:pPr lvl="0" indent="-342900" marL="342900">
              <a:buAutoNum type="arabicPeriod"/>
            </a:pPr>
            <a:r>
              <a:rPr b="1"/>
              <a:t>Estatísticas</a:t>
            </a:r>
            <a:r>
              <a:rPr/>
              <a:t>:</a:t>
            </a:r>
          </a:p>
          <a:p>
            <a:pPr lvl="1"/>
            <a:r>
              <a:rPr/>
              <a:t>4 cards coloridos</a:t>
            </a:r>
          </a:p>
          <a:p>
            <a:pPr lvl="1"/>
            <a:r>
              <a:rPr/>
              <a:t>Ícones relevantes</a:t>
            </a:r>
          </a:p>
          <a:p>
            <a:pPr lvl="1"/>
            <a:r>
              <a:rPr/>
              <a:t>Números em destaque</a:t>
            </a:r>
          </a:p>
          <a:p>
            <a:pPr lvl="0" indent="-342900" marL="342900">
              <a:buAutoNum type="arabicPeriod"/>
            </a:pPr>
            <a:r>
              <a:rPr b="1"/>
              <a:t>Lista de Indicações</a:t>
            </a:r>
            <a:r>
              <a:rPr/>
              <a:t>:</a:t>
            </a:r>
          </a:p>
          <a:p>
            <a:pPr lvl="1"/>
            <a:r>
              <a:rPr/>
              <a:t>Cards com informações completas</a:t>
            </a:r>
          </a:p>
          <a:p>
            <a:pPr lvl="1"/>
            <a:r>
              <a:rPr/>
              <a:t>Status coloridos (verde, amarelo, cinza)</a:t>
            </a:r>
          </a:p>
          <a:p>
            <a:pPr lvl="1"/>
            <a:r>
              <a:rPr/>
              <a:t>Histórico de comissões</a:t>
            </a:r>
          </a:p>
          <a:p>
            <a:pPr lvl="0" indent="-342900" marL="342900">
              <a:buAutoNum type="arabicPeriod"/>
            </a:pPr>
            <a:r>
              <a:rPr b="1"/>
              <a:t>Botão de Resgate</a:t>
            </a:r>
            <a:r>
              <a:rPr/>
              <a:t>:</a:t>
            </a:r>
          </a:p>
          <a:p>
            <a:pPr lvl="1"/>
            <a:r>
              <a:rPr/>
              <a:t>Destaque quando saldo disponível</a:t>
            </a:r>
          </a:p>
          <a:p>
            <a:pPr lvl="1"/>
            <a:r>
              <a:rPr/>
              <a:t>Desabilitado quando saldo insuficiente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TELA 12: Histórico e Cashback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Objetivo</a:t>
            </a:r>
            <a:r>
              <a:rPr/>
              <a:t>: Transparência total nas transações e benefícios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Layout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┌──────────────────────────────────────────────────────────┐
│  Histórico e Cashback 💰                                  │
│                                                           │
│  SALDO DE CASHBACK                                        │
│  ┌────────────────────────────────────────────────────┐ │
│  │                                                     │ │
│  │      💎 R$ 245,80                                  │ │
│  │      Saldo disponível                               │ │
│  │                                                     │ │
│  │      [Resgatar Cashback]                           │ │
│  │      Mínimo: R$ 100,00                             │ │
│  └────────────────────────────────────────────────────┘ │
│                                                           │
│  HISTÓRICO DE BUSCAS                                      │
│  [Filtrar por data] [Filtrar por companhia] [Exportar]   │
│                                                           │
│  ┌────────────────────────────────────────────────────┐ │
│  │ 📅 15/03/2024                                      │ │
│  │ GRU → GIG | GOL | R$ 450,00                       │ │
│  │ Cashback: R$ 9,00 (2%)                            │ │
│  │ [Ver detalhes] [Buscar novamente]                 │ │
│  └────────────────────────────────────────────────────┘ │
│                                                           │
│  ┌────────────────────────────────────────────────────┐ │
│  │ 📅 10/03/2024                                      │ │
│  │ GRU → MIA | LATAM | R$ 2.340,00                   │ │
│  │ Cashback: R$ 46,80 (2%)                           │ │
│  │ [Ver detalhes]                                     │ │
│  └────────────────────────────────────────────────────┘ │
│                                                           │
│  HISTÓRICO DE RESGATES                                    │
│  ┌────────────────────────────────────────────────────┐ │
│  │ 📅 01/03/2024                                      │ │
│  │ Resgate via PIX: R$ 190,00                        │ │
│  │ Status: ✅ Processado                              │ │
│  └────────────────────────────────────────────────────┘ │
└──────────────────────────────────────────────────────────┘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Elementos Visuais</a:t>
            </a:r>
          </a:p>
          <a:p>
            <a:pPr lvl="0" indent="-342900" marL="342900">
              <a:buAutoNum type="arabicPeriod"/>
            </a:pPr>
            <a:r>
              <a:rPr b="1"/>
              <a:t>Card de Saldo</a:t>
            </a:r>
            <a:r>
              <a:rPr/>
              <a:t>:</a:t>
            </a:r>
          </a:p>
          <a:p>
            <a:pPr lvl="1"/>
            <a:r>
              <a:rPr/>
              <a:t>Destaque visual com gradiente</a:t>
            </a:r>
          </a:p>
          <a:p>
            <a:pPr lvl="1"/>
            <a:r>
              <a:rPr/>
              <a:t>Número grande</a:t>
            </a:r>
          </a:p>
          <a:p>
            <a:pPr lvl="1"/>
            <a:r>
              <a:rPr/>
              <a:t>Botão de resgate prominent</a:t>
            </a:r>
          </a:p>
          <a:p>
            <a:pPr lvl="1"/>
            <a:r>
              <a:rPr/>
              <a:t>Informação de valor mínimo</a:t>
            </a:r>
          </a:p>
          <a:p>
            <a:pPr lvl="0" indent="-342900" marL="342900">
              <a:buAutoNum type="arabicPeriod"/>
            </a:pPr>
            <a:r>
              <a:rPr b="1"/>
              <a:t>Filtros</a:t>
            </a:r>
            <a:r>
              <a:rPr/>
              <a:t>:</a:t>
            </a:r>
          </a:p>
          <a:p>
            <a:pPr lvl="1"/>
            <a:r>
              <a:rPr/>
              <a:t>Dropdowns e date pickers</a:t>
            </a:r>
          </a:p>
          <a:p>
            <a:pPr lvl="1"/>
            <a:r>
              <a:rPr/>
              <a:t>Botão de exportar para CSV/PDF</a:t>
            </a:r>
          </a:p>
          <a:p>
            <a:pPr lvl="0" indent="-342900" marL="342900">
              <a:buAutoNum type="arabicPeriod"/>
            </a:pPr>
            <a:r>
              <a:rPr b="1"/>
              <a:t>Cards de Histórico</a:t>
            </a:r>
            <a:r>
              <a:rPr/>
              <a:t>:</a:t>
            </a:r>
          </a:p>
          <a:p>
            <a:pPr lvl="1"/>
            <a:r>
              <a:rPr/>
              <a:t>Timeline visual</a:t>
            </a:r>
          </a:p>
          <a:p>
            <a:pPr lvl="1"/>
            <a:r>
              <a:rPr/>
              <a:t>Informações resumidas</a:t>
            </a:r>
          </a:p>
          <a:p>
            <a:pPr lvl="1"/>
            <a:r>
              <a:rPr/>
              <a:t>Badges de status</a:t>
            </a:r>
          </a:p>
          <a:p>
            <a:pPr lvl="1"/>
            <a:r>
              <a:rPr/>
              <a:t>Ações secundárias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🧩 Componentes Globais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Header (Cabeçalho)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┌──────────────────────────────────────────────────────────┐
│ [LOGO ClickPassagens]    [Nav Links]      [User Actions] │
│                                                           │
│ • Background: Branco com blur e transparência            │
│ • Sticky: Fixo no topo ao rolar                          │
│ • Shadow: Sombra suave                                   │
│ • Logo: Clicável, volta à home                           │
│ • Nav: Hover com background azul claro                   │
│ • User: Avatar + dropdown menu                           │
└──────────────────────────────────────────────────────────┘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Footer (Rodapé)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┌──────────────────────────────────────────────────────────┐
│                     FOOTER                                │
│ Background: Cinza escuro (#1F2937)                       │
│                                                           │
│ [LOGO]          [Produtos]    [Empresa]    [Suporte]     │
│ ClickPass.      • Busca       • Sobre      • Central     │
│                 • Comparador  • Termos     • Contato     │
│ Descrição       • Alertas     • Privac.    • Status      │
│ da empresa      • Fidelidade                • Reportar   │
│                                                           │
│ ─────────────────────────────────────────────────────────│
│ © 2024 ClickPassagens. Todos os direitos reservados.    │
└──────────────────────────────────────────────────────────┘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Versão:</a:t>
            </a:r>
            <a:r>
              <a:rPr/>
              <a:t> 2.0</a:t>
            </a:r>
            <a:br/>
            <a:r>
              <a:rPr b="1"/>
              <a:t>Data:</a:t>
            </a:r>
            <a:r>
              <a:rPr/>
              <a:t> 2024</a:t>
            </a:r>
            <a:br/>
            <a:r>
              <a:rPr b="1"/>
              <a:t>Projeto:</a:t>
            </a:r>
            <a:r>
              <a:rPr/>
              <a:t> ClickPassagens - Plataforma de Busca de Passagens Aéreas com Milhas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Navegação Mobile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┌──────────────────────────────────────────────────────────┐
│                  [NAVEGAÇÃO INFERIOR]                     │
│ ┌───────┐ ┌───────┐ ┌───────┐ ┌───────┐                │
│ │ 🔍    │ │ 📍    │ │ 💳    │ │ 💬    │                │
│ │Buscar │ │Result │ │Planos │ │Contato│                │
│ └───────┘ └───────┘ └───────┘ └───────┘                │
│                                                           │
│ • Fixed: Fixo na parte inferior                          │
│ • Apenas mobile (oculto em desktop)                      │
│ • Active: Ícone e texto em azul + fundo azul claro      │
│ • Grid: 4 colunas iguais                                 │
└──────────────────────────────────────────────────────────┘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Botões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Botão Primário (CTA)</a:t>
            </a:r>
          </a:p>
          <a:p>
            <a:pPr lvl="0" indent="0">
              <a:buNone/>
            </a:pPr>
            <a:r>
              <a:rPr>
                <a:latin typeface="Courier"/>
              </a:rPr>
              <a:t>background</a:t>
            </a:r>
            <a:r>
              <a:rPr b="1" i="1">
                <a:solidFill>
                  <a:srgbClr val="60A0B0"/>
                </a:solidFill>
                <a:latin typeface="Courier"/>
              </a:rPr>
              <a:t>: linear-gradient(135deg, #0066CC, #4A90E2)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color</a:t>
            </a:r>
            <a:r>
              <a:rPr b="1" i="1">
                <a:solidFill>
                  <a:srgbClr val="60A0B0"/>
                </a:solidFill>
                <a:latin typeface="Courier"/>
              </a:rPr>
              <a:t>: white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padding</a:t>
            </a:r>
            <a:r>
              <a:rPr b="1" i="1">
                <a:solidFill>
                  <a:srgbClr val="60A0B0"/>
                </a:solidFill>
                <a:latin typeface="Courier"/>
              </a:rPr>
              <a:t>: 12px 32px;</a:t>
            </a:r>
            <a:br/>
            <a:r>
              <a:rPr>
                <a:latin typeface="Courier"/>
              </a:rPr>
              <a:t>border-radius</a:t>
            </a:r>
            <a:r>
              <a:rPr b="1" i="1">
                <a:solidFill>
                  <a:srgbClr val="60A0B0"/>
                </a:solidFill>
                <a:latin typeface="Courier"/>
              </a:rPr>
              <a:t>: 12px;</a:t>
            </a:r>
            <a:br/>
            <a:r>
              <a:rPr>
                <a:latin typeface="Courier"/>
              </a:rPr>
              <a:t>font-weight</a:t>
            </a:r>
            <a:r>
              <a:rPr b="1" i="1">
                <a:solidFill>
                  <a:srgbClr val="60A0B0"/>
                </a:solidFill>
                <a:latin typeface="Courier"/>
              </a:rPr>
              <a:t>: 600;</a:t>
            </a:r>
            <a:br/>
            <a:r>
              <a:rPr>
                <a:latin typeface="Courier"/>
              </a:rPr>
              <a:t>box-shadow</a:t>
            </a:r>
            <a:r>
              <a:rPr b="1" i="1">
                <a:solidFill>
                  <a:srgbClr val="60A0B0"/>
                </a:solidFill>
                <a:latin typeface="Courier"/>
              </a:rPr>
              <a:t>: 0 4px 14px rgba(0, 102, 204, 0.3)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transition</a:t>
            </a:r>
            <a:r>
              <a:rPr b="1" i="1">
                <a:solidFill>
                  <a:srgbClr val="60A0B0"/>
                </a:solidFill>
                <a:latin typeface="Courier"/>
              </a:rPr>
              <a:t>: all</a:t>
            </a:r>
            <a:r>
              <a:rPr>
                <a:latin typeface="Courier"/>
              </a:rPr>
              <a:t> 0</a:t>
            </a:r>
            <a:r>
              <a:rPr>
                <a:solidFill>
                  <a:srgbClr val="06287E"/>
                </a:solidFill>
                <a:latin typeface="Courier"/>
              </a:rPr>
              <a:t>.3s</a:t>
            </a:r>
            <a:r>
              <a:rPr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hover</a:t>
            </a:r>
            <a:r>
              <a:rPr b="1" i="1">
                <a:solidFill>
                  <a:srgbClr val="60A0B0"/>
                </a:solidFill>
                <a:latin typeface="Courier"/>
              </a:rPr>
              <a:t>:</a:t>
            </a:r>
            <a:br/>
            <a:r>
              <a:rPr>
                <a:latin typeface="Courier"/>
              </a:rPr>
              <a:t>  opacity</a:t>
            </a:r>
            <a:r>
              <a:rPr b="1" i="1">
                <a:solidFill>
                  <a:srgbClr val="60A0B0"/>
                </a:solidFill>
                <a:latin typeface="Courier"/>
              </a:rPr>
              <a:t>: 0.9;</a:t>
            </a:r>
            <a:br/>
            <a:r>
              <a:rPr>
                <a:latin typeface="Courier"/>
              </a:rPr>
              <a:t>  transform</a:t>
            </a:r>
            <a:r>
              <a:rPr b="1" i="1">
                <a:solidFill>
                  <a:srgbClr val="60A0B0"/>
                </a:solidFill>
                <a:latin typeface="Courier"/>
              </a:rPr>
              <a:t>: scale(1.05)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box-shadow</a:t>
            </a:r>
            <a:r>
              <a:rPr b="1" i="1">
                <a:solidFill>
                  <a:srgbClr val="60A0B0"/>
                </a:solidFill>
                <a:latin typeface="Courier"/>
              </a:rPr>
              <a:t>: 0 6px 20px rgba(0, 102, 204, 0.4)</a:t>
            </a:r>
            <a:r>
              <a:rPr>
                <a:latin typeface="Courier"/>
              </a:rPr>
              <a:t>;</a:t>
            </a:r>
          </a:p>
          <a:p>
            <a:pPr lvl="0" indent="0" marL="0">
              <a:buNone/>
            </a:pPr>
            <a:r>
              <a:rPr b="1"/>
              <a:t>Botão Secundário (Outline)</a:t>
            </a:r>
          </a:p>
          <a:p>
            <a:pPr lvl="0" indent="0">
              <a:buNone/>
            </a:pPr>
            <a:r>
              <a:rPr>
                <a:latin typeface="Courier"/>
              </a:rPr>
              <a:t>background</a:t>
            </a:r>
            <a:r>
              <a:rPr b="1" i="1">
                <a:solidFill>
                  <a:srgbClr val="60A0B0"/>
                </a:solidFill>
                <a:latin typeface="Courier"/>
              </a:rPr>
              <a:t>: transparent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border</a:t>
            </a:r>
            <a:r>
              <a:rPr b="1" i="1">
                <a:solidFill>
                  <a:srgbClr val="60A0B0"/>
                </a:solidFill>
                <a:latin typeface="Courier"/>
              </a:rPr>
              <a:t>: 2px solid</a:t>
            </a:r>
            <a:r>
              <a:rPr>
                <a:latin typeface="Courier"/>
              </a:rPr>
              <a:t> #0066CC;</a:t>
            </a:r>
            <a:br/>
            <a:r>
              <a:rPr>
                <a:latin typeface="Courier"/>
              </a:rPr>
              <a:t>color</a:t>
            </a:r>
            <a:r>
              <a:rPr b="1" i="1">
                <a:solidFill>
                  <a:srgbClr val="60A0B0"/>
                </a:solidFill>
                <a:latin typeface="Courier"/>
              </a:rPr>
              <a:t>: #0066CC;</a:t>
            </a:r>
            <a:br/>
            <a:r>
              <a:rPr>
                <a:latin typeface="Courier"/>
              </a:rPr>
              <a:t>padding</a:t>
            </a:r>
            <a:r>
              <a:rPr b="1" i="1">
                <a:solidFill>
                  <a:srgbClr val="60A0B0"/>
                </a:solidFill>
                <a:latin typeface="Courier"/>
              </a:rPr>
              <a:t>: 12px 32px;</a:t>
            </a:r>
            <a:br/>
            <a:r>
              <a:rPr>
                <a:latin typeface="Courier"/>
              </a:rPr>
              <a:t>border-radius</a:t>
            </a:r>
            <a:r>
              <a:rPr b="1" i="1">
                <a:solidFill>
                  <a:srgbClr val="60A0B0"/>
                </a:solidFill>
                <a:latin typeface="Courier"/>
              </a:rPr>
              <a:t>: 12px;</a:t>
            </a:r>
            <a:br/>
            <a:r>
              <a:rPr>
                <a:latin typeface="Courier"/>
              </a:rPr>
              <a:t>font-weight</a:t>
            </a:r>
            <a:r>
              <a:rPr b="1" i="1">
                <a:solidFill>
                  <a:srgbClr val="60A0B0"/>
                </a:solidFill>
                <a:latin typeface="Courier"/>
              </a:rPr>
              <a:t>: 600;</a:t>
            </a:r>
            <a:br/>
            <a:r>
              <a:rPr>
                <a:latin typeface="Courier"/>
              </a:rPr>
              <a:t>transition</a:t>
            </a:r>
            <a:r>
              <a:rPr b="1" i="1">
                <a:solidFill>
                  <a:srgbClr val="60A0B0"/>
                </a:solidFill>
                <a:latin typeface="Courier"/>
              </a:rPr>
              <a:t>: all</a:t>
            </a:r>
            <a:r>
              <a:rPr>
                <a:latin typeface="Courier"/>
              </a:rPr>
              <a:t> 0</a:t>
            </a:r>
            <a:r>
              <a:rPr>
                <a:solidFill>
                  <a:srgbClr val="06287E"/>
                </a:solidFill>
                <a:latin typeface="Courier"/>
              </a:rPr>
              <a:t>.3s</a:t>
            </a:r>
            <a:r>
              <a:rPr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hover</a:t>
            </a:r>
            <a:r>
              <a:rPr b="1" i="1">
                <a:solidFill>
                  <a:srgbClr val="60A0B0"/>
                </a:solidFill>
                <a:latin typeface="Courier"/>
              </a:rPr>
              <a:t>:</a:t>
            </a:r>
            <a:br/>
            <a:r>
              <a:rPr>
                <a:latin typeface="Courier"/>
              </a:rPr>
              <a:t>  background</a:t>
            </a:r>
            <a:r>
              <a:rPr b="1" i="1">
                <a:solidFill>
                  <a:srgbClr val="60A0B0"/>
                </a:solidFill>
                <a:latin typeface="Courier"/>
              </a:rPr>
              <a:t>: #0066CC;</a:t>
            </a:r>
            <a:br/>
            <a:r>
              <a:rPr>
                <a:latin typeface="Courier"/>
              </a:rPr>
              <a:t>  color</a:t>
            </a:r>
            <a:r>
              <a:rPr b="1" i="1">
                <a:solidFill>
                  <a:srgbClr val="60A0B0"/>
                </a:solidFill>
                <a:latin typeface="Courier"/>
              </a:rPr>
              <a:t>: white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background</a:t>
            </a:r>
            <a:r>
              <a:rPr b="1" i="1">
                <a:solidFill>
                  <a:srgbClr val="60A0B0"/>
                </a:solidFill>
                <a:latin typeface="Courier"/>
              </a:rPr>
              <a:t>: white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border-radius</a:t>
            </a:r>
            <a:r>
              <a:rPr b="1" i="1">
                <a:solidFill>
                  <a:srgbClr val="60A0B0"/>
                </a:solidFill>
                <a:latin typeface="Courier"/>
              </a:rPr>
              <a:t>: 16px;</a:t>
            </a:r>
            <a:br/>
            <a:r>
              <a:rPr>
                <a:latin typeface="Courier"/>
              </a:rPr>
              <a:t>padding</a:t>
            </a:r>
            <a:r>
              <a:rPr b="1" i="1">
                <a:solidFill>
                  <a:srgbClr val="60A0B0"/>
                </a:solidFill>
                <a:latin typeface="Courier"/>
              </a:rPr>
              <a:t>: 24px;</a:t>
            </a:r>
            <a:br/>
            <a:r>
              <a:rPr>
                <a:latin typeface="Courier"/>
              </a:rPr>
              <a:t>box-shadow</a:t>
            </a:r>
            <a:r>
              <a:rPr b="1" i="1">
                <a:solidFill>
                  <a:srgbClr val="60A0B0"/>
                </a:solidFill>
                <a:latin typeface="Courier"/>
              </a:rPr>
              <a:t>: 0 4px 6px rgba(0, 0, 0, 0.1)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transition</a:t>
            </a:r>
            <a:r>
              <a:rPr b="1" i="1">
                <a:solidFill>
                  <a:srgbClr val="60A0B0"/>
                </a:solidFill>
                <a:latin typeface="Courier"/>
              </a:rPr>
              <a:t>: all</a:t>
            </a:r>
            <a:r>
              <a:rPr>
                <a:latin typeface="Courier"/>
              </a:rPr>
              <a:t> 0</a:t>
            </a:r>
            <a:r>
              <a:rPr>
                <a:solidFill>
                  <a:srgbClr val="06287E"/>
                </a:solidFill>
                <a:latin typeface="Courier"/>
              </a:rPr>
              <a:t>.3s</a:t>
            </a:r>
            <a:r>
              <a:rPr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hover</a:t>
            </a:r>
            <a:r>
              <a:rPr b="1" i="1">
                <a:solidFill>
                  <a:srgbClr val="60A0B0"/>
                </a:solidFill>
                <a:latin typeface="Courier"/>
              </a:rPr>
              <a:t>:</a:t>
            </a:r>
            <a:br/>
            <a:r>
              <a:rPr>
                <a:latin typeface="Courier"/>
              </a:rPr>
              <a:t>  box-shadow</a:t>
            </a:r>
            <a:r>
              <a:rPr b="1" i="1">
                <a:solidFill>
                  <a:srgbClr val="60A0B0"/>
                </a:solidFill>
                <a:latin typeface="Courier"/>
              </a:rPr>
              <a:t>: 0 10px 25px rgba(0, 0, 0, 0.15)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transform</a:t>
            </a:r>
            <a:r>
              <a:rPr b="1" i="1">
                <a:solidFill>
                  <a:srgbClr val="60A0B0"/>
                </a:solidFill>
                <a:latin typeface="Courier"/>
              </a:rPr>
              <a:t>: translateY(-4px)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border</a:t>
            </a:r>
            <a:r>
              <a:rPr b="1" i="1">
                <a:solidFill>
                  <a:srgbClr val="60A0B0"/>
                </a:solidFill>
                <a:latin typeface="Courier"/>
              </a:rPr>
              <a:t>: 2px solid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#E5E7EB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border-radius</a:t>
            </a:r>
            <a:r>
              <a:rPr b="1" i="1">
                <a:solidFill>
                  <a:srgbClr val="60A0B0"/>
                </a:solidFill>
                <a:latin typeface="Courier"/>
              </a:rPr>
              <a:t>: 8px;</a:t>
            </a:r>
            <a:br/>
            <a:r>
              <a:rPr>
                <a:latin typeface="Courier"/>
              </a:rPr>
              <a:t>padding</a:t>
            </a:r>
            <a:r>
              <a:rPr b="1" i="1">
                <a:solidFill>
                  <a:srgbClr val="60A0B0"/>
                </a:solidFill>
                <a:latin typeface="Courier"/>
              </a:rPr>
              <a:t>: 12px 16px;</a:t>
            </a:r>
            <a:br/>
            <a:r>
              <a:rPr>
                <a:latin typeface="Courier"/>
              </a:rPr>
              <a:t>font-size</a:t>
            </a:r>
            <a:r>
              <a:rPr b="1" i="1">
                <a:solidFill>
                  <a:srgbClr val="60A0B0"/>
                </a:solidFill>
                <a:latin typeface="Courier"/>
              </a:rPr>
              <a:t>: 16px;</a:t>
            </a:r>
            <a:br/>
            <a:r>
              <a:rPr>
                <a:latin typeface="Courier"/>
              </a:rPr>
              <a:t>transition</a:t>
            </a:r>
            <a:r>
              <a:rPr b="1" i="1">
                <a:solidFill>
                  <a:srgbClr val="60A0B0"/>
                </a:solidFill>
                <a:latin typeface="Courier"/>
              </a:rPr>
              <a:t>: border-color</a:t>
            </a:r>
            <a:r>
              <a:rPr>
                <a:latin typeface="Courier"/>
              </a:rPr>
              <a:t> 0</a:t>
            </a:r>
            <a:r>
              <a:rPr>
                <a:solidFill>
                  <a:srgbClr val="06287E"/>
                </a:solidFill>
                <a:latin typeface="Courier"/>
              </a:rPr>
              <a:t>.3s</a:t>
            </a:r>
            <a:r>
              <a:rPr>
                <a:latin typeface="Courier"/>
              </a:rPr>
              <a:t>;</a:t>
            </a:r>
            <a:br/>
            <a:br/>
            <a:r>
              <a:rPr>
                <a:latin typeface="Courier"/>
              </a:rPr>
              <a:t>focus</a:t>
            </a:r>
            <a:r>
              <a:rPr b="1" i="1">
                <a:solidFill>
                  <a:srgbClr val="60A0B0"/>
                </a:solidFill>
                <a:latin typeface="Courier"/>
              </a:rPr>
              <a:t>:</a:t>
            </a:r>
            <a:br/>
            <a:r>
              <a:rPr>
                <a:latin typeface="Courier"/>
              </a:rPr>
              <a:t>  border-color</a:t>
            </a:r>
            <a:r>
              <a:rPr b="1" i="1">
                <a:solidFill>
                  <a:srgbClr val="60A0B0"/>
                </a:solidFill>
                <a:latin typeface="Courier"/>
              </a:rPr>
              <a:t>: #0066CC;</a:t>
            </a:r>
            <a:br/>
            <a:r>
              <a:rPr>
                <a:latin typeface="Courier"/>
              </a:rPr>
              <a:t>  outline</a:t>
            </a:r>
            <a:r>
              <a:rPr b="1" i="1">
                <a:solidFill>
                  <a:srgbClr val="60A0B0"/>
                </a:solidFill>
                <a:latin typeface="Courier"/>
              </a:rPr>
              <a:t>: none</a:t>
            </a:r>
            <a:r>
              <a:rPr>
                <a:latin typeface="Courier"/>
              </a:rPr>
              <a:t>;</a:t>
            </a:r>
            <a:br/>
            <a:r>
              <a:rPr>
                <a:latin typeface="Courier"/>
              </a:rPr>
              <a:t>  box-shadow</a:t>
            </a:r>
            <a:r>
              <a:rPr b="1" i="1">
                <a:solidFill>
                  <a:srgbClr val="60A0B0"/>
                </a:solidFill>
                <a:latin typeface="Courier"/>
              </a:rPr>
              <a:t>: 0 0 0 3px rgba(0, 102, 204, 0.1)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📱 Responsividade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/* Mobile First */</a:t>
            </a:r>
            <a:br/>
            <a:r>
              <a:rPr>
                <a:latin typeface="Courier"/>
              </a:rPr>
              <a:t>mobile</a:t>
            </a:r>
            <a:r>
              <a:rPr b="1" i="1">
                <a:solidFill>
                  <a:srgbClr val="60A0B0"/>
                </a:solidFill>
                <a:latin typeface="Courier"/>
              </a:rPr>
              <a:t>: default</a:t>
            </a:r>
            <a:r>
              <a:rPr>
                <a:latin typeface="Courier"/>
              </a:rPr>
              <a:t>         </a:t>
            </a:r>
            <a:r>
              <a:rPr i="1">
                <a:solidFill>
                  <a:srgbClr val="60A0B0"/>
                </a:solidFill>
                <a:latin typeface="Courier"/>
              </a:rPr>
              <a:t>/* 0-639px */</a:t>
            </a:r>
            <a:br/>
            <a:r>
              <a:rPr>
                <a:latin typeface="Courier"/>
              </a:rPr>
              <a:t>tablet</a:t>
            </a:r>
            <a:r>
              <a:rPr b="1" i="1">
                <a:solidFill>
                  <a:srgbClr val="60A0B0"/>
                </a:solidFill>
                <a:latin typeface="Courier"/>
              </a:rPr>
              <a:t>: 640px          /* 640px-1023px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/</a:t>
            </a:r>
            <a:br/>
            <a:r>
              <a:rPr>
                <a:latin typeface="Courier"/>
              </a:rPr>
              <a:t>desktop</a:t>
            </a:r>
            <a:r>
              <a:rPr b="1" i="1">
                <a:solidFill>
                  <a:srgbClr val="60A0B0"/>
                </a:solidFill>
                <a:latin typeface="Courier"/>
              </a:rPr>
              <a:t>: 1024px        /* 1024px+ */</a:t>
            </a:r>
            <a:br/>
            <a:r>
              <a:rPr>
                <a:latin typeface="Courier"/>
              </a:rPr>
              <a:t>wide</a:t>
            </a:r>
            <a:r>
              <a:rPr b="1" i="1">
                <a:solidFill>
                  <a:srgbClr val="60A0B0"/>
                </a:solidFill>
                <a:latin typeface="Courier"/>
              </a:rPr>
              <a:t>: 1280px           /* 1280px+ */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Adaptações por Dispositivo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Mobile (&lt; 640px)</a:t>
            </a:r>
          </a:p>
          <a:p>
            <a:pPr lvl="0"/>
            <a:r>
              <a:rPr b="1"/>
              <a:t>Header</a:t>
            </a:r>
            <a:r>
              <a:rPr/>
              <a:t>: Logo menor, menu hambúrguer</a:t>
            </a:r>
          </a:p>
          <a:p>
            <a:pPr lvl="0"/>
            <a:r>
              <a:rPr b="1"/>
              <a:t>Hero</a:t>
            </a:r>
            <a:r>
              <a:rPr/>
              <a:t>: Título 2.5rem, stack vertical dos botões</a:t>
            </a:r>
          </a:p>
          <a:p>
            <a:pPr lvl="0"/>
            <a:r>
              <a:rPr b="1"/>
              <a:t>Cards</a:t>
            </a:r>
            <a:r>
              <a:rPr/>
              <a:t>: 1 coluna, padding reduzido</a:t>
            </a:r>
          </a:p>
          <a:p>
            <a:pPr lvl="0"/>
            <a:r>
              <a:rPr b="1"/>
              <a:t>Flight Cards</a:t>
            </a:r>
            <a:r>
              <a:rPr/>
              <a:t>: Layout vertical, informações simplificadas</a:t>
            </a:r>
          </a:p>
          <a:p>
            <a:pPr lvl="0"/>
            <a:r>
              <a:rPr b="1"/>
              <a:t>Planos</a:t>
            </a:r>
            <a:r>
              <a:rPr/>
              <a:t>: 1 coluna com scroll</a:t>
            </a:r>
          </a:p>
          <a:p>
            <a:pPr lvl="0"/>
            <a:r>
              <a:rPr b="1"/>
              <a:t>Footer</a:t>
            </a:r>
            <a:r>
              <a:rPr/>
              <a:t>: Links em accordion</a:t>
            </a:r>
          </a:p>
          <a:p>
            <a:pPr lvl="0"/>
            <a:r>
              <a:rPr b="1"/>
              <a:t>Navegação</a:t>
            </a:r>
            <a:r>
              <a:rPr/>
              <a:t>: Bottom navigation bar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Tablet (640px - 1023px)</a:t>
            </a:r>
          </a:p>
          <a:p>
            <a:pPr lvl="0"/>
            <a:r>
              <a:rPr b="1"/>
              <a:t>Header</a:t>
            </a:r>
            <a:r>
              <a:rPr/>
              <a:t>: Logo médio, menu visível</a:t>
            </a:r>
          </a:p>
          <a:p>
            <a:pPr lvl="0"/>
            <a:r>
              <a:rPr b="1"/>
              <a:t>Hero</a:t>
            </a:r>
            <a:r>
              <a:rPr/>
              <a:t>: Título 3.5rem, botões lado a lado</a:t>
            </a:r>
          </a:p>
          <a:p>
            <a:pPr lvl="0"/>
            <a:r>
              <a:rPr b="1"/>
              <a:t>Cards</a:t>
            </a:r>
            <a:r>
              <a:rPr/>
              <a:t>: 2 colunas</a:t>
            </a:r>
          </a:p>
          <a:p>
            <a:pPr lvl="0"/>
            <a:r>
              <a:rPr b="1"/>
              <a:t>Flight Cards</a:t>
            </a:r>
            <a:r>
              <a:rPr/>
              <a:t>: Layout horizontal compacto</a:t>
            </a:r>
          </a:p>
          <a:p>
            <a:pPr lvl="0"/>
            <a:r>
              <a:rPr b="1"/>
              <a:t>Planos</a:t>
            </a:r>
            <a:r>
              <a:rPr/>
              <a:t>: 2 colunas</a:t>
            </a:r>
          </a:p>
          <a:p>
            <a:pPr lvl="0"/>
            <a:r>
              <a:rPr b="1"/>
              <a:t>Footer</a:t>
            </a:r>
            <a:r>
              <a:rPr/>
              <a:t>: 2 colunas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Desktop (1024px+)</a:t>
            </a:r>
          </a:p>
          <a:p>
            <a:pPr lvl="0"/>
            <a:r>
              <a:rPr b="1"/>
              <a:t>Header</a:t>
            </a:r>
            <a:r>
              <a:rPr/>
              <a:t>: Full menu, logo grande</a:t>
            </a:r>
          </a:p>
          <a:p>
            <a:pPr lvl="0"/>
            <a:r>
              <a:rPr b="1"/>
              <a:t>Hero</a:t>
            </a:r>
            <a:r>
              <a:rPr/>
              <a:t>: Título 4rem, layout completo</a:t>
            </a:r>
          </a:p>
          <a:p>
            <a:pPr lvl="0"/>
            <a:r>
              <a:rPr b="1"/>
              <a:t>Cards</a:t>
            </a:r>
            <a:r>
              <a:rPr/>
              <a:t>: 3-4 colunas</a:t>
            </a:r>
          </a:p>
          <a:p>
            <a:pPr lvl="0"/>
            <a:r>
              <a:rPr b="1"/>
              <a:t>Flight Cards</a:t>
            </a:r>
            <a:r>
              <a:rPr/>
              <a:t>: Layout completo com todos os detalhes</a:t>
            </a:r>
          </a:p>
          <a:p>
            <a:pPr lvl="0"/>
            <a:r>
              <a:rPr b="1"/>
              <a:t>Planos</a:t>
            </a:r>
            <a:r>
              <a:rPr/>
              <a:t>: 4 colunas</a:t>
            </a:r>
          </a:p>
          <a:p>
            <a:pPr lvl="0"/>
            <a:r>
              <a:rPr b="1"/>
              <a:t>Footer</a:t>
            </a:r>
            <a:r>
              <a:rPr/>
              <a:t>: 4 colunas completas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🎬 Animações e Transições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Animações Globais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/* Fade In */</a:t>
            </a:r>
            <a:br/>
            <a:r>
              <a:rPr b="1">
                <a:solidFill>
                  <a:srgbClr val="008000"/>
                </a:solidFill>
                <a:latin typeface="Courier"/>
              </a:rPr>
              <a:t>@keyframes</a:t>
            </a:r>
            <a:r>
              <a:rPr>
                <a:latin typeface="Courier"/>
              </a:rPr>
              <a:t> fade-in {</a:t>
            </a:r>
            <a:br/>
            <a:r>
              <a:rPr>
                <a:latin typeface="Courier"/>
              </a:rPr>
              <a:t>  from { </a:t>
            </a:r>
            <a:r>
              <a:rPr b="1">
                <a:solidFill>
                  <a:srgbClr val="007020"/>
                </a:solidFill>
                <a:latin typeface="Courier"/>
              </a:rPr>
              <a:t>opacity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transform</a:t>
            </a:r>
            <a:r>
              <a:rPr>
                <a:latin typeface="Courier"/>
              </a:rPr>
              <a:t>: translateY(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solidFill>
                  <a:srgbClr val="902000"/>
                </a:solidFill>
                <a:latin typeface="Courier"/>
              </a:rPr>
              <a:t>px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}</a:t>
            </a:r>
            <a:br/>
            <a:r>
              <a:rPr>
                <a:latin typeface="Courier"/>
              </a:rPr>
              <a:t>  to { </a:t>
            </a:r>
            <a:r>
              <a:rPr b="1">
                <a:solidFill>
                  <a:srgbClr val="007020"/>
                </a:solidFill>
                <a:latin typeface="Courier"/>
              </a:rPr>
              <a:t>opacity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transform</a:t>
            </a:r>
            <a:r>
              <a:rPr>
                <a:latin typeface="Courier"/>
              </a:rPr>
              <a:t>: translateY(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}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/* Float */</a:t>
            </a:r>
            <a:br/>
            <a:r>
              <a:rPr b="1">
                <a:solidFill>
                  <a:srgbClr val="008000"/>
                </a:solidFill>
                <a:latin typeface="Courier"/>
              </a:rPr>
              <a:t>@keyframes</a:t>
            </a:r>
            <a:r>
              <a:rPr>
                <a:latin typeface="Courier"/>
              </a:rPr>
              <a:t> float {</a:t>
            </a:r>
            <a:br/>
            <a:r>
              <a:rPr>
                <a:latin typeface="Courier"/>
              </a:rPr>
              <a:t>  0%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100% { </a:t>
            </a:r>
            <a:r>
              <a:rPr b="1">
                <a:solidFill>
                  <a:srgbClr val="007020"/>
                </a:solidFill>
                <a:latin typeface="Courier"/>
              </a:rPr>
              <a:t>transform</a:t>
            </a:r>
            <a:r>
              <a:rPr>
                <a:latin typeface="Courier"/>
              </a:rPr>
              <a:t>: translateY(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}</a:t>
            </a:r>
            <a:br/>
            <a:r>
              <a:rPr>
                <a:latin typeface="Courier"/>
              </a:rPr>
              <a:t>  50% { </a:t>
            </a:r>
            <a:r>
              <a:rPr b="1">
                <a:solidFill>
                  <a:srgbClr val="007020"/>
                </a:solidFill>
                <a:latin typeface="Courier"/>
              </a:rPr>
              <a:t>transform</a:t>
            </a:r>
            <a:r>
              <a:rPr>
                <a:latin typeface="Courier"/>
              </a:rPr>
              <a:t>: translateY(</a:t>
            </a:r>
            <a:r>
              <a:rPr>
                <a:solidFill>
                  <a:srgbClr val="40A070"/>
                </a:solidFill>
                <a:latin typeface="Courier"/>
              </a:rPr>
              <a:t>-20</a:t>
            </a:r>
            <a:r>
              <a:rPr>
                <a:solidFill>
                  <a:srgbClr val="902000"/>
                </a:solidFill>
                <a:latin typeface="Courier"/>
              </a:rPr>
              <a:t>px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}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/* Pulse */</a:t>
            </a:r>
            <a:br/>
            <a:r>
              <a:rPr b="1">
                <a:solidFill>
                  <a:srgbClr val="008000"/>
                </a:solidFill>
                <a:latin typeface="Courier"/>
              </a:rPr>
              <a:t>@keyframes</a:t>
            </a:r>
            <a:r>
              <a:rPr>
                <a:latin typeface="Courier"/>
              </a:rPr>
              <a:t> pulse {</a:t>
            </a:r>
            <a:br/>
            <a:r>
              <a:rPr>
                <a:latin typeface="Courier"/>
              </a:rPr>
              <a:t>  0%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100% { </a:t>
            </a:r>
            <a:r>
              <a:rPr b="1">
                <a:solidFill>
                  <a:srgbClr val="007020"/>
                </a:solidFill>
                <a:latin typeface="Courier"/>
              </a:rPr>
              <a:t>transform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06287E"/>
                </a:solidFill>
                <a:latin typeface="Courier"/>
              </a:rPr>
              <a:t>scale(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06287E"/>
                </a:solidFill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}</a:t>
            </a:r>
            <a:br/>
            <a:r>
              <a:rPr>
                <a:latin typeface="Courier"/>
              </a:rPr>
              <a:t>  50% { </a:t>
            </a:r>
            <a:r>
              <a:rPr b="1">
                <a:solidFill>
                  <a:srgbClr val="007020"/>
                </a:solidFill>
                <a:latin typeface="Courier"/>
              </a:rPr>
              <a:t>transform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06287E"/>
                </a:solidFill>
                <a:latin typeface="Courier"/>
              </a:rPr>
              <a:t>scale(</a:t>
            </a:r>
            <a:r>
              <a:rPr>
                <a:solidFill>
                  <a:srgbClr val="40A070"/>
                </a:solidFill>
                <a:latin typeface="Courier"/>
              </a:rPr>
              <a:t>1.05</a:t>
            </a:r>
            <a:r>
              <a:rPr>
                <a:solidFill>
                  <a:srgbClr val="06287E"/>
                </a:solidFill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r>
              <a:rPr>
                <a:latin typeface="Courier"/>
              </a:rPr>
              <a:t> }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Micro-interações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Hover em botões</a:t>
            </a:r>
            <a:r>
              <a:rPr/>
              <a:t>: Scale 1.05 + sombra aumentada</a:t>
            </a:r>
          </a:p>
          <a:p>
            <a:pPr lvl="0"/>
            <a:r>
              <a:rPr b="1"/>
              <a:t>Hover em cards</a:t>
            </a:r>
            <a:r>
              <a:rPr/>
              <a:t>: translateY(-4px) + sombra</a:t>
            </a:r>
          </a:p>
          <a:p>
            <a:pPr lvl="0"/>
            <a:r>
              <a:rPr b="1"/>
              <a:t>Click em inputs</a:t>
            </a:r>
            <a:r>
              <a:rPr/>
              <a:t>: Animação de foco com border</a:t>
            </a:r>
          </a:p>
          <a:p>
            <a:pPr lvl="0"/>
            <a:r>
              <a:rPr b="1"/>
              <a:t>Loading</a:t>
            </a:r>
            <a:r>
              <a:rPr/>
              <a:t>: Spinner com rotação suave</a:t>
            </a:r>
          </a:p>
          <a:p>
            <a:pPr lvl="0"/>
            <a:r>
              <a:rPr b="1"/>
              <a:t>Sucesso</a:t>
            </a:r>
            <a:r>
              <a:rPr/>
              <a:t>: Checkmark com animação de scale</a:t>
            </a:r>
          </a:p>
          <a:p>
            <a:pPr lvl="0"/>
            <a:r>
              <a:rPr b="1"/>
              <a:t>Erro</a:t>
            </a:r>
            <a:r>
              <a:rPr/>
              <a:t>: Shake animation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📋 Índice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🎨 Estados e Feedback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Loading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┌──────────────────────────────┐
│                              │
│     ⚪ ⚪ ⚪                  │
│                              │
│   Buscando passagens...      │
│                              │
└──────────────────────────────┘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Success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┌──────────────────────────────┐
│       ✅                     │
│   Operação realizada          │
│   com sucesso!               │
└──────────────────────────────┘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Error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┌──────────────────────────────┐
│       ❌                     │
│   Algo deu errado            │
│   Tente novamente            │
│   [Tentar novamente]         │
└──────────────────────────────┘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Empty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┌──────────────────────────────┐
│       📭                     │
│   Nenhum resultado           │
│   encontrado                 │
│   [Fazer nova busca]         │
└──────────────────────────────┘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🔄 Fluxos de Usuário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Fluxo Principal: Busca de Passagens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Home</a:t>
            </a:r>
            <a:r>
              <a:rPr/>
              <a:t> → Usuário clica em “Buscar Passagens”</a:t>
            </a:r>
          </a:p>
          <a:p>
            <a:pPr lvl="0" indent="-342900" marL="342900">
              <a:buAutoNum type="arabicPeriod"/>
            </a:pPr>
            <a:r>
              <a:rPr b="1"/>
              <a:t>Busca</a:t>
            </a:r>
            <a:r>
              <a:rPr/>
              <a:t> → Preenche formulário e clica em “Buscar”</a:t>
            </a:r>
          </a:p>
          <a:p>
            <a:pPr lvl="0" indent="-342900" marL="342900">
              <a:buAutoNum type="arabicPeriod"/>
            </a:pPr>
            <a:r>
              <a:rPr b="1"/>
              <a:t>Loading</a:t>
            </a:r>
            <a:r>
              <a:rPr/>
              <a:t> → Mostra spinner durante 2-5 segundos</a:t>
            </a:r>
          </a:p>
          <a:p>
            <a:pPr lvl="0" indent="-342900" marL="342900">
              <a:buAutoNum type="arabicPeriod"/>
            </a:pPr>
            <a:r>
              <a:rPr b="1"/>
              <a:t>Resultados</a:t>
            </a:r>
            <a:r>
              <a:rPr/>
              <a:t> → Exibe cards de voos ordenados por melhor economia</a:t>
            </a:r>
          </a:p>
          <a:p>
            <a:pPr lvl="0" indent="-342900" marL="342900">
              <a:buAutoNum type="arabicPeriod"/>
            </a:pPr>
            <a:r>
              <a:rPr b="1"/>
              <a:t>Seleção</a:t>
            </a:r>
            <a:r>
              <a:rPr/>
              <a:t> → Usuário clica em “Selecionar Voo”</a:t>
            </a:r>
          </a:p>
          <a:p>
            <a:pPr lvl="0" indent="-342900" marL="342900">
              <a:buAutoNum type="arabicPeriod"/>
            </a:pPr>
            <a:r>
              <a:rPr b="1"/>
              <a:t>Login</a:t>
            </a:r>
            <a:r>
              <a:rPr/>
              <a:t> (se não autenticado) → Modal de login/cadastro</a:t>
            </a:r>
          </a:p>
          <a:p>
            <a:pPr lvl="0" indent="-342900" marL="342900">
              <a:buAutoNum type="arabicPeriod"/>
            </a:pPr>
            <a:r>
              <a:rPr b="1"/>
              <a:t>Confirmação</a:t>
            </a:r>
            <a:r>
              <a:rPr/>
              <a:t> → Modal com detalhes e opção de gerar orçamento</a:t>
            </a:r>
          </a:p>
          <a:p>
            <a:pPr lvl="0" indent="-342900" marL="342900">
              <a:buAutoNum type="arabicPeriod"/>
            </a:pPr>
            <a:r>
              <a:rPr b="1"/>
              <a:t>Redirecionamento</a:t>
            </a:r>
            <a:r>
              <a:rPr/>
              <a:t> → Link para site da companhia aérea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Fluxo Secundário: Cadastro Premium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Home/Planos</a:t>
            </a:r>
            <a:r>
              <a:rPr/>
              <a:t> → Usuário visualiza planos</a:t>
            </a:r>
          </a:p>
          <a:p>
            <a:pPr lvl="0" indent="-342900" marL="342900">
              <a:buAutoNum type="arabicPeriod"/>
            </a:pPr>
            <a:r>
              <a:rPr b="1"/>
              <a:t>Seleção</a:t>
            </a:r>
            <a:r>
              <a:rPr/>
              <a:t> → Clica em “Escolher Premium”</a:t>
            </a:r>
          </a:p>
          <a:p>
            <a:pPr lvl="0" indent="-342900" marL="342900">
              <a:buAutoNum type="arabicPeriod"/>
            </a:pPr>
            <a:r>
              <a:rPr b="1"/>
              <a:t>Cadastro</a:t>
            </a:r>
            <a:r>
              <a:rPr/>
              <a:t> → Formulário de cadastro completo</a:t>
            </a:r>
          </a:p>
          <a:p>
            <a:pPr lvl="0" indent="-342900" marL="342900">
              <a:buAutoNum type="arabicPeriod"/>
            </a:pPr>
            <a:r>
              <a:rPr b="1"/>
              <a:t>Pagamento</a:t>
            </a:r>
            <a:r>
              <a:rPr/>
              <a:t> → Gateway de pagamento seguro</a:t>
            </a:r>
          </a:p>
          <a:p>
            <a:pPr lvl="0" indent="-342900" marL="342900">
              <a:buAutoNum type="arabicPeriod"/>
            </a:pPr>
            <a:r>
              <a:rPr b="1"/>
              <a:t>Confirmação</a:t>
            </a:r>
            <a:r>
              <a:rPr/>
              <a:t> → Email de boas-vindas + acesso ao dashboard</a:t>
            </a:r>
          </a:p>
          <a:p>
            <a:pPr lvl="0" indent="-342900" marL="342900">
              <a:buAutoNum type="arabicPeriod"/>
            </a:pPr>
            <a:r>
              <a:rPr b="1"/>
              <a:t>Dashboard</a:t>
            </a:r>
            <a:r>
              <a:rPr/>
              <a:t> → Primeiro acesso com tutorial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💡 Considerações Finais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Princípios de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Clareza</a:t>
            </a:r>
            <a:r>
              <a:rPr/>
              <a:t>: Informação hierarquizada e fácil de entender</a:t>
            </a:r>
          </a:p>
          <a:p>
            <a:pPr lvl="0" indent="-342900" marL="342900">
              <a:buAutoNum type="arabicPeriod"/>
            </a:pPr>
            <a:r>
              <a:rPr b="1"/>
              <a:t>Consistência</a:t>
            </a:r>
            <a:r>
              <a:rPr/>
              <a:t>: Padrões visuais mantidos em todo o sistema</a:t>
            </a:r>
          </a:p>
          <a:p>
            <a:pPr lvl="0" indent="-342900" marL="342900">
              <a:buAutoNum type="arabicPeriod"/>
            </a:pPr>
            <a:r>
              <a:rPr b="1"/>
              <a:t>Feedback</a:t>
            </a:r>
            <a:r>
              <a:rPr/>
              <a:t>: Resposta visual para toda ação do usuário</a:t>
            </a:r>
          </a:p>
          <a:p>
            <a:pPr lvl="0" indent="-342900" marL="342900">
              <a:buAutoNum type="arabicPeriod"/>
            </a:pPr>
            <a:r>
              <a:rPr b="1"/>
              <a:t>Acessibilidade</a:t>
            </a:r>
            <a:r>
              <a:rPr/>
              <a:t>: Contraste adequado, textos legíveis, navegação por teclado</a:t>
            </a:r>
          </a:p>
          <a:p>
            <a:pPr lvl="0" indent="-342900" marL="342900">
              <a:buAutoNum type="arabicPeriod"/>
            </a:pPr>
            <a:r>
              <a:rPr b="1"/>
              <a:t>Performance</a:t>
            </a:r>
            <a:r>
              <a:rPr/>
              <a:t>: Carregamento rápido, animações suaves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>
                <a:hlinkClick r:id="rId2" action="ppaction://hlinksldjump"/>
              </a:rPr>
              <a:t>Visão Geral do Projeto</a:t>
            </a:r>
          </a:p>
          <a:p>
            <a:pPr lvl="0" indent="-342900" marL="342900">
              <a:buAutoNum type="arabicPeriod"/>
            </a:pPr>
            <a:r>
              <a:rPr>
                <a:hlinkClick r:id="rId3" action="ppaction://hlinksldjump"/>
              </a:rPr>
              <a:t>Paleta de Cores e Identidade Visual</a:t>
            </a:r>
          </a:p>
          <a:p>
            <a:pPr lvl="0" indent="-342900" marL="342900">
              <a:buAutoNum type="arabicPeriod"/>
            </a:pPr>
            <a:r>
              <a:rPr>
                <a:hlinkClick r:id="rId4" action="ppaction://hlinksldjump"/>
              </a:rPr>
              <a:t>Telas do Sistema</a:t>
            </a:r>
          </a:p>
          <a:p>
            <a:pPr lvl="1"/>
            <a:r>
              <a:rPr>
                <a:hlinkClick r:id="rId5" action="ppaction://hlinksldjump"/>
              </a:rPr>
              <a:t>Tela 1: Home/Landing Page</a:t>
            </a:r>
          </a:p>
          <a:p>
            <a:pPr lvl="1"/>
            <a:r>
              <a:rPr>
                <a:hlinkClick r:id="rId6" action="ppaction://hlinksldjump"/>
              </a:rPr>
              <a:t>Tela 2: Busca de Passagens</a:t>
            </a:r>
          </a:p>
          <a:p>
            <a:pPr lvl="1"/>
            <a:r>
              <a:rPr>
                <a:hlinkClick r:id="rId7" action="ppaction://hlinksldjump"/>
              </a:rPr>
              <a:t>Tela 3: Resultados da Busca</a:t>
            </a:r>
          </a:p>
          <a:p>
            <a:pPr lvl="1"/>
            <a:r>
              <a:rPr>
                <a:hlinkClick r:id="rId8" action="ppaction://hlinksldjump"/>
              </a:rPr>
              <a:t>Tela 4: Planos e Preços</a:t>
            </a:r>
          </a:p>
          <a:p>
            <a:pPr lvl="1"/>
            <a:r>
              <a:rPr>
                <a:hlinkClick r:id="rId9" action="ppaction://hlinksldjump"/>
              </a:rPr>
              <a:t>Tela 5: Contato e Suporte</a:t>
            </a:r>
          </a:p>
          <a:p>
            <a:pPr lvl="1"/>
            <a:r>
              <a:rPr>
                <a:hlinkClick r:id="rId10" action="ppaction://hlinksldjump"/>
              </a:rPr>
              <a:t>Tela 6: Login e Cadastro</a:t>
            </a:r>
          </a:p>
          <a:p>
            <a:pPr lvl="1"/>
            <a:r>
              <a:rPr>
                <a:hlinkClick r:id="rId11" action="ppaction://hlinksldjump"/>
              </a:rPr>
              <a:t>Tela 7: Dashboard do Usuário</a:t>
            </a:r>
          </a:p>
          <a:p>
            <a:pPr lvl="1"/>
            <a:r>
              <a:rPr>
                <a:hlinkClick r:id="rId12" action="ppaction://hlinksldjump"/>
              </a:rPr>
              <a:t>Tela 8: Painel do Agente</a:t>
            </a:r>
          </a:p>
          <a:p>
            <a:pPr lvl="1"/>
            <a:r>
              <a:rPr>
                <a:hlinkClick r:id="rId13" action="ppaction://hlinksldjump"/>
              </a:rPr>
              <a:t>Tela 9: Painel Administrativo</a:t>
            </a:r>
          </a:p>
          <a:p>
            <a:pPr lvl="1"/>
            <a:r>
              <a:rPr>
                <a:hlinkClick r:id="rId14" action="ppaction://hlinksldjump"/>
              </a:rPr>
              <a:t>Tela 10: Orçamento Personalizado</a:t>
            </a:r>
          </a:p>
          <a:p>
            <a:pPr lvl="1"/>
            <a:r>
              <a:rPr>
                <a:hlinkClick r:id="rId15" action="ppaction://hlinksldjump"/>
              </a:rPr>
              <a:t>Tela 11: Programa de Indicações</a:t>
            </a:r>
          </a:p>
          <a:p>
            <a:pPr lvl="1"/>
            <a:r>
              <a:rPr>
                <a:hlinkClick r:id="rId16" action="ppaction://hlinksldjump"/>
              </a:rPr>
              <a:t>Tela 12: Histórico e Cashback</a:t>
            </a:r>
          </a:p>
          <a:p>
            <a:pPr lvl="0" indent="-342900" marL="342900">
              <a:buAutoNum type="arabicPeriod"/>
            </a:pPr>
            <a:r>
              <a:rPr>
                <a:hlinkClick r:id="rId17" action="ppaction://hlinksldjump"/>
              </a:rPr>
              <a:t>Componentes Globais</a:t>
            </a:r>
          </a:p>
          <a:p>
            <a:pPr lvl="0" indent="-342900" marL="342900">
              <a:buAutoNum type="arabicPeriod"/>
            </a:pPr>
            <a:r>
              <a:rPr>
                <a:hlinkClick r:id="rId18" action="ppaction://hlinksldjump"/>
              </a:rPr>
              <a:t>Responsividade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Melhorias Futuras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☐ Dark mode</a:t>
            </a:r>
          </a:p>
          <a:p>
            <a:pPr lvl="0"/>
            <a:r>
              <a:rPr/>
              <a:t>☐ Personalização de tema</a:t>
            </a:r>
          </a:p>
          <a:p>
            <a:pPr lvl="0"/>
            <a:r>
              <a:rPr/>
              <a:t>☐ Mais opções de idioma (EN, ES)</a:t>
            </a:r>
          </a:p>
          <a:p>
            <a:pPr lvl="0"/>
            <a:r>
              <a:rPr/>
              <a:t>☐ Integração com assistente virtual</a:t>
            </a:r>
          </a:p>
          <a:p>
            <a:pPr lvl="0"/>
            <a:r>
              <a:rPr/>
              <a:t>☐ Realidade aumentada para visualizar destinos</a:t>
            </a:r>
          </a:p>
          <a:p>
            <a:pPr lvl="0"/>
            <a:r>
              <a:rPr/>
              <a:t>☐ Gamificação (badges, níveis)</a:t>
            </a:r>
          </a:p>
          <a:p>
            <a:pPr lvl="0"/>
            <a:r>
              <a:rPr/>
              <a:t>☐ Social features (compartilhar viagens)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📄 Exportação para PowerPoint/PDF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Este documento pode ser convertido para PowerPoint ou PDF usando ferramentas como:</a:t>
            </a:r>
          </a:p>
          <a:p>
            <a:pPr lvl="0" indent="-342900" marL="342900">
              <a:buAutoNum type="arabicPeriod"/>
            </a:pPr>
            <a:r>
              <a:rPr b="1"/>
              <a:t>Pandoc</a:t>
            </a:r>
            <a:r>
              <a:rPr/>
              <a:t>: </a:t>
            </a:r>
            <a:r>
              <a:rPr>
                <a:latin typeface="Courier"/>
              </a:rPr>
              <a:t>pandoc DESIGN_SCREENS.md -o design_screens.pptx</a:t>
            </a:r>
          </a:p>
          <a:p>
            <a:pPr lvl="0" indent="-342900" marL="342900">
              <a:buAutoNum type="arabicPeriod"/>
            </a:pPr>
            <a:r>
              <a:rPr b="1"/>
              <a:t>Marp</a:t>
            </a:r>
            <a:r>
              <a:rPr/>
              <a:t>: Para apresentações com markdown</a:t>
            </a:r>
          </a:p>
          <a:p>
            <a:pPr lvl="0" indent="-342900" marL="342900">
              <a:buAutoNum type="arabicPeriod"/>
            </a:pPr>
            <a:r>
              <a:rPr b="1"/>
              <a:t>Markdown to PDF</a:t>
            </a:r>
            <a:r>
              <a:rPr/>
              <a:t>: Várias ferramentas online</a:t>
            </a:r>
          </a:p>
          <a:p>
            <a:pPr lvl="0" indent="-342900" marL="342900">
              <a:buAutoNum type="arabicPeriod"/>
            </a:pPr>
            <a:r>
              <a:rPr b="1"/>
              <a:t>Notion</a:t>
            </a:r>
            <a:r>
              <a:rPr/>
              <a:t>: Import e export como PDF</a:t>
            </a:r>
          </a:p>
          <a:p>
            <a:pPr lvl="0" indent="-342900" marL="342900">
              <a:buAutoNum type="arabicPeriod"/>
            </a:pPr>
            <a:r>
              <a:rPr b="1"/>
              <a:t>VS Code + Extension</a:t>
            </a:r>
            <a:r>
              <a:rPr/>
              <a:t>: Markdown PDF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Estrutura Sugerida para Apresentação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Slide 1</a:t>
            </a:r>
            <a:r>
              <a:rPr/>
              <a:t>: Capa com logo e título </a:t>
            </a:r>
            <a:r>
              <a:rPr b="1"/>
              <a:t>Slides 2-3</a:t>
            </a:r>
            <a:r>
              <a:rPr/>
              <a:t>: Visão geral e objetivos </a:t>
            </a:r>
            <a:r>
              <a:rPr b="1"/>
              <a:t>Slide 4</a:t>
            </a:r>
            <a:r>
              <a:rPr/>
              <a:t>: Paleta de cores </a:t>
            </a:r>
            <a:r>
              <a:rPr b="1"/>
              <a:t>Slides 5-16</a:t>
            </a:r>
            <a:r>
              <a:rPr/>
              <a:t>: Uma tela por slide com screenshots/mockups </a:t>
            </a:r>
            <a:r>
              <a:rPr b="1"/>
              <a:t>Slide 17</a:t>
            </a:r>
            <a:r>
              <a:rPr/>
              <a:t>: Componentes globais </a:t>
            </a:r>
            <a:r>
              <a:rPr b="1"/>
              <a:t>Slide 18</a:t>
            </a:r>
            <a:r>
              <a:rPr/>
              <a:t>: Responsividade </a:t>
            </a:r>
            <a:r>
              <a:rPr b="1"/>
              <a:t>Slide 19</a:t>
            </a:r>
            <a:r>
              <a:rPr/>
              <a:t>: Próximos passos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Documento criado por</a:t>
            </a:r>
            <a:r>
              <a:rPr/>
              <a:t>: ClickPassagens Team</a:t>
            </a:r>
            <a:br/>
            <a:r>
              <a:rPr b="1"/>
              <a:t>Última atualização</a:t>
            </a:r>
            <a:r>
              <a:rPr/>
              <a:t>: 2024</a:t>
            </a:r>
            <a:br/>
            <a:r>
              <a:rPr b="1"/>
              <a:t>Versão</a:t>
            </a:r>
            <a:r>
              <a:rPr/>
              <a:t>: 2.0 - Design Sofisticado e Moderno</a:t>
            </a:r>
          </a:p>
          <a:p>
            <a:pPr lvl="0" indent="0" marL="0">
              <a:buNone/>
            </a:pPr>
            <a:r>
              <a:rPr/>
              <a:t>🚀 </a:t>
            </a:r>
            <a:r>
              <a:rPr b="1"/>
              <a:t>ClickPassagens - Voe mais, gaste menos!</a:t>
            </a:r>
            <a:r>
              <a:rPr/>
              <a:t> ✈️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�� Visão Geral do Projeto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ClickPassagens é uma plataforma inovadora que permite aos usuários comparar preços de passagens aéreas em </a:t>
            </a:r>
            <a:r>
              <a:rPr b="1"/>
              <a:t>dinheiro</a:t>
            </a:r>
            <a:r>
              <a:rPr/>
              <a:t> e </a:t>
            </a:r>
            <a:r>
              <a:rPr b="1"/>
              <a:t>milhas</a:t>
            </a:r>
            <a:r>
              <a:rPr/>
              <a:t>, facilitando a tomada de decisão e promovendo economia de até 70% nas viagens.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Objetivos do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✅ </a:t>
            </a:r>
            <a:r>
              <a:rPr b="1"/>
              <a:t>Modernidade</a:t>
            </a:r>
            <a:r>
              <a:rPr/>
              <a:t>: Interface clean, com gradientes suaves e animações elegantes</a:t>
            </a:r>
          </a:p>
          <a:p>
            <a:pPr lvl="0"/>
            <a:r>
              <a:rPr/>
              <a:t>✅ </a:t>
            </a:r>
            <a:r>
              <a:rPr b="1"/>
              <a:t>Sofisticação</a:t>
            </a:r>
            <a:r>
              <a:rPr/>
              <a:t>: Visual premium que transmite confiança e profissionalismo</a:t>
            </a:r>
          </a:p>
          <a:p>
            <a:pPr lvl="0"/>
            <a:r>
              <a:rPr/>
              <a:t>✅ </a:t>
            </a:r>
            <a:r>
              <a:rPr b="1"/>
              <a:t>Usabilidade</a:t>
            </a:r>
            <a:r>
              <a:rPr/>
              <a:t>: Navegação intuitiva e fluxos otimizados</a:t>
            </a:r>
          </a:p>
          <a:p>
            <a:pPr lvl="0"/>
            <a:r>
              <a:rPr/>
              <a:t>✅ </a:t>
            </a:r>
            <a:r>
              <a:rPr b="1"/>
              <a:t>Responsividade</a:t>
            </a:r>
            <a:r>
              <a:rPr/>
              <a:t>: Adaptação perfeita para desktop, tablet e mobile</a:t>
            </a:r>
          </a:p>
          <a:p>
            <a:pPr lvl="0"/>
            <a:r>
              <a:rPr/>
              <a:t>✅ </a:t>
            </a:r>
            <a:r>
              <a:rPr b="1"/>
              <a:t>Performance</a:t>
            </a:r>
            <a:r>
              <a:rPr/>
              <a:t>: Carregamento rápido e transições suaves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🎨 Paleta de Cores e Identidade Visual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2025-10-02T00:14:19Z</dcterms:created>
  <dcterms:modified xsi:type="dcterms:W3CDTF">2025-10-02T00:14:19Z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