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E3A8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12801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8000" b="1">
                <a:solidFill>
                  <a:srgbClr val="FFFFFF"/>
                </a:solidFill>
              </a:defRPr>
            </a:pPr>
            <a:r>
              <a:t>✈️ ClickPassagens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>
                <a:solidFill>
                  <a:srgbClr val="FBBF24"/>
                </a:solidFill>
              </a:defRPr>
            </a:pPr>
            <a:r>
              <a:t>Proposta de Redesign Completo</a:t>
            </a:r>
          </a:p>
          <a:p>
            <a:pPr algn="ctr">
              <a:defRPr sz="3200">
                <a:solidFill>
                  <a:srgbClr val="FBBF24"/>
                </a:solidFill>
              </a:defRPr>
            </a:pPr>
            <a:r>
              <a:t>Versão 2.0 - Outubro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486400" y="5943600"/>
            <a:ext cx="3657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</a:defRPr>
            </a:pPr>
            <a:r>
              <a:t>🎨 Design Premium | 📱 Mobile First | ⚡ Alta Performance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06 - Comparação: Milhas vs Dinheiro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🔄 Redesenhado</a:t>
            </a:r>
          </a:p>
        </p:txBody>
      </p:sp>
      <p:pic>
        <p:nvPicPr>
          <p:cNvPr id="4" name="Picture 3" descr="Busca_efetuada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Visualização lado a lado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Cálculo de economia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Precificação do milheiro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Destaque visual das diferenças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Toggle entre visualizações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Gráficos comparativos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Recomendação inteligente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Simulador de conversão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07 - Orçamento Personalizado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✨ Melhorado</a:t>
            </a:r>
          </a:p>
        </p:txBody>
      </p:sp>
      <p:pic>
        <p:nvPicPr>
          <p:cNvPr id="4" name="Picture 3" descr="Orcamento_Personalizad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Editor visual de orçamentos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Upload de logo da agência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Customização de cores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Templates pré-definidos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Geração de PDF profissional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Envio automático por email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Histórico de orçamentos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Salvamento de configurações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08 - Sistema de Comissões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🆕 Nova</a:t>
            </a:r>
          </a:p>
        </p:txBody>
      </p:sp>
      <p:pic>
        <p:nvPicPr>
          <p:cNvPr id="4" name="Picture 3" descr="Comissa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Configuração por companhia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Comissão percentual ou fixa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Comissão por passageiro/trecho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Faixas de milhas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Preview de cálculo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Relatórios de comissões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Histórico de ganhos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Dashboard financeiro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09 - Planos e Assinaturas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🔄 Redesenhado</a:t>
            </a:r>
          </a:p>
        </p:txBody>
      </p:sp>
      <p:pic>
        <p:nvPicPr>
          <p:cNvPr id="4" name="Picture 3" descr="Plan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Cards de planos premium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Destaque no mais popular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Comparação de recursos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Toggle mensal/anual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Desconto para anual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Tabela comparativa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FAQ sobre planos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Garantia de 30 dias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10 - Precificação do Milheiro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✨ Melhorado</a:t>
            </a:r>
          </a:p>
        </p:txBody>
      </p:sp>
      <p:pic>
        <p:nvPicPr>
          <p:cNvPr id="4" name="Picture 3" descr="Precos_Milheir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Configuração por companhia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Preço de compra de milhas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Preço de venda de milhas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Margem de lucro calculada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Histórico de preços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Alertas de variação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Sugestões de mercado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Export de configurações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11 - Cadastro e Login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🔄 Redesenhado</a:t>
            </a:r>
          </a:p>
        </p:txBody>
      </p:sp>
      <p:pic>
        <p:nvPicPr>
          <p:cNvPr id="4" name="Picture 3" descr="Cadastr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Formulário simplificado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Login social (Google, Facebook)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Validação em tempo real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Recuperação de senha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Verificação de email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Onboarding guiado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Termos e privacidade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Design responsivo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12 - Dashboard do Usuário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🆕 Nova</a:t>
            </a:r>
          </a:p>
        </p:txBody>
      </p:sp>
      <p:pic>
        <p:nvPicPr>
          <p:cNvPr id="4" name="Picture 3" descr="Hom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Cards com métricas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Próximas viagens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Histórico de buscas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Perfil e preferências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Alertas de preços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Programa de fidelidade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Notificações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Documentos e faturas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8" name="Rectangle 7"/>
          <p:cNvSpPr/>
          <p:nvPr/>
        </p:nvSpPr>
        <p:spPr>
          <a:xfrm>
            <a:off x="9144000" y="1828800"/>
            <a:ext cx="3657600" cy="548640"/>
          </a:xfrm>
          <a:prstGeom prst="rect">
            <a:avLst/>
          </a:prstGeom>
          <a:solidFill>
            <a:srgbClr val="1E3A8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5029200" y="1828800"/>
            <a:ext cx="3657600" cy="548640"/>
          </a:xfrm>
          <a:prstGeom prst="rect">
            <a:avLst/>
          </a:prstGeom>
          <a:solidFill>
            <a:srgbClr val="1E3A8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1371600" y="1828800"/>
            <a:ext cx="3657600" cy="548640"/>
          </a:xfrm>
          <a:prstGeom prst="rect">
            <a:avLst/>
          </a:prstGeom>
          <a:solidFill>
            <a:srgbClr val="1E3A8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📊 Comparação: Versão Atual vs Nova Versão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Aspecto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Versão Atual ❌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0" y="18288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 b="1">
                <a:solidFill>
                  <a:srgbClr val="FFFFFF"/>
                </a:solidFill>
              </a:defRPr>
            </a:pPr>
            <a:r>
              <a:t>Nova Versão ✅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371600" y="25603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Design Visual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029200" y="25603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Funcional, cores básicas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44000" y="2560320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Premium com gradientes e animações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371600" y="32004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Layout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29200" y="320040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Single-page simples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9144000" y="3200400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Multi-telas com navegação fluida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371600" y="3840479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Busca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029200" y="3840479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Formulário básico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144000" y="3840479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Autocomplete, validação e filtros avançados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371600" y="4480559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Resultados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029200" y="4480559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Lista simples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144000" y="4480559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Cards premium com badges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371600" y="512064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Mobile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029200" y="512064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Responsivo básico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9144000" y="5120640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PWA instalável com gestos otimizados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71600" y="57607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 b="1">
                <a:solidFill>
                  <a:srgbClr val="1E293B"/>
                </a:solidFill>
              </a:defRPr>
            </a:pPr>
            <a:r>
              <a:t>Performance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29200" y="5760720"/>
            <a:ext cx="3657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64748B"/>
                </a:solidFill>
              </a:defRPr>
            </a:pPr>
            <a:r>
              <a:t>Boa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9144000" y="5760720"/>
            <a:ext cx="41148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>
                <a:solidFill>
                  <a:srgbClr val="10B981"/>
                </a:solidFill>
              </a:defRPr>
            </a:pPr>
            <a:r>
              <a:t>Excelente com lazy loading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🗓️ Roadmap de Implementação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0116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1: Core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20116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Landing + Busca + Resultados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20116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1-2 semanas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26060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2: Detalhes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26060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Detalhes + Comparação + Filtros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0972800" y="26060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 semana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32004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3: Checkout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3200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Checkout + Confirmação + Pagamento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0972800" y="32004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2 semanas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4400" y="379476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4: Usuário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200400" y="379476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Dashboard + Autenticação + Perfil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972800" y="379476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1-2 semanas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14400" y="43891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5: Premium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3200400" y="438912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Planos + Comissões + Orçamentos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0972800" y="438912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 semana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14400" y="498348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6: Admin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200400" y="49834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Painel Admin + Relatórios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0972800" y="4983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1-2 semanas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144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7: Mobile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3200400" y="557784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PWA + Notificações Push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0972800" y="55778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 semana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14400" y="617220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>
                <a:solidFill>
                  <a:srgbClr val="1E3A8A"/>
                </a:solidFill>
              </a:defRPr>
            </a:pPr>
            <a:r>
              <a:t>Fase 8: Testes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3200400" y="6172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1E293B"/>
                </a:solidFill>
              </a:defRPr>
            </a:pPr>
            <a:r>
              <a:t>QA + Performance + Deploy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10972800" y="617220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 sz="1400" b="1">
                <a:solidFill>
                  <a:srgbClr val="10B981"/>
                </a:solidFill>
              </a:defRPr>
            </a:pPr>
            <a:r>
              <a:t>1 semana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4400" y="6858000"/>
            <a:ext cx="12801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>
                <a:solidFill>
                  <a:srgbClr val="1E3A8A"/>
                </a:solidFill>
              </a:defRPr>
            </a:pPr>
            <a:r>
              <a:t>⏱️ Duração Total Estimada: 8-12 semanas (2-3 meses)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⚙️ Stack Tecnológico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⚛️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React 18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Framework frontend moderno</a:t>
            </a:r>
          </a:p>
        </p:txBody>
      </p:sp>
      <p:sp>
        <p:nvSpPr>
          <p:cNvPr id="4" name="Rectangle 3"/>
          <p:cNvSpPr/>
          <p:nvPr/>
        </p:nvSpPr>
        <p:spPr>
          <a:xfrm>
            <a:off x="5486400" y="228600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🎨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Tailwind CSS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Utility-first CSS</a:t>
            </a:r>
          </a:p>
        </p:txBody>
      </p:sp>
      <p:sp>
        <p:nvSpPr>
          <p:cNvPr id="5" name="Rectangle 4"/>
          <p:cNvSpPr/>
          <p:nvPr/>
        </p:nvSpPr>
        <p:spPr>
          <a:xfrm>
            <a:off x="9144000" y="228600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🔥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Vite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Build tool ultra-rápido</a:t>
            </a:r>
          </a:p>
        </p:txBody>
      </p:sp>
      <p:sp>
        <p:nvSpPr>
          <p:cNvPr id="6" name="Rectangle 5"/>
          <p:cNvSpPr/>
          <p:nvPr/>
        </p:nvSpPr>
        <p:spPr>
          <a:xfrm>
            <a:off x="1828800" y="438912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🐍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Flask/FastAPI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Backend Python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0" y="438912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🗄️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PostgreSQL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Banco de dados</a:t>
            </a:r>
          </a:p>
        </p:txBody>
      </p:sp>
      <p:sp>
        <p:nvSpPr>
          <p:cNvPr id="8" name="Rectangle 7"/>
          <p:cNvSpPr/>
          <p:nvPr/>
        </p:nvSpPr>
        <p:spPr>
          <a:xfrm>
            <a:off x="9144000" y="4389120"/>
            <a:ext cx="3200400" cy="164592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000"/>
            </a:pPr>
            <a:r>
              <a:t>📱</a:t>
            </a:r>
          </a:p>
          <a:p>
            <a:pPr algn="ctr">
              <a:defRPr sz="1800" b="1">
                <a:solidFill>
                  <a:srgbClr val="1E3A8A"/>
                </a:solidFill>
              </a:defRPr>
            </a:pPr>
            <a:r>
              <a:t>PWA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Progressive Web 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📑 Índice da Apresentação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11887200" cy="5486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 Visão Geral do Projeto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2️⃣ Paleta de Cores e Identidade Visual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3️⃣ Tela 01 - Landing Page / Home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4️⃣ Tela 02 - Sistema de Busca Avançada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5️⃣ Tela 03 - Resultados de Busca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6️⃣ Tela 04 - Filtros e Ordenação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7️⃣ Tela 05 - Detalhes do Voo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8️⃣ Tela 06 - Comparação de Preços (Milhas vs Dinheiro)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9️⃣ Tela 07 - Orçamento Personalizado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🔟 Tela 08 - Sistema de Comissões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1️⃣1️⃣ Tela 09 - Planos e Assinaturas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1️⃣2️⃣ Tela 10 - Cadastro e Login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1️⃣3️⃣ Tela 11 - Dashboard do Usuário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1️⃣4️⃣ Tela 12 - Versão Mobile (PWA)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1️⃣5️⃣ Comparação: Antes vs Depois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1️⃣6️⃣ Roadmap de Implementação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1️⃣7️⃣ Stack Tecnológico</a:t>
            </a:r>
          </a:p>
          <a:p>
            <a:pPr>
              <a:spcAft>
                <a:spcPts val="1200"/>
              </a:spcAft>
              <a:defRPr sz="2200">
                <a:solidFill>
                  <a:srgbClr val="1E293B"/>
                </a:solidFill>
              </a:defRPr>
            </a:pPr>
            <a:r>
              <a:t>1️⃣8️⃣ Próximos Passos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🚀 Próximos Passos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2860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1️⃣ Revisar e aprovar esta proposta de redesign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2️⃣ Definir prioridades de funcionalidades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3️⃣ Iniciar desenvolvimento na branch dev-melhorias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4️⃣ Testes locais e ajustes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5️⃣ Aprovação final e merge para master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6️⃣ Deploy em produção (clickpassagens.me)</a:t>
            </a:r>
          </a:p>
          <a:p>
            <a:pPr>
              <a:spcAft>
                <a:spcPts val="2000"/>
              </a:spcAft>
              <a:defRPr sz="2400">
                <a:solidFill>
                  <a:srgbClr val="1E293B"/>
                </a:solidFill>
              </a:defRPr>
            </a:pPr>
            <a:r>
              <a:t>7️⃣ Monitoramento e otimizações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6400800"/>
            <a:ext cx="91440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1E3A8A"/>
                </a:solidFill>
              </a:defRPr>
            </a:pPr>
            <a:r>
              <a:t>✨ Vamos transformar o ClickPassagens juntos! ✨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🎯 Visão Geral do Projeto</a:t>
            </a:r>
          </a:p>
        </p:txBody>
      </p:sp>
      <p:sp>
        <p:nvSpPr>
          <p:cNvPr id="3" name="Rectangle 2"/>
          <p:cNvSpPr/>
          <p:nvPr/>
        </p:nvSpPr>
        <p:spPr>
          <a:xfrm>
            <a:off x="1371600" y="2286000"/>
            <a:ext cx="2743200" cy="182880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800"/>
            </a:pPr>
            <a:r>
              <a:t>🎨</a:t>
            </a:r>
          </a:p>
          <a:p>
            <a:pPr algn="ctr">
              <a:spcBef>
                <a:spcPts val="1000"/>
              </a:spcBef>
              <a:defRPr sz="2400" b="1">
                <a:solidFill>
                  <a:srgbClr val="1E3A8A"/>
                </a:solidFill>
              </a:defRPr>
            </a:pPr>
            <a:r>
              <a:t>Design Moderno</a:t>
            </a:r>
          </a:p>
          <a:p>
            <a:pPr algn="ctr">
              <a:spcBef>
                <a:spcPts val="500"/>
              </a:spcBef>
              <a:defRPr sz="1400">
                <a:solidFill>
                  <a:srgbClr val="64748B"/>
                </a:solidFill>
              </a:defRPr>
            </a:pPr>
            <a:r>
              <a:t>Interface premium com gradientes e animações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0" y="2286000"/>
            <a:ext cx="2743200" cy="182880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800"/>
            </a:pPr>
            <a:r>
              <a:t>⚡</a:t>
            </a:r>
          </a:p>
          <a:p>
            <a:pPr algn="ctr">
              <a:spcBef>
                <a:spcPts val="1000"/>
              </a:spcBef>
              <a:defRPr sz="2400" b="1">
                <a:solidFill>
                  <a:srgbClr val="1E3A8A"/>
                </a:solidFill>
              </a:defRPr>
            </a:pPr>
            <a:r>
              <a:t>Performance</a:t>
            </a:r>
          </a:p>
          <a:p>
            <a:pPr algn="ctr">
              <a:spcBef>
                <a:spcPts val="500"/>
              </a:spcBef>
              <a:defRPr sz="1400">
                <a:solidFill>
                  <a:srgbClr val="64748B"/>
                </a:solidFill>
              </a:defRPr>
            </a:pPr>
            <a:r>
              <a:t>Carregamento rápido e otimização mobile</a:t>
            </a:r>
          </a:p>
        </p:txBody>
      </p:sp>
      <p:sp>
        <p:nvSpPr>
          <p:cNvPr id="5" name="Rectangle 4"/>
          <p:cNvSpPr/>
          <p:nvPr/>
        </p:nvSpPr>
        <p:spPr>
          <a:xfrm>
            <a:off x="1371600" y="4572000"/>
            <a:ext cx="2743200" cy="182880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800"/>
            </a:pPr>
            <a:r>
              <a:t>🎯</a:t>
            </a:r>
          </a:p>
          <a:p>
            <a:pPr algn="ctr">
              <a:spcBef>
                <a:spcPts val="1000"/>
              </a:spcBef>
              <a:defRPr sz="2400" b="1">
                <a:solidFill>
                  <a:srgbClr val="1E3A8A"/>
                </a:solidFill>
              </a:defRPr>
            </a:pPr>
            <a:r>
              <a:t>Conversão</a:t>
            </a:r>
          </a:p>
          <a:p>
            <a:pPr algn="ctr">
              <a:spcBef>
                <a:spcPts val="500"/>
              </a:spcBef>
              <a:defRPr sz="1400">
                <a:solidFill>
                  <a:srgbClr val="64748B"/>
                </a:solidFill>
              </a:defRPr>
            </a:pPr>
            <a:r>
              <a:t>CTAs estratégicos e jornada otimizada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0" y="4572000"/>
            <a:ext cx="2743200" cy="1828800"/>
          </a:xfrm>
          <a:prstGeom prst="rect">
            <a:avLst/>
          </a:prstGeom>
          <a:solidFill>
            <a:srgbClr val="F1F5F9"/>
          </a:solidFill>
          <a:ln w="25400">
            <a:solidFill>
              <a:srgbClr val="3B82F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4800"/>
            </a:pPr>
            <a:r>
              <a:t>🔒</a:t>
            </a:r>
          </a:p>
          <a:p>
            <a:pPr algn="ctr">
              <a:spcBef>
                <a:spcPts val="1000"/>
              </a:spcBef>
              <a:defRPr sz="2400" b="1">
                <a:solidFill>
                  <a:srgbClr val="1E3A8A"/>
                </a:solidFill>
              </a:defRPr>
            </a:pPr>
            <a:r>
              <a:t>Confiança</a:t>
            </a:r>
          </a:p>
          <a:p>
            <a:pPr algn="ctr">
              <a:spcBef>
                <a:spcPts val="500"/>
              </a:spcBef>
              <a:defRPr sz="1400">
                <a:solidFill>
                  <a:srgbClr val="64748B"/>
                </a:solidFill>
              </a:defRPr>
            </a:pPr>
            <a:r>
              <a:t>Segurança, depoimentos e badges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🎨 Paleta de Cores Premium</a:t>
            </a:r>
          </a:p>
        </p:txBody>
      </p:sp>
      <p:sp>
        <p:nvSpPr>
          <p:cNvPr id="3" name="Rectangle 2"/>
          <p:cNvSpPr/>
          <p:nvPr/>
        </p:nvSpPr>
        <p:spPr>
          <a:xfrm>
            <a:off x="1828800" y="2286000"/>
            <a:ext cx="2011680" cy="1371600"/>
          </a:xfrm>
          <a:prstGeom prst="rect">
            <a:avLst/>
          </a:prstGeom>
          <a:solidFill>
            <a:srgbClr val="1E3A8A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3749039"/>
            <a:ext cx="201168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E293B"/>
                </a:solidFill>
              </a:defRPr>
            </a:pPr>
            <a:r>
              <a:t>Azul Aviation</a:t>
            </a:r>
          </a:p>
          <a:p>
            <a:pPr algn="ctr">
              <a:defRPr sz="1400">
                <a:solidFill>
                  <a:srgbClr val="64748B"/>
                </a:solidFill>
              </a:defRPr>
            </a:pPr>
            <a:r>
              <a:t>#1e3a8a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Principal</a:t>
            </a:r>
          </a:p>
        </p:txBody>
      </p:sp>
      <p:sp>
        <p:nvSpPr>
          <p:cNvPr id="5" name="Rectangle 4"/>
          <p:cNvSpPr/>
          <p:nvPr/>
        </p:nvSpPr>
        <p:spPr>
          <a:xfrm>
            <a:off x="4114800" y="2286000"/>
            <a:ext cx="2011680" cy="1371600"/>
          </a:xfrm>
          <a:prstGeom prst="rect">
            <a:avLst/>
          </a:prstGeom>
          <a:solidFill>
            <a:srgbClr val="3B82F6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4114800" y="3749039"/>
            <a:ext cx="201168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E293B"/>
                </a:solidFill>
              </a:defRPr>
            </a:pPr>
            <a:r>
              <a:t>Azul Claro</a:t>
            </a:r>
          </a:p>
          <a:p>
            <a:pPr algn="ctr">
              <a:defRPr sz="1400">
                <a:solidFill>
                  <a:srgbClr val="64748B"/>
                </a:solidFill>
              </a:defRPr>
            </a:pPr>
            <a:r>
              <a:t>#3b82f6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Secundário</a:t>
            </a:r>
          </a:p>
        </p:txBody>
      </p:sp>
      <p:sp>
        <p:nvSpPr>
          <p:cNvPr id="7" name="Rectangle 6"/>
          <p:cNvSpPr/>
          <p:nvPr/>
        </p:nvSpPr>
        <p:spPr>
          <a:xfrm>
            <a:off x="6400800" y="2286000"/>
            <a:ext cx="2011680" cy="1371600"/>
          </a:xfrm>
          <a:prstGeom prst="rect">
            <a:avLst/>
          </a:prstGeom>
          <a:solidFill>
            <a:srgbClr val="F59E0B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6400800" y="3749039"/>
            <a:ext cx="201168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E293B"/>
                </a:solidFill>
              </a:defRPr>
            </a:pPr>
            <a:r>
              <a:t>Dourado Premium</a:t>
            </a:r>
          </a:p>
          <a:p>
            <a:pPr algn="ctr">
              <a:defRPr sz="1400">
                <a:solidFill>
                  <a:srgbClr val="64748B"/>
                </a:solidFill>
              </a:defRPr>
            </a:pPr>
            <a:r>
              <a:t>#f59e0b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Destaque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6800" y="2286000"/>
            <a:ext cx="2011680" cy="1371600"/>
          </a:xfrm>
          <a:prstGeom prst="rect">
            <a:avLst/>
          </a:prstGeom>
          <a:solidFill>
            <a:srgbClr val="6366F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8686800" y="3749039"/>
            <a:ext cx="201168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E293B"/>
                </a:solidFill>
              </a:defRPr>
            </a:pPr>
            <a:r>
              <a:t>Roxo Moderno</a:t>
            </a:r>
          </a:p>
          <a:p>
            <a:pPr algn="ctr">
              <a:defRPr sz="1400">
                <a:solidFill>
                  <a:srgbClr val="64748B"/>
                </a:solidFill>
              </a:defRPr>
            </a:pPr>
            <a:r>
              <a:t>#6366f1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Acento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972800" y="2286000"/>
            <a:ext cx="2011680" cy="1371600"/>
          </a:xfrm>
          <a:prstGeom prst="rect">
            <a:avLst/>
          </a:prstGeom>
          <a:solidFill>
            <a:srgbClr val="10B981"/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10972800" y="3749039"/>
            <a:ext cx="2011680" cy="128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1E293B"/>
                </a:solidFill>
              </a:defRPr>
            </a:pPr>
            <a:r>
              <a:t>Verde Sucesso</a:t>
            </a:r>
          </a:p>
          <a:p>
            <a:pPr algn="ctr">
              <a:defRPr sz="1400">
                <a:solidFill>
                  <a:srgbClr val="64748B"/>
                </a:solidFill>
              </a:defRPr>
            </a:pPr>
            <a:r>
              <a:t>#10b981</a:t>
            </a:r>
          </a:p>
          <a:p>
            <a:pPr algn="ctr">
              <a:defRPr sz="1200">
                <a:solidFill>
                  <a:srgbClr val="64748B"/>
                </a:solidFill>
              </a:defRPr>
            </a:pPr>
            <a:r>
              <a:t>Confirmação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01 - Landing Page / Home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🔄 Redesenhado</a:t>
            </a:r>
          </a:p>
        </p:txBody>
      </p:sp>
      <p:pic>
        <p:nvPicPr>
          <p:cNvPr id="4" name="Picture 3" descr="Hom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Hero section com gradiente premium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Formulário de busca em destaque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Estatísticas em tempo real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Logos das companhias aéreas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Badges de confiança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Seção 'Como Funciona'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Depoimentos de clientes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CTAs otimizados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02 - Sistema de Busca Avançada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✨ Melhorado</a:t>
            </a:r>
          </a:p>
        </p:txBody>
      </p:sp>
      <p:pic>
        <p:nvPicPr>
          <p:cNvPr id="4" name="Picture 3" descr="Bu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Autocomplete de aeroportos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Seletor de datas com calendário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por companhia (logos)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Seleção de classe de voo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Número de passageiros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Toggle ida e volta / só ida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Busca flexível de datas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Histórico de buscas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03 - Resultados de Busca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🔄 Redesenhado</a:t>
            </a:r>
          </a:p>
        </p:txBody>
      </p:sp>
      <p:pic>
        <p:nvPicPr>
          <p:cNvPr id="4" name="Picture 3" descr="Busca_efetuad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Cards premium com shadows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Informações hierarquizadas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Preço em destaque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Badge 'Melhor Oferta'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Botão expandir detalhes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laterais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Ordenação múltipla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Loading skeleton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04 - Filtros e Ordenação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✨ Melhorado</a:t>
            </a:r>
          </a:p>
        </p:txBody>
      </p:sp>
      <p:pic>
        <p:nvPicPr>
          <p:cNvPr id="4" name="Picture 3" descr="Filtro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por companhia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por horário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por número de paradas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Filtros por classe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Ordenação por preço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Ordenação por duração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Contadores de resultados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Reset de filtros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1371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4000" b="1">
                <a:solidFill>
                  <a:srgbClr val="1E3A8A"/>
                </a:solidFill>
              </a:defRPr>
            </a:pPr>
            <a:r>
              <a:t>📱 Tela 05 - Visualização de Dias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0" y="54864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 b="1"/>
            </a:pPr>
            <a:r>
              <a:t>🆕 Nova</a:t>
            </a:r>
          </a:p>
        </p:txBody>
      </p:sp>
      <p:pic>
        <p:nvPicPr>
          <p:cNvPr id="4" name="Picture 3" descr="Pesquisa_de_dia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6400800" cy="4572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772400" y="1828800"/>
            <a:ext cx="5943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1800" b="1">
                <a:solidFill>
                  <a:srgbClr val="1E3A8A"/>
                </a:solidFill>
              </a:defRPr>
            </a:pPr>
            <a:r>
              <a:t>✨ Principais Funcionalidades: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Calendário de preços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Comparação de datas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Preços por dia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Indicação de melhor dia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Navegação por mês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Datas flexíveis (+/- 3 dias)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Gráfico de tendências</a:t>
            </a:r>
          </a:p>
          <a:p>
            <a:pPr>
              <a:spcAft>
                <a:spcPts val="600"/>
              </a:spcAft>
              <a:defRPr sz="1400">
                <a:solidFill>
                  <a:srgbClr val="1E293B"/>
                </a:solidFill>
              </a:defRPr>
            </a:pPr>
            <a:r>
              <a:t>✓ Alertas de preço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