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75" r:id="rId5"/>
    <p:sldId id="259" r:id="rId6"/>
    <p:sldId id="263" r:id="rId7"/>
    <p:sldId id="262" r:id="rId8"/>
    <p:sldId id="258" r:id="rId9"/>
    <p:sldId id="265" r:id="rId10"/>
    <p:sldId id="266" r:id="rId11"/>
    <p:sldId id="267" r:id="rId12"/>
    <p:sldId id="269" r:id="rId13"/>
    <p:sldId id="271" r:id="rId14"/>
    <p:sldId id="270" r:id="rId15"/>
    <p:sldId id="273" r:id="rId16"/>
    <p:sldId id="277" r:id="rId17"/>
    <p:sldId id="276" r:id="rId18"/>
    <p:sldId id="279" r:id="rId19"/>
    <p:sldId id="280" r:id="rId20"/>
    <p:sldId id="281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41C23-F875-475E-AD9C-DB6622D40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E9FCFF-FCC8-4D87-9B02-237C11E7E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C1AE416-6643-4817-BA3D-73B981B6E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5250-0871-45BE-AF86-9DFD2EDE9BBC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CA2C69C-4BCA-4F52-8364-4F10B1EC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92DA2F3-5DD4-457D-8F39-6580B8DCF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8168-621C-4920-99C3-DAD9BFDCAEE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379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526E3F-C9DA-4815-9723-D4449466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CEC8FBC-14D2-4B13-8A2C-B560276CA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FA3CC6B-793A-43B1-9873-D2FD53947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5250-0871-45BE-AF86-9DFD2EDE9BBC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1BD0118-D5B7-46B9-B500-14EC2DFA9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AD51C47-AA9E-4B06-9920-111B50DE6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8168-621C-4920-99C3-DAD9BFDCAEE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474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5AA8420-E2DE-4EBA-B7A1-0D6076A03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D8022E0-B66D-42BB-B399-4C146D7AA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608AF3A-CA07-44A4-A1E0-0D119AD6D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5250-0871-45BE-AF86-9DFD2EDE9BBC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5CA1FE5-D96B-4902-B277-978BF750F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D922B9D-0F3F-488A-8B06-6AB2C9BF4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8168-621C-4920-99C3-DAD9BFDCAEE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86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83B560-C188-4950-A0D8-AC41D140E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3C66C45-BCCD-4CC0-96C0-DA2836E4B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721D4C3-C297-4705-BC4A-583F25D73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5250-0871-45BE-AF86-9DFD2EDE9BBC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E054807-5EAD-420B-9D79-7DFEB2AA2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15029B2-BA04-496A-BC55-537FAB837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8168-621C-4920-99C3-DAD9BFDCAEE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292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783340-8587-494E-B7E3-DE96518A9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D6C1346-E6AE-4229-A81D-6A0387A1F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47286AD-FEC0-465B-84E7-56D60AE5F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5250-0871-45BE-AF86-9DFD2EDE9BBC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B0393B9-0661-41AA-96C4-1FA1FFFD8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3981D0F-EB8C-4D76-AF7E-0F45EAC9F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8168-621C-4920-99C3-DAD9BFDCAEE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8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069A3E-00FA-4595-B063-30B16E4DB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3E39846-4930-4A5E-8B29-D8B3B5AB3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1B1252A-86E8-40F9-AB85-D2B854FF3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9724B00-E5DA-4905-9AE5-40424B975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5250-0871-45BE-AF86-9DFD2EDE9BBC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18A74A8-89D0-4F08-9E88-65F77F5A6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0156270-7188-4DA6-B652-562784F00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8168-621C-4920-99C3-DAD9BFDCAEE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047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813D10-7EAA-461D-AD8D-B2BA136EC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DE01140-3EC1-4699-9D32-F051AE8D1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9822D46-EDA3-4B0E-AE37-F2905151C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2B17DF6F-534C-4F88-9B94-B840FC83CA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366D0100-14B6-4F5A-B982-FD849163A6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732FB3F3-89C6-4282-976F-6FFBF6526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5250-0871-45BE-AF86-9DFD2EDE9BBC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532C5AF1-800B-4A79-AF83-57A76167D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FA998FBD-16D2-49A4-BBA2-222036877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8168-621C-4920-99C3-DAD9BFDCAEE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63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D5A6D-49CC-48B4-B974-56316595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331416C-21DB-439B-9AD8-C295AE05D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5250-0871-45BE-AF86-9DFD2EDE9BBC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D1B12D2-5091-4C39-8B9A-37D38C362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78C487A-449A-4E39-ABAF-9921A2251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8168-621C-4920-99C3-DAD9BFDCAEE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731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D90C28B7-8AB2-4583-AA64-2CFF92C07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5250-0871-45BE-AF86-9DFD2EDE9BBC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829958A-DF53-4CE6-97B5-E8E5B031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1D4DC63-24FE-4A6A-A674-239C91324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8168-621C-4920-99C3-DAD9BFDCAEE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898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F1AB8F-892B-4C18-ABEE-E3E608A8D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7FB0B0B-8F7A-475C-A21E-12C7F258E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36F90F1-CBE6-482F-8D21-4AE20C4E5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F4AFCFD-36CF-4CA4-A810-F0C185CE2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5250-0871-45BE-AF86-9DFD2EDE9BBC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F46EB4E-B7DB-4FFD-888E-080D4A24E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3A8550D-4A6C-4587-88CA-E8CC04275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8168-621C-4920-99C3-DAD9BFDCAEE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276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673A7D-899A-410F-86F6-24B7DFDD8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C6F43F15-0CEF-4877-B2B4-00C0D67D38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118788A-5B80-46ED-B830-8BBD9D2C1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C190254-6E5C-4037-89BB-2F49F18E1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5250-0871-45BE-AF86-9DFD2EDE9BBC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108CCFA-AF6A-411A-B893-4071E2722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364B4B8-9825-442F-AB54-271796388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8168-621C-4920-99C3-DAD9BFDCAEE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133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61B41E4F-9D5B-4AD7-B5CA-DFA644AB2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BAB012D-1CD2-44BA-BEED-4BB538770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3AE5C5A-4C02-4DD8-AC0E-F93C7F00E5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65250-0871-45BE-AF86-9DFD2EDE9BBC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6C41C3F-997F-4699-9C88-E4B4450B21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0B47106-16E8-4CBA-B48F-5BD1C59E3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38168-621C-4920-99C3-DAD9BFDCAEE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97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4039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B25CE-EADB-4F7B-9B5C-BA3B5BD3C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500" dirty="0"/>
              <a:t>Existe associação entre a </a:t>
            </a:r>
            <a:r>
              <a:rPr lang="pt-BR" sz="2500" b="1" dirty="0"/>
              <a:t>quantidade de consultas de pré-natal </a:t>
            </a:r>
            <a:r>
              <a:rPr lang="pt-BR" sz="2500" dirty="0"/>
              <a:t>e a</a:t>
            </a:r>
            <a:r>
              <a:rPr lang="pt-BR" sz="2500" b="1" dirty="0"/>
              <a:t> escolaridade da mãe</a:t>
            </a:r>
            <a:r>
              <a:rPr lang="pt-BR" sz="2500" dirty="0"/>
              <a:t>?</a:t>
            </a:r>
            <a:endParaRPr lang="en-GB" sz="25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Marcador de Posição de Conteúdo 2">
                <a:extLst>
                  <a:ext uri="{FF2B5EF4-FFF2-40B4-BE49-F238E27FC236}">
                    <a16:creationId xmlns:a16="http://schemas.microsoft.com/office/drawing/2014/main" id="{1907E101-1D03-4BCA-975C-06B2122511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39916" y="1813237"/>
                <a:ext cx="9913884" cy="1325563"/>
              </a:xfrm>
            </p:spPr>
            <p:txBody>
              <a:bodyPr>
                <a:normAutofit/>
              </a:bodyPr>
              <a:lstStyle/>
              <a:p>
                <a:pPr marL="0" indent="0">
                  <a:spcAft>
                    <a:spcPts val="1800"/>
                  </a:spcAft>
                  <a:buNone/>
                </a:pPr>
                <a:r>
                  <a:rPr lang="en-US" sz="2500" dirty="0"/>
                  <a:t>Teste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5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500" b="0" i="1" dirty="0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pt-BR" sz="25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5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500" dirty="0"/>
                  <a:t>de Pearson:</a:t>
                </a:r>
                <a14:m>
                  <m:oMath xmlns:m="http://schemas.openxmlformats.org/officeDocument/2006/math">
                    <m:r>
                      <a:rPr lang="pt-BR" sz="25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sz="25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5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500" b="0" i="1" dirty="0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pt-BR" sz="2500" b="0" i="1" dirty="0" smtClean="0">
                              <a:latin typeface="Cambria Math" panose="02040503050406030204" pitchFamily="18" charset="0"/>
                            </a:rPr>
                            <m:t>(15)</m:t>
                          </m:r>
                        </m:sub>
                        <m:sup>
                          <m: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5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i="1" dirty="0" smtClean="0">
                          <a:latin typeface="Cambria Math" panose="02040503050406030204" pitchFamily="18" charset="0"/>
                        </a:rPr>
                        <m:t>49900</m:t>
                      </m:r>
                      <m:r>
                        <a:rPr lang="pt-BR" sz="2500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5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pt-BR" sz="25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pt-BR" sz="25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t-BR" sz="25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5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𝟎𝟎𝟏</m:t>
                      </m:r>
                      <m:r>
                        <a:rPr lang="pt-BR" sz="25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𝐶𝑟𝑎𝑚𝑒𝑟</m:t>
                      </m:r>
                      <m:r>
                        <a:rPr lang="pt-BR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=0.111</m:t>
                      </m:r>
                    </m:oMath>
                  </m:oMathPara>
                </a14:m>
                <a:endParaRPr lang="pt-BR" sz="25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Marcador de Posição de Conteúdo 2">
                <a:extLst>
                  <a:ext uri="{FF2B5EF4-FFF2-40B4-BE49-F238E27FC236}">
                    <a16:creationId xmlns:a16="http://schemas.microsoft.com/office/drawing/2014/main" id="{1907E101-1D03-4BCA-975C-06B2122511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9916" y="1813237"/>
                <a:ext cx="9913884" cy="1325563"/>
              </a:xfrm>
              <a:blipFill>
                <a:blip r:embed="rId2"/>
                <a:stretch>
                  <a:fillRect l="-983" t="-59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0354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m quadrado&#10;&#10;Descrição gerada automaticamente">
            <a:extLst>
              <a:ext uri="{FF2B5EF4-FFF2-40B4-BE49-F238E27FC236}">
                <a16:creationId xmlns:a16="http://schemas.microsoft.com/office/drawing/2014/main" id="{1687CEA3-2130-420B-8EB4-FA304DB2A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71" y="680049"/>
            <a:ext cx="11579524" cy="578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06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B25CE-EADB-4F7B-9B5C-BA3B5BD3C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500" dirty="0"/>
              <a:t>Existe associação entre a </a:t>
            </a:r>
            <a:r>
              <a:rPr lang="pt-BR" sz="2500" b="1" dirty="0"/>
              <a:t>quantidade de consultas de pré-natal </a:t>
            </a:r>
            <a:r>
              <a:rPr lang="pt-BR" sz="2500" dirty="0"/>
              <a:t>e a </a:t>
            </a:r>
            <a:r>
              <a:rPr lang="pt-BR" sz="2500" b="1" dirty="0"/>
              <a:t>raça/cor da mãe</a:t>
            </a:r>
            <a:r>
              <a:rPr lang="pt-BR" sz="2500" dirty="0"/>
              <a:t>?</a:t>
            </a:r>
            <a:r>
              <a:rPr lang="pt-BR" sz="2500" b="1" dirty="0"/>
              <a:t> </a:t>
            </a:r>
            <a:endParaRPr lang="en-GB" sz="2500" dirty="0"/>
          </a:p>
        </p:txBody>
      </p:sp>
      <p:graphicFrame>
        <p:nvGraphicFramePr>
          <p:cNvPr id="9" name="Tabela 14">
            <a:extLst>
              <a:ext uri="{FF2B5EF4-FFF2-40B4-BE49-F238E27FC236}">
                <a16:creationId xmlns:a16="http://schemas.microsoft.com/office/drawing/2014/main" id="{75929A0C-10F0-4422-AD80-9BE8F5661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089366"/>
              </p:ext>
            </p:extLst>
          </p:nvPr>
        </p:nvGraphicFramePr>
        <p:xfrm>
          <a:off x="2467175" y="2217742"/>
          <a:ext cx="7829365" cy="35650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5873">
                  <a:extLst>
                    <a:ext uri="{9D8B030D-6E8A-4147-A177-3AD203B41FA5}">
                      <a16:colId xmlns:a16="http://schemas.microsoft.com/office/drawing/2014/main" val="2033622279"/>
                    </a:ext>
                  </a:extLst>
                </a:gridCol>
                <a:gridCol w="1565873">
                  <a:extLst>
                    <a:ext uri="{9D8B030D-6E8A-4147-A177-3AD203B41FA5}">
                      <a16:colId xmlns:a16="http://schemas.microsoft.com/office/drawing/2014/main" val="807792467"/>
                    </a:ext>
                  </a:extLst>
                </a:gridCol>
                <a:gridCol w="1565873">
                  <a:extLst>
                    <a:ext uri="{9D8B030D-6E8A-4147-A177-3AD203B41FA5}">
                      <a16:colId xmlns:a16="http://schemas.microsoft.com/office/drawing/2014/main" val="3373226832"/>
                    </a:ext>
                  </a:extLst>
                </a:gridCol>
                <a:gridCol w="1565873">
                  <a:extLst>
                    <a:ext uri="{9D8B030D-6E8A-4147-A177-3AD203B41FA5}">
                      <a16:colId xmlns:a16="http://schemas.microsoft.com/office/drawing/2014/main" val="2093619962"/>
                    </a:ext>
                  </a:extLst>
                </a:gridCol>
                <a:gridCol w="1565873">
                  <a:extLst>
                    <a:ext uri="{9D8B030D-6E8A-4147-A177-3AD203B41FA5}">
                      <a16:colId xmlns:a16="http://schemas.microsoft.com/office/drawing/2014/main" val="3770584993"/>
                    </a:ext>
                  </a:extLst>
                </a:gridCol>
              </a:tblGrid>
              <a:tr h="756607">
                <a:tc>
                  <a:txBody>
                    <a:bodyPr/>
                    <a:lstStyle/>
                    <a:p>
                      <a:pPr algn="ctr" fontAlgn="b"/>
                      <a:endParaRPr lang="pt-BR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Amarela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Branca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Indígena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0730492"/>
                  </a:ext>
                </a:extLst>
              </a:tr>
              <a:tr h="6789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a 3 vezes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65860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3659574"/>
                  </a:ext>
                </a:extLst>
              </a:tr>
              <a:tr h="6789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a 6 vezes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60227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262797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6577598"/>
                  </a:ext>
                </a:extLst>
              </a:tr>
              <a:tr h="6789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ou mais vezes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179380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558579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03587411"/>
                  </a:ext>
                </a:extLst>
              </a:tr>
              <a:tr h="6789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Nenhuma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516803"/>
                  </a:ext>
                </a:extLst>
              </a:tr>
            </a:tbl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A1D3CFFF-F130-46A0-B2CB-F478B281AD86}"/>
              </a:ext>
            </a:extLst>
          </p:cNvPr>
          <p:cNvSpPr txBox="1"/>
          <p:nvPr/>
        </p:nvSpPr>
        <p:spPr>
          <a:xfrm rot="16200000">
            <a:off x="940123" y="4629595"/>
            <a:ext cx="1934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"/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Raça/cor da mãe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AFC6535-7DF2-4E72-8DD4-C8CB41BBD2F9}"/>
              </a:ext>
            </a:extLst>
          </p:cNvPr>
          <p:cNvSpPr txBox="1"/>
          <p:nvPr/>
        </p:nvSpPr>
        <p:spPr>
          <a:xfrm>
            <a:off x="4491275" y="1690688"/>
            <a:ext cx="3781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"/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Número de consultas de pré-</a:t>
            </a:r>
            <a:r>
              <a:rPr lang="pt-BR" sz="2000" dirty="0">
                <a:solidFill>
                  <a:srgbClr val="000000"/>
                </a:solidFill>
                <a:latin typeface="Calibri" panose="020F0502020204030204" pitchFamily="34" charset="0"/>
              </a:rPr>
              <a:t>n</a:t>
            </a: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atal</a:t>
            </a:r>
          </a:p>
        </p:txBody>
      </p:sp>
    </p:spTree>
    <p:extLst>
      <p:ext uri="{BB962C8B-B14F-4D97-AF65-F5344CB8AC3E}">
        <p14:creationId xmlns:p14="http://schemas.microsoft.com/office/powerpoint/2010/main" val="2284710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B25CE-EADB-4F7B-9B5C-BA3B5BD3C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500" dirty="0"/>
              <a:t>Existe associação entre a </a:t>
            </a:r>
            <a:r>
              <a:rPr lang="pt-BR" sz="2500" b="1" dirty="0"/>
              <a:t>quantidade de consultas de pré-natal </a:t>
            </a:r>
            <a:r>
              <a:rPr lang="pt-BR" sz="2500" dirty="0"/>
              <a:t>e a </a:t>
            </a:r>
            <a:r>
              <a:rPr lang="pt-BR" sz="2500" b="1" dirty="0"/>
              <a:t>raça/cor da mãe</a:t>
            </a:r>
            <a:r>
              <a:rPr lang="pt-BR" sz="2500" dirty="0"/>
              <a:t>?</a:t>
            </a:r>
            <a:endParaRPr lang="en-GB" sz="25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Marcador de Posição de Conteúdo 2">
                <a:extLst>
                  <a:ext uri="{FF2B5EF4-FFF2-40B4-BE49-F238E27FC236}">
                    <a16:creationId xmlns:a16="http://schemas.microsoft.com/office/drawing/2014/main" id="{1907E101-1D03-4BCA-975C-06B2122511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39916" y="1813237"/>
                <a:ext cx="9913884" cy="1325563"/>
              </a:xfrm>
            </p:spPr>
            <p:txBody>
              <a:bodyPr>
                <a:normAutofit/>
              </a:bodyPr>
              <a:lstStyle/>
              <a:p>
                <a:pPr marL="0" indent="0">
                  <a:spcAft>
                    <a:spcPts val="1800"/>
                  </a:spcAft>
                  <a:buNone/>
                </a:pPr>
                <a:r>
                  <a:rPr lang="en-US" sz="2500" dirty="0"/>
                  <a:t>Teste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5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500" b="0" i="1" dirty="0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pt-BR" sz="25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5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500" dirty="0"/>
                  <a:t>de Pearson:</a:t>
                </a:r>
                <a14:m>
                  <m:oMath xmlns:m="http://schemas.openxmlformats.org/officeDocument/2006/math">
                    <m:r>
                      <a:rPr lang="pt-BR" sz="25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sz="25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5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500" b="0" i="1" dirty="0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pt-BR" sz="2500" b="0" i="1" dirty="0" smtClean="0">
                              <a:latin typeface="Cambria Math" panose="02040503050406030204" pitchFamily="18" charset="0"/>
                            </a:rPr>
                            <m:t>(12)</m:t>
                          </m:r>
                        </m:sub>
                        <m:sup>
                          <m: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5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i="1" dirty="0" smtClean="0">
                          <a:latin typeface="Cambria Math" panose="02040503050406030204" pitchFamily="18" charset="0"/>
                        </a:rPr>
                        <m:t>8251.3</m:t>
                      </m:r>
                      <m:r>
                        <a:rPr lang="pt-BR" sz="2500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5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pt-BR" sz="25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pt-BR" sz="25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t-BR" sz="25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5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𝟎𝟎𝟏</m:t>
                      </m:r>
                      <m:r>
                        <a:rPr lang="pt-BR" sz="25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𝐶𝑟𝑎𝑚𝑒𝑟</m:t>
                      </m:r>
                      <m:r>
                        <a:rPr lang="pt-BR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=0.047</m:t>
                      </m:r>
                    </m:oMath>
                  </m:oMathPara>
                </a14:m>
                <a:endParaRPr lang="pt-BR" sz="25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Marcador de Posição de Conteúdo 2">
                <a:extLst>
                  <a:ext uri="{FF2B5EF4-FFF2-40B4-BE49-F238E27FC236}">
                    <a16:creationId xmlns:a16="http://schemas.microsoft.com/office/drawing/2014/main" id="{1907E101-1D03-4BCA-975C-06B2122511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9916" y="1813237"/>
                <a:ext cx="9913884" cy="1325563"/>
              </a:xfrm>
              <a:blipFill>
                <a:blip r:embed="rId2"/>
                <a:stretch>
                  <a:fillRect l="-983" t="-59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331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27276DA-CCC4-4822-B68F-606A9012E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81000"/>
            <a:ext cx="97536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46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B25CE-EADB-4F7B-9B5C-BA3B5BD3C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500" dirty="0"/>
              <a:t>Existe associação entre a </a:t>
            </a:r>
            <a:r>
              <a:rPr lang="pt-BR" sz="2500" b="1" dirty="0"/>
              <a:t>escolaridade da mãe </a:t>
            </a:r>
            <a:r>
              <a:rPr lang="pt-BR" sz="2500" dirty="0"/>
              <a:t>e o </a:t>
            </a:r>
            <a:r>
              <a:rPr lang="pt-BR" sz="2500" b="1" dirty="0"/>
              <a:t>tipo de parto</a:t>
            </a:r>
            <a:r>
              <a:rPr lang="pt-BR" sz="2500" dirty="0"/>
              <a:t>?</a:t>
            </a:r>
            <a:endParaRPr lang="en-GB" sz="2500" dirty="0"/>
          </a:p>
        </p:txBody>
      </p:sp>
      <p:graphicFrame>
        <p:nvGraphicFramePr>
          <p:cNvPr id="9" name="Tabela 14">
            <a:extLst>
              <a:ext uri="{FF2B5EF4-FFF2-40B4-BE49-F238E27FC236}">
                <a16:creationId xmlns:a16="http://schemas.microsoft.com/office/drawing/2014/main" id="{75929A0C-10F0-4422-AD80-9BE8F5661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3907"/>
              </p:ext>
            </p:extLst>
          </p:nvPr>
        </p:nvGraphicFramePr>
        <p:xfrm>
          <a:off x="2181318" y="2628469"/>
          <a:ext cx="7829364" cy="21145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4894">
                  <a:extLst>
                    <a:ext uri="{9D8B030D-6E8A-4147-A177-3AD203B41FA5}">
                      <a16:colId xmlns:a16="http://schemas.microsoft.com/office/drawing/2014/main" val="2033622279"/>
                    </a:ext>
                  </a:extLst>
                </a:gridCol>
                <a:gridCol w="1304894">
                  <a:extLst>
                    <a:ext uri="{9D8B030D-6E8A-4147-A177-3AD203B41FA5}">
                      <a16:colId xmlns:a16="http://schemas.microsoft.com/office/drawing/2014/main" val="807792467"/>
                    </a:ext>
                  </a:extLst>
                </a:gridCol>
                <a:gridCol w="1304894">
                  <a:extLst>
                    <a:ext uri="{9D8B030D-6E8A-4147-A177-3AD203B41FA5}">
                      <a16:colId xmlns:a16="http://schemas.microsoft.com/office/drawing/2014/main" val="3373226832"/>
                    </a:ext>
                  </a:extLst>
                </a:gridCol>
                <a:gridCol w="1304894">
                  <a:extLst>
                    <a:ext uri="{9D8B030D-6E8A-4147-A177-3AD203B41FA5}">
                      <a16:colId xmlns:a16="http://schemas.microsoft.com/office/drawing/2014/main" val="2093619962"/>
                    </a:ext>
                  </a:extLst>
                </a:gridCol>
                <a:gridCol w="1304894">
                  <a:extLst>
                    <a:ext uri="{9D8B030D-6E8A-4147-A177-3AD203B41FA5}">
                      <a16:colId xmlns:a16="http://schemas.microsoft.com/office/drawing/2014/main" val="3770584993"/>
                    </a:ext>
                  </a:extLst>
                </a:gridCol>
                <a:gridCol w="1304894">
                  <a:extLst>
                    <a:ext uri="{9D8B030D-6E8A-4147-A177-3AD203B41FA5}">
                      <a16:colId xmlns:a16="http://schemas.microsoft.com/office/drawing/2014/main" val="596975196"/>
                    </a:ext>
                  </a:extLst>
                </a:gridCol>
              </a:tblGrid>
              <a:tr h="756607"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a 3 anos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anos ou mais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a 7 anos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a 11 anos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Nenhum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0730492"/>
                  </a:ext>
                </a:extLst>
              </a:tr>
              <a:tr h="6789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Cesáreo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146033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137457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391563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4461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3659574"/>
                  </a:ext>
                </a:extLst>
              </a:tr>
              <a:tr h="6789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Vaginal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48494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210420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355803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11226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6577598"/>
                  </a:ext>
                </a:extLst>
              </a:tr>
            </a:tbl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A1D3CFFF-F130-46A0-B2CB-F478B281AD86}"/>
              </a:ext>
            </a:extLst>
          </p:cNvPr>
          <p:cNvSpPr txBox="1"/>
          <p:nvPr/>
        </p:nvSpPr>
        <p:spPr>
          <a:xfrm rot="16200000">
            <a:off x="825782" y="3335625"/>
            <a:ext cx="15831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"/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Tipo de parto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AFC6535-7DF2-4E72-8DD4-C8CB41BBD2F9}"/>
              </a:ext>
            </a:extLst>
          </p:cNvPr>
          <p:cNvSpPr txBox="1"/>
          <p:nvPr/>
        </p:nvSpPr>
        <p:spPr>
          <a:xfrm>
            <a:off x="4928308" y="2012863"/>
            <a:ext cx="2335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"/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Escolaridade da mãe</a:t>
            </a:r>
          </a:p>
        </p:txBody>
      </p:sp>
    </p:spTree>
    <p:extLst>
      <p:ext uri="{BB962C8B-B14F-4D97-AF65-F5344CB8AC3E}">
        <p14:creationId xmlns:p14="http://schemas.microsoft.com/office/powerpoint/2010/main" val="4077519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B25CE-EADB-4F7B-9B5C-BA3B5BD3C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500" dirty="0"/>
              <a:t>Existe associação entre a </a:t>
            </a:r>
            <a:r>
              <a:rPr lang="pt-BR" sz="2500" b="1" dirty="0"/>
              <a:t>escolaridade da mãe </a:t>
            </a:r>
            <a:r>
              <a:rPr lang="pt-BR" sz="2500" dirty="0"/>
              <a:t>e o </a:t>
            </a:r>
            <a:r>
              <a:rPr lang="pt-BR" sz="2500" b="1" dirty="0"/>
              <a:t>tipo de parto</a:t>
            </a:r>
            <a:r>
              <a:rPr lang="pt-BR" sz="2500" dirty="0"/>
              <a:t>?</a:t>
            </a:r>
            <a:endParaRPr lang="en-GB" sz="25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Marcador de Posição de Conteúdo 2">
                <a:extLst>
                  <a:ext uri="{FF2B5EF4-FFF2-40B4-BE49-F238E27FC236}">
                    <a16:creationId xmlns:a16="http://schemas.microsoft.com/office/drawing/2014/main" id="{1907E101-1D03-4BCA-975C-06B2122511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39916" y="1813237"/>
                <a:ext cx="9913884" cy="1325563"/>
              </a:xfrm>
            </p:spPr>
            <p:txBody>
              <a:bodyPr>
                <a:normAutofit/>
              </a:bodyPr>
              <a:lstStyle/>
              <a:p>
                <a:pPr marL="0" indent="0">
                  <a:spcAft>
                    <a:spcPts val="1800"/>
                  </a:spcAft>
                  <a:buNone/>
                </a:pPr>
                <a:r>
                  <a:rPr lang="en-US" sz="2500" dirty="0"/>
                  <a:t>Teste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5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500" b="0" i="1" dirty="0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pt-BR" sz="25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5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500" dirty="0"/>
                  <a:t>de Pearson:</a:t>
                </a:r>
                <a14:m>
                  <m:oMath xmlns:m="http://schemas.openxmlformats.org/officeDocument/2006/math">
                    <m:r>
                      <a:rPr lang="pt-BR" sz="25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sz="25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5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500" b="0" i="1" dirty="0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pt-BR" sz="2500" b="0" i="1" dirty="0" smtClean="0">
                              <a:latin typeface="Cambria Math" panose="02040503050406030204" pitchFamily="18" charset="0"/>
                            </a:rPr>
                            <m:t>(4)</m:t>
                          </m:r>
                        </m:sub>
                        <m:sup>
                          <m: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5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i="1" dirty="0" smtClean="0">
                          <a:latin typeface="Cambria Math" panose="02040503050406030204" pitchFamily="18" charset="0"/>
                        </a:rPr>
                        <m:t>89554</m:t>
                      </m:r>
                      <m:r>
                        <a:rPr lang="pt-BR" sz="2500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5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pt-BR" sz="25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pt-BR" sz="25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t-BR" sz="25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5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𝟎𝟎𝟏</m:t>
                      </m:r>
                      <m:r>
                        <a:rPr lang="pt-BR" sz="25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𝐶𝑟𝑎𝑚𝑒𝑟</m:t>
                      </m:r>
                      <m:r>
                        <a:rPr lang="pt-BR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=0.256</m:t>
                      </m:r>
                    </m:oMath>
                  </m:oMathPara>
                </a14:m>
                <a:endParaRPr lang="pt-BR" sz="25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Marcador de Posição de Conteúdo 2">
                <a:extLst>
                  <a:ext uri="{FF2B5EF4-FFF2-40B4-BE49-F238E27FC236}">
                    <a16:creationId xmlns:a16="http://schemas.microsoft.com/office/drawing/2014/main" id="{1907E101-1D03-4BCA-975C-06B2122511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9916" y="1813237"/>
                <a:ext cx="9913884" cy="1325563"/>
              </a:xfrm>
              <a:blipFill>
                <a:blip r:embed="rId2"/>
                <a:stretch>
                  <a:fillRect l="-983" t="-59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2071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CC7CE2C-0692-4879-930F-067FFBB161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73" t="20906" b="26736"/>
          <a:stretch/>
        </p:blipFill>
        <p:spPr>
          <a:xfrm>
            <a:off x="247136" y="1142999"/>
            <a:ext cx="11697728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310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798A2C-5DE3-4388-ADAF-84CD11F0C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5935"/>
            <a:ext cx="10515600" cy="1325563"/>
          </a:xfrm>
        </p:spPr>
        <p:txBody>
          <a:bodyPr/>
          <a:lstStyle/>
          <a:p>
            <a:r>
              <a:rPr lang="pt-BR" dirty="0"/>
              <a:t>Teste correlação ponto-</a:t>
            </a:r>
            <a:r>
              <a:rPr lang="pt-BR" dirty="0" err="1"/>
              <a:t>bisserial</a:t>
            </a:r>
            <a:r>
              <a:rPr lang="pt-BR" dirty="0"/>
              <a:t> </a:t>
            </a:r>
            <a:endParaRPr lang="en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5D3D727-58BC-4861-8A08-C5A723E0D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1011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err="1"/>
              <a:t>Ocorrência</a:t>
            </a:r>
            <a:r>
              <a:rPr lang="en-GB" dirty="0"/>
              <a:t> de </a:t>
            </a:r>
            <a:r>
              <a:rPr lang="en-GB" dirty="0" err="1"/>
              <a:t>anomalias</a:t>
            </a:r>
            <a:r>
              <a:rPr lang="en-GB" dirty="0"/>
              <a:t> </a:t>
            </a:r>
            <a:r>
              <a:rPr lang="en-GB" dirty="0" err="1"/>
              <a:t>congênitas</a:t>
            </a:r>
            <a:r>
              <a:rPr lang="en-GB" dirty="0"/>
              <a:t> vs: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 err="1"/>
              <a:t>Idade</a:t>
            </a:r>
            <a:r>
              <a:rPr lang="en-GB" dirty="0"/>
              <a:t> da </a:t>
            </a:r>
            <a:r>
              <a:rPr lang="en-GB" dirty="0" err="1"/>
              <a:t>mãe</a:t>
            </a:r>
            <a:r>
              <a:rPr lang="en-GB" dirty="0"/>
              <a:t>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/>
              <a:t>Quantitate de </a:t>
            </a:r>
            <a:r>
              <a:rPr lang="en-GB" dirty="0" err="1"/>
              <a:t>semanas</a:t>
            </a:r>
            <a:r>
              <a:rPr lang="en-GB" dirty="0"/>
              <a:t> de </a:t>
            </a:r>
            <a:r>
              <a:rPr lang="en-GB" dirty="0" err="1"/>
              <a:t>gestação</a:t>
            </a:r>
            <a:r>
              <a:rPr lang="en-GB" dirty="0"/>
              <a:t>;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1767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B6A559-0E8D-4ED1-B95A-B98837AE0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500" dirty="0"/>
              <a:t>Existe correlação entre a </a:t>
            </a:r>
            <a:r>
              <a:rPr lang="pt-BR" sz="2500" b="1" dirty="0"/>
              <a:t>ocorrência de anomalia congênita </a:t>
            </a:r>
            <a:r>
              <a:rPr lang="pt-BR" sz="2500" dirty="0"/>
              <a:t>e a </a:t>
            </a:r>
            <a:r>
              <a:rPr lang="pt-BR" sz="2500" b="1" dirty="0"/>
              <a:t>idade da mãe</a:t>
            </a:r>
            <a:r>
              <a:rPr lang="pt-BR" sz="2500" dirty="0"/>
              <a:t>?</a:t>
            </a:r>
            <a:endParaRPr lang="en-GB" sz="25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43F125C-CB3A-4F49-9388-76FF57F36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/>
              <a:t>Teste </a:t>
            </a:r>
            <a:r>
              <a:rPr lang="en-US" sz="2500" dirty="0" err="1"/>
              <a:t>correlação</a:t>
            </a:r>
            <a:r>
              <a:rPr lang="en-US" sz="2500" dirty="0"/>
              <a:t> </a:t>
            </a:r>
            <a:r>
              <a:rPr lang="en-US" sz="2500" dirty="0" err="1"/>
              <a:t>ponto</a:t>
            </a:r>
            <a:r>
              <a:rPr lang="en-US" sz="2500" dirty="0"/>
              <a:t>-biserial: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dirty="0"/>
              <a:t>t = 6.0961, df = 1380642, p-value = </a:t>
            </a:r>
            <a:r>
              <a:rPr lang="en-US" sz="2500" b="1" dirty="0">
                <a:solidFill>
                  <a:srgbClr val="FF0000"/>
                </a:solidFill>
              </a:rPr>
              <a:t>1.087e-09</a:t>
            </a:r>
          </a:p>
          <a:p>
            <a:pPr marL="0" indent="0">
              <a:buNone/>
            </a:pPr>
            <a:r>
              <a:rPr lang="en-US" sz="2500" dirty="0"/>
              <a:t>alternative hypothesis: true correlation is not equal to 0</a:t>
            </a:r>
          </a:p>
          <a:p>
            <a:pPr marL="0" indent="0">
              <a:buNone/>
            </a:pPr>
            <a:r>
              <a:rPr lang="en-US" sz="2500" dirty="0"/>
              <a:t>95 percent confidence interval:</a:t>
            </a:r>
          </a:p>
          <a:p>
            <a:pPr marL="0" indent="0">
              <a:buNone/>
            </a:pPr>
            <a:r>
              <a:rPr lang="en-US" sz="2500" dirty="0"/>
              <a:t> 0.003520020 0.006856017</a:t>
            </a:r>
          </a:p>
          <a:p>
            <a:pPr marL="0" indent="0">
              <a:buNone/>
            </a:pPr>
            <a:r>
              <a:rPr lang="en-US" sz="2500" dirty="0"/>
              <a:t>sample estimates:</a:t>
            </a:r>
          </a:p>
          <a:p>
            <a:pPr marL="0" indent="0">
              <a:buNone/>
            </a:pPr>
            <a:r>
              <a:rPr lang="en-US" sz="2500" dirty="0" err="1"/>
              <a:t>cor</a:t>
            </a:r>
            <a:r>
              <a:rPr lang="en-US" sz="2500" dirty="0"/>
              <a:t>: </a:t>
            </a:r>
            <a:r>
              <a:rPr lang="en-US" sz="2500" b="1" dirty="0">
                <a:solidFill>
                  <a:srgbClr val="FF0000"/>
                </a:solidFill>
              </a:rPr>
              <a:t>0.005188033</a:t>
            </a:r>
            <a:endParaRPr lang="en-GB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213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DD798A2C-5DE3-4388-ADAF-84CD11F0CC5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505935"/>
                <a:ext cx="10515600" cy="1325563"/>
              </a:xfrm>
            </p:spPr>
            <p:txBody>
              <a:bodyPr/>
              <a:lstStyle/>
              <a:p>
                <a:r>
                  <a:rPr lang="en-GB" dirty="0"/>
                  <a:t>Teste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4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4400" b="0" i="1" dirty="0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pt-BR" sz="4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4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400" dirty="0"/>
                  <a:t>de Pearson</a:t>
                </a:r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DD798A2C-5DE3-4388-ADAF-84CD11F0CC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505935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5D3D727-58BC-4861-8A08-C5A723E0D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1011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err="1"/>
              <a:t>Quantidade</a:t>
            </a:r>
            <a:r>
              <a:rPr lang="en-GB" dirty="0"/>
              <a:t> de </a:t>
            </a:r>
            <a:r>
              <a:rPr lang="en-GB" dirty="0" err="1"/>
              <a:t>consultas</a:t>
            </a:r>
            <a:r>
              <a:rPr lang="en-GB" dirty="0"/>
              <a:t> de </a:t>
            </a:r>
            <a:r>
              <a:rPr lang="en-GB" dirty="0" err="1"/>
              <a:t>pré</a:t>
            </a:r>
            <a:r>
              <a:rPr lang="en-GB" dirty="0"/>
              <a:t>-natal vs: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 err="1"/>
              <a:t>Ocorrência</a:t>
            </a:r>
            <a:r>
              <a:rPr lang="en-GB" dirty="0"/>
              <a:t> de </a:t>
            </a:r>
            <a:r>
              <a:rPr lang="en-GB" dirty="0" err="1"/>
              <a:t>anomalias</a:t>
            </a:r>
            <a:r>
              <a:rPr lang="en-GB" dirty="0"/>
              <a:t> </a:t>
            </a:r>
            <a:r>
              <a:rPr lang="en-GB" dirty="0" err="1"/>
              <a:t>congênitas</a:t>
            </a:r>
            <a:r>
              <a:rPr lang="en-GB" dirty="0"/>
              <a:t>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/>
              <a:t>Estado civil da </a:t>
            </a:r>
            <a:r>
              <a:rPr lang="en-GB" dirty="0" err="1"/>
              <a:t>mãe</a:t>
            </a:r>
            <a:r>
              <a:rPr lang="en-GB" dirty="0"/>
              <a:t>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 err="1"/>
              <a:t>Escolaridade</a:t>
            </a:r>
            <a:r>
              <a:rPr lang="en-GB" dirty="0"/>
              <a:t> da </a:t>
            </a:r>
            <a:r>
              <a:rPr lang="en-GB" dirty="0" err="1"/>
              <a:t>mãe</a:t>
            </a:r>
            <a:endParaRPr lang="en-GB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 err="1"/>
              <a:t>Raça</a:t>
            </a:r>
            <a:r>
              <a:rPr lang="en-GB" dirty="0"/>
              <a:t>/</a:t>
            </a:r>
            <a:r>
              <a:rPr lang="en-GB" dirty="0" err="1"/>
              <a:t>cor</a:t>
            </a:r>
            <a:r>
              <a:rPr lang="en-GB" dirty="0"/>
              <a:t> da </a:t>
            </a:r>
            <a:r>
              <a:rPr lang="en-GB" dirty="0" err="1"/>
              <a:t>mãe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err="1"/>
              <a:t>Quantidade</a:t>
            </a:r>
            <a:r>
              <a:rPr lang="en-GB" dirty="0"/>
              <a:t> de </a:t>
            </a:r>
            <a:r>
              <a:rPr lang="en-GB" dirty="0" err="1"/>
              <a:t>consultas</a:t>
            </a:r>
            <a:r>
              <a:rPr lang="en-GB" dirty="0"/>
              <a:t> de </a:t>
            </a:r>
            <a:r>
              <a:rPr lang="en-GB" dirty="0" err="1"/>
              <a:t>pré</a:t>
            </a:r>
            <a:r>
              <a:rPr lang="en-GB" dirty="0"/>
              <a:t>-natal vs: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/>
              <a:t>Tipo de </a:t>
            </a:r>
            <a:r>
              <a:rPr lang="en-GB" dirty="0" err="1"/>
              <a:t>parto</a:t>
            </a:r>
            <a:r>
              <a:rPr lang="en-GB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26158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40CEF-B41C-4CCE-835A-3DDA218F3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500" dirty="0"/>
              <a:t>Existe correlação entre a </a:t>
            </a:r>
            <a:r>
              <a:rPr lang="pt-BR" sz="2500" b="1" dirty="0"/>
              <a:t>ocorrência de anomalia congênita </a:t>
            </a:r>
            <a:r>
              <a:rPr lang="pt-BR" sz="2500" dirty="0"/>
              <a:t>e a </a:t>
            </a:r>
            <a:r>
              <a:rPr lang="pt-BR" sz="2500" b="1" dirty="0"/>
              <a:t>quantidade de semanas de gestação</a:t>
            </a:r>
            <a:r>
              <a:rPr lang="pt-BR" sz="2500" dirty="0"/>
              <a:t>?</a:t>
            </a:r>
            <a:endParaRPr lang="en-GB" sz="25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33A381C-5E39-4068-988A-B7DD59080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Teste </a:t>
            </a:r>
            <a:r>
              <a:rPr lang="en-US" sz="2800" dirty="0" err="1"/>
              <a:t>correlação</a:t>
            </a:r>
            <a:r>
              <a:rPr lang="en-US" sz="2800" dirty="0"/>
              <a:t> </a:t>
            </a:r>
            <a:r>
              <a:rPr lang="en-US" sz="2800" dirty="0" err="1"/>
              <a:t>ponto</a:t>
            </a:r>
            <a:r>
              <a:rPr lang="en-US" sz="2800"/>
              <a:t>-biserial: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dirty="0"/>
              <a:t>t = -41.902, df = 1202607, </a:t>
            </a:r>
            <a:r>
              <a:rPr lang="en-US" b="1" dirty="0">
                <a:solidFill>
                  <a:srgbClr val="FF0000"/>
                </a:solidFill>
              </a:rPr>
              <a:t>p-value &lt; 2.2e-16</a:t>
            </a:r>
          </a:p>
          <a:p>
            <a:pPr marL="0" indent="0">
              <a:buNone/>
            </a:pPr>
            <a:r>
              <a:rPr lang="en-US" dirty="0"/>
              <a:t>alternative hypothesis: true correlation is not equal to 0</a:t>
            </a:r>
          </a:p>
          <a:p>
            <a:pPr marL="0" indent="0">
              <a:buNone/>
            </a:pPr>
            <a:r>
              <a:rPr lang="en-US" dirty="0"/>
              <a:t>95 percent confidence interval:</a:t>
            </a:r>
          </a:p>
          <a:p>
            <a:pPr marL="0" indent="0">
              <a:buNone/>
            </a:pPr>
            <a:r>
              <a:rPr lang="en-US" dirty="0"/>
              <a:t> -0.03996649 -0.03639720</a:t>
            </a:r>
          </a:p>
          <a:p>
            <a:pPr marL="0" indent="0">
              <a:buNone/>
            </a:pPr>
            <a:r>
              <a:rPr lang="en-US" dirty="0"/>
              <a:t>sample estimates:</a:t>
            </a:r>
          </a:p>
          <a:p>
            <a:pPr marL="0" indent="0">
              <a:buNone/>
            </a:pPr>
            <a:r>
              <a:rPr lang="en-US" dirty="0" err="1"/>
              <a:t>cor</a:t>
            </a:r>
            <a:r>
              <a:rPr lang="en-US" dirty="0"/>
              <a:t>: </a:t>
            </a:r>
            <a:r>
              <a:rPr lang="en-US" b="1" dirty="0">
                <a:solidFill>
                  <a:srgbClr val="FF0000"/>
                </a:solidFill>
              </a:rPr>
              <a:t>-0.03818197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4787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B25CE-EADB-4F7B-9B5C-BA3B5BD3C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500" dirty="0"/>
              <a:t>Existe associação entre a </a:t>
            </a:r>
            <a:r>
              <a:rPr lang="pt-BR" sz="2500" b="1" dirty="0"/>
              <a:t>quantidade de consultas de pré-natal </a:t>
            </a:r>
            <a:r>
              <a:rPr lang="pt-BR" sz="2500" dirty="0"/>
              <a:t>e a </a:t>
            </a:r>
            <a:r>
              <a:rPr lang="pt-BR" sz="2500" b="1" dirty="0"/>
              <a:t>ocorrência de anomalias congênitas</a:t>
            </a:r>
            <a:r>
              <a:rPr lang="pt-BR" sz="2500" dirty="0"/>
              <a:t>?</a:t>
            </a:r>
            <a:r>
              <a:rPr lang="pt-BR" sz="2500" b="1" dirty="0"/>
              <a:t> </a:t>
            </a:r>
            <a:endParaRPr lang="en-GB" sz="2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Marcador de Posição de Conteúdo 2">
                <a:extLst>
                  <a:ext uri="{FF2B5EF4-FFF2-40B4-BE49-F238E27FC236}">
                    <a16:creationId xmlns:a16="http://schemas.microsoft.com/office/drawing/2014/main" id="{1907E101-1D03-4BCA-975C-06B2122511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9058" y="5242237"/>
                <a:ext cx="9913884" cy="1325563"/>
              </a:xfrm>
            </p:spPr>
            <p:txBody>
              <a:bodyPr>
                <a:normAutofit/>
              </a:bodyPr>
              <a:lstStyle/>
              <a:p>
                <a:pPr marL="0" indent="0">
                  <a:spcAft>
                    <a:spcPts val="1800"/>
                  </a:spcAft>
                  <a:buNone/>
                </a:pPr>
                <a:r>
                  <a:rPr lang="en-US" sz="2500" dirty="0"/>
                  <a:t>Teste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5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500" b="0" i="1" dirty="0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pt-BR" sz="25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5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500" dirty="0"/>
                  <a:t>de Pearson:</a:t>
                </a:r>
                <a14:m>
                  <m:oMath xmlns:m="http://schemas.openxmlformats.org/officeDocument/2006/math">
                    <m:r>
                      <a:rPr lang="pt-BR" sz="25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sz="25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500" b="0" i="1" dirty="0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500" i="1" dirty="0">
                          <a:latin typeface="Cambria Math" panose="02040503050406030204" pitchFamily="18" charset="0"/>
                        </a:rPr>
                        <m:t>= 440.25, </m:t>
                      </m:r>
                      <m:r>
                        <a:rPr lang="pt-BR" sz="25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dirty="0"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sz="2500" i="1" dirty="0">
                          <a:latin typeface="Cambria Math" panose="02040503050406030204" pitchFamily="18" charset="0"/>
                        </a:rPr>
                        <m:t> = 3,  </m:t>
                      </m:r>
                      <m:r>
                        <a:rPr lang="en-US" sz="25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pt-BR" sz="25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pt-BR" sz="25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t-BR" sz="25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5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𝟎𝟎𝟏</m:t>
                      </m:r>
                      <m:r>
                        <a:rPr lang="pt-BR" sz="25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;  </m:t>
                      </m:r>
                      <m:r>
                        <a:rPr lang="pt-BR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𝐶𝑟𝑎𝑚𝑒</m:t>
                      </m:r>
                      <m:sSup>
                        <m:sSupPr>
                          <m:ctrlPr>
                            <a:rPr lang="pt-BR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pt-BR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t-BR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=0.018</m:t>
                      </m:r>
                    </m:oMath>
                  </m:oMathPara>
                </a14:m>
                <a:endParaRPr lang="pt-BR" sz="25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GB" sz="2500" b="1" dirty="0"/>
              </a:p>
            </p:txBody>
          </p:sp>
        </mc:Choice>
        <mc:Fallback xmlns="">
          <p:sp>
            <p:nvSpPr>
              <p:cNvPr id="7" name="Marcador de Posição de Conteúdo 2">
                <a:extLst>
                  <a:ext uri="{FF2B5EF4-FFF2-40B4-BE49-F238E27FC236}">
                    <a16:creationId xmlns:a16="http://schemas.microsoft.com/office/drawing/2014/main" id="{1907E101-1D03-4BCA-975C-06B2122511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9058" y="5242237"/>
                <a:ext cx="9913884" cy="1325563"/>
              </a:xfrm>
              <a:blipFill>
                <a:blip r:embed="rId2"/>
                <a:stretch>
                  <a:fillRect l="-1046" t="-64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ela 14">
            <a:extLst>
              <a:ext uri="{FF2B5EF4-FFF2-40B4-BE49-F238E27FC236}">
                <a16:creationId xmlns:a16="http://schemas.microsoft.com/office/drawing/2014/main" id="{922E88FE-FE15-4028-965F-9528AB5FAB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578655"/>
              </p:ext>
            </p:extLst>
          </p:nvPr>
        </p:nvGraphicFramePr>
        <p:xfrm>
          <a:off x="2533837" y="2409186"/>
          <a:ext cx="7124325" cy="21145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4865">
                  <a:extLst>
                    <a:ext uri="{9D8B030D-6E8A-4147-A177-3AD203B41FA5}">
                      <a16:colId xmlns:a16="http://schemas.microsoft.com/office/drawing/2014/main" val="2033622279"/>
                    </a:ext>
                  </a:extLst>
                </a:gridCol>
                <a:gridCol w="1424865">
                  <a:extLst>
                    <a:ext uri="{9D8B030D-6E8A-4147-A177-3AD203B41FA5}">
                      <a16:colId xmlns:a16="http://schemas.microsoft.com/office/drawing/2014/main" val="807792467"/>
                    </a:ext>
                  </a:extLst>
                </a:gridCol>
                <a:gridCol w="1424865">
                  <a:extLst>
                    <a:ext uri="{9D8B030D-6E8A-4147-A177-3AD203B41FA5}">
                      <a16:colId xmlns:a16="http://schemas.microsoft.com/office/drawing/2014/main" val="3373226832"/>
                    </a:ext>
                  </a:extLst>
                </a:gridCol>
                <a:gridCol w="1424865">
                  <a:extLst>
                    <a:ext uri="{9D8B030D-6E8A-4147-A177-3AD203B41FA5}">
                      <a16:colId xmlns:a16="http://schemas.microsoft.com/office/drawing/2014/main" val="2093619962"/>
                    </a:ext>
                  </a:extLst>
                </a:gridCol>
                <a:gridCol w="1424865">
                  <a:extLst>
                    <a:ext uri="{9D8B030D-6E8A-4147-A177-3AD203B41FA5}">
                      <a16:colId xmlns:a16="http://schemas.microsoft.com/office/drawing/2014/main" val="3770584993"/>
                    </a:ext>
                  </a:extLst>
                </a:gridCol>
              </a:tblGrid>
              <a:tr h="756607"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 a 3 vezes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4 a 6 vezes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7 ou mais vezes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Nenhuma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0730492"/>
                  </a:ext>
                </a:extLst>
              </a:tr>
              <a:tr h="6789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Não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91238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392514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845491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26061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8515396"/>
                  </a:ext>
                </a:extLst>
              </a:tr>
              <a:tr h="6789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Sim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1326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4321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7081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255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3659574"/>
                  </a:ext>
                </a:extLst>
              </a:tr>
            </a:tbl>
          </a:graphicData>
        </a:graphic>
      </p:graphicFrame>
      <p:sp>
        <p:nvSpPr>
          <p:cNvPr id="15" name="CaixaDeTexto 14">
            <a:extLst>
              <a:ext uri="{FF2B5EF4-FFF2-40B4-BE49-F238E27FC236}">
                <a16:creationId xmlns:a16="http://schemas.microsoft.com/office/drawing/2014/main" id="{B88F841D-F9F3-4F42-9DEF-3B1D08B41FB9}"/>
              </a:ext>
            </a:extLst>
          </p:cNvPr>
          <p:cNvSpPr txBox="1"/>
          <p:nvPr/>
        </p:nvSpPr>
        <p:spPr>
          <a:xfrm rot="16200000">
            <a:off x="910209" y="3212547"/>
            <a:ext cx="23146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"/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Ocorrência de má</a:t>
            </a:r>
          </a:p>
          <a:p>
            <a:pPr algn="ctr" fontAlgn="b"/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formação congênita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75DDE25-3C6F-4626-AA19-D3AFC9C60B39}"/>
              </a:ext>
            </a:extLst>
          </p:cNvPr>
          <p:cNvSpPr txBox="1"/>
          <p:nvPr/>
        </p:nvSpPr>
        <p:spPr>
          <a:xfrm>
            <a:off x="4613559" y="1967946"/>
            <a:ext cx="3781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"/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Número de consultas de pré-</a:t>
            </a:r>
            <a:r>
              <a:rPr lang="pt-BR" sz="2000" dirty="0">
                <a:solidFill>
                  <a:srgbClr val="000000"/>
                </a:solidFill>
                <a:latin typeface="Calibri" panose="020F0502020204030204" pitchFamily="34" charset="0"/>
              </a:rPr>
              <a:t>n</a:t>
            </a: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atal</a:t>
            </a:r>
          </a:p>
        </p:txBody>
      </p:sp>
    </p:spTree>
    <p:extLst>
      <p:ext uri="{BB962C8B-B14F-4D97-AF65-F5344CB8AC3E}">
        <p14:creationId xmlns:p14="http://schemas.microsoft.com/office/powerpoint/2010/main" val="2683805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B25CE-EADB-4F7B-9B5C-BA3B5BD3C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500" dirty="0"/>
              <a:t>Existe associação entre a </a:t>
            </a:r>
            <a:r>
              <a:rPr lang="pt-BR" sz="2500" b="1" dirty="0"/>
              <a:t>quantidade de consultas de pré-natal </a:t>
            </a:r>
            <a:r>
              <a:rPr lang="pt-BR" sz="2500" dirty="0"/>
              <a:t>e a </a:t>
            </a:r>
            <a:r>
              <a:rPr lang="pt-BR" sz="2500" b="1" dirty="0"/>
              <a:t>ocorrência de anomalias congênitas</a:t>
            </a:r>
            <a:r>
              <a:rPr lang="pt-BR" sz="2500" dirty="0"/>
              <a:t>?</a:t>
            </a:r>
            <a:r>
              <a:rPr lang="pt-BR" sz="2500" b="1" dirty="0"/>
              <a:t> </a:t>
            </a:r>
            <a:endParaRPr lang="en-GB" sz="2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Marcador de Posição de Conteúdo 2">
                <a:extLst>
                  <a:ext uri="{FF2B5EF4-FFF2-40B4-BE49-F238E27FC236}">
                    <a16:creationId xmlns:a16="http://schemas.microsoft.com/office/drawing/2014/main" id="{1907E101-1D03-4BCA-975C-06B2122511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1458" y="2103437"/>
                <a:ext cx="9913884" cy="1325563"/>
              </a:xfrm>
            </p:spPr>
            <p:txBody>
              <a:bodyPr>
                <a:normAutofit/>
              </a:bodyPr>
              <a:lstStyle/>
              <a:p>
                <a:pPr marL="0" indent="0">
                  <a:spcAft>
                    <a:spcPts val="1800"/>
                  </a:spcAft>
                  <a:buNone/>
                </a:pPr>
                <a:r>
                  <a:rPr lang="en-US" sz="2500" dirty="0"/>
                  <a:t>Teste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5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500" b="0" i="1" dirty="0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pt-BR" sz="25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5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500" dirty="0"/>
                  <a:t>de Pearson:</a:t>
                </a:r>
                <a14:m>
                  <m:oMath xmlns:m="http://schemas.openxmlformats.org/officeDocument/2006/math">
                    <m:r>
                      <a:rPr lang="pt-BR" sz="25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sz="25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500" b="0" i="1" dirty="0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500" i="1" dirty="0">
                          <a:latin typeface="Cambria Math" panose="02040503050406030204" pitchFamily="18" charset="0"/>
                        </a:rPr>
                        <m:t>= 440.25, </m:t>
                      </m:r>
                      <m:r>
                        <a:rPr lang="pt-BR" sz="25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dirty="0"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sz="2500" i="1" dirty="0">
                          <a:latin typeface="Cambria Math" panose="02040503050406030204" pitchFamily="18" charset="0"/>
                        </a:rPr>
                        <m:t> = 3,  </m:t>
                      </m:r>
                      <m:r>
                        <a:rPr lang="en-US" sz="25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pt-BR" sz="25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pt-BR" sz="25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t-BR" sz="25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5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𝟎𝟎𝟏</m:t>
                      </m:r>
                      <m:r>
                        <a:rPr lang="pt-BR" sz="25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;  </m:t>
                      </m:r>
                      <m:r>
                        <a:rPr lang="pt-BR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𝐶𝑟𝑎𝑚𝑒</m:t>
                      </m:r>
                      <m:sSup>
                        <m:sSupPr>
                          <m:ctrlPr>
                            <a:rPr lang="pt-BR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pt-BR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t-BR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=0.018</m:t>
                      </m:r>
                    </m:oMath>
                  </m:oMathPara>
                </a14:m>
                <a:endParaRPr lang="pt-BR" sz="25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GB" sz="2500" b="1" dirty="0"/>
              </a:p>
            </p:txBody>
          </p:sp>
        </mc:Choice>
        <mc:Fallback xmlns="">
          <p:sp>
            <p:nvSpPr>
              <p:cNvPr id="7" name="Marcador de Posição de Conteúdo 2">
                <a:extLst>
                  <a:ext uri="{FF2B5EF4-FFF2-40B4-BE49-F238E27FC236}">
                    <a16:creationId xmlns:a16="http://schemas.microsoft.com/office/drawing/2014/main" id="{1907E101-1D03-4BCA-975C-06B2122511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1458" y="2103437"/>
                <a:ext cx="9913884" cy="1325563"/>
              </a:xfrm>
              <a:blipFill>
                <a:blip r:embed="rId2"/>
                <a:stretch>
                  <a:fillRect l="-1046" t="-59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3204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3AE2C20-3F26-4355-B916-AC9336EF2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37" y="220717"/>
            <a:ext cx="11830925" cy="641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560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B25CE-EADB-4F7B-9B5C-BA3B5BD3C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500" dirty="0"/>
              <a:t>Existe associação entre a </a:t>
            </a:r>
            <a:r>
              <a:rPr lang="pt-BR" sz="2500" b="1" dirty="0"/>
              <a:t>quantidade de consultas de pré-natal </a:t>
            </a:r>
            <a:r>
              <a:rPr lang="pt-BR" sz="2500" dirty="0"/>
              <a:t>e o </a:t>
            </a:r>
            <a:r>
              <a:rPr lang="pt-BR" sz="2500" b="1" dirty="0"/>
              <a:t>estado civil da mãe</a:t>
            </a:r>
            <a:endParaRPr lang="en-GB" sz="2500" b="1" dirty="0"/>
          </a:p>
        </p:txBody>
      </p:sp>
      <p:graphicFrame>
        <p:nvGraphicFramePr>
          <p:cNvPr id="14" name="Tabela 14">
            <a:extLst>
              <a:ext uri="{FF2B5EF4-FFF2-40B4-BE49-F238E27FC236}">
                <a16:creationId xmlns:a16="http://schemas.microsoft.com/office/drawing/2014/main" id="{922E88FE-FE15-4028-965F-9528AB5FAB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110605"/>
              </p:ext>
            </p:extLst>
          </p:nvPr>
        </p:nvGraphicFramePr>
        <p:xfrm>
          <a:off x="2314777" y="2091132"/>
          <a:ext cx="7829365" cy="41514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5873">
                  <a:extLst>
                    <a:ext uri="{9D8B030D-6E8A-4147-A177-3AD203B41FA5}">
                      <a16:colId xmlns:a16="http://schemas.microsoft.com/office/drawing/2014/main" val="2033622279"/>
                    </a:ext>
                  </a:extLst>
                </a:gridCol>
                <a:gridCol w="1565873">
                  <a:extLst>
                    <a:ext uri="{9D8B030D-6E8A-4147-A177-3AD203B41FA5}">
                      <a16:colId xmlns:a16="http://schemas.microsoft.com/office/drawing/2014/main" val="807792467"/>
                    </a:ext>
                  </a:extLst>
                </a:gridCol>
                <a:gridCol w="1565873">
                  <a:extLst>
                    <a:ext uri="{9D8B030D-6E8A-4147-A177-3AD203B41FA5}">
                      <a16:colId xmlns:a16="http://schemas.microsoft.com/office/drawing/2014/main" val="3373226832"/>
                    </a:ext>
                  </a:extLst>
                </a:gridCol>
                <a:gridCol w="1565873">
                  <a:extLst>
                    <a:ext uri="{9D8B030D-6E8A-4147-A177-3AD203B41FA5}">
                      <a16:colId xmlns:a16="http://schemas.microsoft.com/office/drawing/2014/main" val="2093619962"/>
                    </a:ext>
                  </a:extLst>
                </a:gridCol>
                <a:gridCol w="1565873">
                  <a:extLst>
                    <a:ext uri="{9D8B030D-6E8A-4147-A177-3AD203B41FA5}">
                      <a16:colId xmlns:a16="http://schemas.microsoft.com/office/drawing/2014/main" val="3770584993"/>
                    </a:ext>
                  </a:extLst>
                </a:gridCol>
              </a:tblGrid>
              <a:tr h="756607"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a 3 vezes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a 6 vezes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ou mais vezes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Nenhuma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0730492"/>
                  </a:ext>
                </a:extLst>
              </a:tr>
              <a:tr h="6789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Casada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90137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307171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8515396"/>
                  </a:ext>
                </a:extLst>
              </a:tr>
              <a:tr h="6789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Separada judicialmente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3659574"/>
                  </a:ext>
                </a:extLst>
              </a:tr>
              <a:tr h="6789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Solteira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57971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216089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362545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16061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6577598"/>
                  </a:ext>
                </a:extLst>
              </a:tr>
              <a:tr h="6789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União consensual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85895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170580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03587411"/>
                  </a:ext>
                </a:extLst>
              </a:tr>
              <a:tr h="6789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Viúva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516803"/>
                  </a:ext>
                </a:extLst>
              </a:tr>
            </a:tbl>
          </a:graphicData>
        </a:graphic>
      </p:graphicFrame>
      <p:sp>
        <p:nvSpPr>
          <p:cNvPr id="15" name="CaixaDeTexto 14">
            <a:extLst>
              <a:ext uri="{FF2B5EF4-FFF2-40B4-BE49-F238E27FC236}">
                <a16:creationId xmlns:a16="http://schemas.microsoft.com/office/drawing/2014/main" id="{B88F841D-F9F3-4F42-9DEF-3B1D08B41FB9}"/>
              </a:ext>
            </a:extLst>
          </p:cNvPr>
          <p:cNvSpPr txBox="1"/>
          <p:nvPr/>
        </p:nvSpPr>
        <p:spPr>
          <a:xfrm rot="16200000">
            <a:off x="667686" y="3966813"/>
            <a:ext cx="2174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"/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Es</a:t>
            </a:r>
            <a:r>
              <a:rPr lang="pt-BR" sz="2000" dirty="0">
                <a:solidFill>
                  <a:srgbClr val="000000"/>
                </a:solidFill>
                <a:latin typeface="Calibri" panose="020F0502020204030204" pitchFamily="34" charset="0"/>
              </a:rPr>
              <a:t>tado civil da mãe</a:t>
            </a:r>
            <a:endParaRPr lang="pt-BR" sz="2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75DDE25-3C6F-4626-AA19-D3AFC9C60B39}"/>
              </a:ext>
            </a:extLst>
          </p:cNvPr>
          <p:cNvSpPr txBox="1"/>
          <p:nvPr/>
        </p:nvSpPr>
        <p:spPr>
          <a:xfrm>
            <a:off x="4338877" y="1442978"/>
            <a:ext cx="3781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"/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Número de consultas de pré-</a:t>
            </a:r>
            <a:r>
              <a:rPr lang="pt-BR" sz="2000" dirty="0">
                <a:solidFill>
                  <a:srgbClr val="000000"/>
                </a:solidFill>
                <a:latin typeface="Calibri" panose="020F0502020204030204" pitchFamily="34" charset="0"/>
              </a:rPr>
              <a:t>n</a:t>
            </a: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atal</a:t>
            </a:r>
          </a:p>
        </p:txBody>
      </p:sp>
    </p:spTree>
    <p:extLst>
      <p:ext uri="{BB962C8B-B14F-4D97-AF65-F5344CB8AC3E}">
        <p14:creationId xmlns:p14="http://schemas.microsoft.com/office/powerpoint/2010/main" val="3407598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B25CE-EADB-4F7B-9B5C-BA3B5BD3C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500" dirty="0"/>
              <a:t>Existe associação entre a </a:t>
            </a:r>
            <a:r>
              <a:rPr lang="pt-BR" sz="2500" b="1" dirty="0"/>
              <a:t>quantidade de consultas de pré-natal </a:t>
            </a:r>
            <a:r>
              <a:rPr lang="pt-BR" sz="2500" dirty="0"/>
              <a:t>e a</a:t>
            </a:r>
            <a:r>
              <a:rPr lang="pt-BR" sz="2500" b="1" dirty="0"/>
              <a:t> escolaridade da mãe</a:t>
            </a:r>
            <a:r>
              <a:rPr lang="pt-BR" sz="2500" dirty="0"/>
              <a:t>?</a:t>
            </a:r>
            <a:endParaRPr lang="en-GB" sz="25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Marcador de Posição de Conteúdo 2">
                <a:extLst>
                  <a:ext uri="{FF2B5EF4-FFF2-40B4-BE49-F238E27FC236}">
                    <a16:creationId xmlns:a16="http://schemas.microsoft.com/office/drawing/2014/main" id="{1907E101-1D03-4BCA-975C-06B2122511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39916" y="1813237"/>
                <a:ext cx="9913884" cy="1325563"/>
              </a:xfrm>
            </p:spPr>
            <p:txBody>
              <a:bodyPr>
                <a:normAutofit/>
              </a:bodyPr>
              <a:lstStyle/>
              <a:p>
                <a:pPr marL="0" indent="0">
                  <a:spcAft>
                    <a:spcPts val="1800"/>
                  </a:spcAft>
                  <a:buNone/>
                </a:pPr>
                <a:r>
                  <a:rPr lang="en-US" sz="2500" dirty="0"/>
                  <a:t>Teste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5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500" b="0" i="1" dirty="0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pt-BR" sz="25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5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500" dirty="0"/>
                  <a:t>de Pearson:</a:t>
                </a:r>
                <a14:m>
                  <m:oMath xmlns:m="http://schemas.openxmlformats.org/officeDocument/2006/math">
                    <m:r>
                      <a:rPr lang="pt-BR" sz="25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sz="25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5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500" b="0" i="1" dirty="0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pt-BR" sz="2500" b="0" i="1" dirty="0" smtClean="0">
                              <a:latin typeface="Cambria Math" panose="02040503050406030204" pitchFamily="18" charset="0"/>
                            </a:rPr>
                            <m:t>(12)</m:t>
                          </m:r>
                        </m:sub>
                        <m:sup>
                          <m: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5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i="1" dirty="0" smtClean="0">
                          <a:latin typeface="Cambria Math" panose="02040503050406030204" pitchFamily="18" charset="0"/>
                        </a:rPr>
                        <m:t>42846</m:t>
                      </m:r>
                      <m:r>
                        <a:rPr lang="pt-BR" sz="2500" b="1" i="1" dirty="0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5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pt-BR" sz="25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pt-BR" sz="25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t-BR" sz="25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5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𝟎𝟎𝟏</m:t>
                      </m:r>
                      <m:r>
                        <a:rPr lang="pt-BR" sz="25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𝐶𝑟𝑎𝑚𝑒𝑟</m:t>
                      </m:r>
                      <m:r>
                        <a:rPr lang="pt-BR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=0.102</m:t>
                      </m:r>
                    </m:oMath>
                  </m:oMathPara>
                </a14:m>
                <a:endParaRPr lang="pt-BR" sz="25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Marcador de Posição de Conteúdo 2">
                <a:extLst>
                  <a:ext uri="{FF2B5EF4-FFF2-40B4-BE49-F238E27FC236}">
                    <a16:creationId xmlns:a16="http://schemas.microsoft.com/office/drawing/2014/main" id="{1907E101-1D03-4BCA-975C-06B2122511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9916" y="1813237"/>
                <a:ext cx="9913884" cy="1325563"/>
              </a:xfrm>
              <a:blipFill>
                <a:blip r:embed="rId2"/>
                <a:stretch>
                  <a:fillRect l="-983" t="-59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4845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BD2AB-15DA-422A-8B5A-1864D616F3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3" t="7503" r="453" b="10420"/>
          <a:stretch/>
        </p:blipFill>
        <p:spPr>
          <a:xfrm>
            <a:off x="880181" y="212166"/>
            <a:ext cx="8907637" cy="643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649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B25CE-EADB-4F7B-9B5C-BA3B5BD3C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040" y="86578"/>
            <a:ext cx="10515600" cy="1325563"/>
          </a:xfrm>
        </p:spPr>
        <p:txBody>
          <a:bodyPr>
            <a:normAutofit/>
          </a:bodyPr>
          <a:lstStyle/>
          <a:p>
            <a:r>
              <a:rPr lang="pt-BR" sz="2500" dirty="0"/>
              <a:t> Existe associação entre a </a:t>
            </a:r>
            <a:r>
              <a:rPr lang="pt-BR" sz="2500" b="1" dirty="0"/>
              <a:t>quantidade de consultas de pré-natal </a:t>
            </a:r>
            <a:r>
              <a:rPr lang="pt-BR" sz="2500" dirty="0"/>
              <a:t>e a</a:t>
            </a:r>
            <a:r>
              <a:rPr lang="pt-BR" sz="2500" b="1" dirty="0"/>
              <a:t> escolaridade da mãe</a:t>
            </a:r>
            <a:r>
              <a:rPr lang="pt-BR" sz="2500" dirty="0"/>
              <a:t>?</a:t>
            </a:r>
            <a:endParaRPr lang="en-GB" sz="2500" b="1" dirty="0"/>
          </a:p>
        </p:txBody>
      </p:sp>
      <p:graphicFrame>
        <p:nvGraphicFramePr>
          <p:cNvPr id="14" name="Tabela 14">
            <a:extLst>
              <a:ext uri="{FF2B5EF4-FFF2-40B4-BE49-F238E27FC236}">
                <a16:creationId xmlns:a16="http://schemas.microsoft.com/office/drawing/2014/main" id="{922E88FE-FE15-4028-965F-9528AB5FAB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538331"/>
              </p:ext>
            </p:extLst>
          </p:nvPr>
        </p:nvGraphicFramePr>
        <p:xfrm>
          <a:off x="2314775" y="1554960"/>
          <a:ext cx="7829365" cy="49379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5873">
                  <a:extLst>
                    <a:ext uri="{9D8B030D-6E8A-4147-A177-3AD203B41FA5}">
                      <a16:colId xmlns:a16="http://schemas.microsoft.com/office/drawing/2014/main" val="2033622279"/>
                    </a:ext>
                  </a:extLst>
                </a:gridCol>
                <a:gridCol w="1565873">
                  <a:extLst>
                    <a:ext uri="{9D8B030D-6E8A-4147-A177-3AD203B41FA5}">
                      <a16:colId xmlns:a16="http://schemas.microsoft.com/office/drawing/2014/main" val="807792467"/>
                    </a:ext>
                  </a:extLst>
                </a:gridCol>
                <a:gridCol w="1565873">
                  <a:extLst>
                    <a:ext uri="{9D8B030D-6E8A-4147-A177-3AD203B41FA5}">
                      <a16:colId xmlns:a16="http://schemas.microsoft.com/office/drawing/2014/main" val="3373226832"/>
                    </a:ext>
                  </a:extLst>
                </a:gridCol>
                <a:gridCol w="1565873">
                  <a:extLst>
                    <a:ext uri="{9D8B030D-6E8A-4147-A177-3AD203B41FA5}">
                      <a16:colId xmlns:a16="http://schemas.microsoft.com/office/drawing/2014/main" val="2093619962"/>
                    </a:ext>
                  </a:extLst>
                </a:gridCol>
                <a:gridCol w="1565873">
                  <a:extLst>
                    <a:ext uri="{9D8B030D-6E8A-4147-A177-3AD203B41FA5}">
                      <a16:colId xmlns:a16="http://schemas.microsoft.com/office/drawing/2014/main" val="3770584993"/>
                    </a:ext>
                  </a:extLst>
                </a:gridCol>
              </a:tblGrid>
              <a:tr h="756607">
                <a:tc>
                  <a:txBody>
                    <a:bodyPr/>
                    <a:lstStyle/>
                    <a:p>
                      <a:pPr algn="ctr" fontAlgn="b"/>
                      <a:endParaRPr lang="pt-BR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a 3 vezes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a 6 vezes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ou mais vezes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Nenhuma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0730492"/>
                  </a:ext>
                </a:extLst>
              </a:tr>
              <a:tr h="6789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8515396"/>
                  </a:ext>
                </a:extLst>
              </a:tr>
              <a:tr h="6789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a 3 anos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37063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3659574"/>
                  </a:ext>
                </a:extLst>
              </a:tr>
              <a:tr h="6789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anos ou mais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143477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6577598"/>
                  </a:ext>
                </a:extLst>
              </a:tr>
              <a:tr h="6789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a 7 anos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117991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183536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8861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03587411"/>
                  </a:ext>
                </a:extLst>
              </a:tr>
              <a:tr h="6789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a 11 anos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211481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477258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11297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516803"/>
                  </a:ext>
                </a:extLst>
              </a:tr>
              <a:tr h="6789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Nenhum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04912734"/>
                  </a:ext>
                </a:extLst>
              </a:tr>
            </a:tbl>
          </a:graphicData>
        </a:graphic>
      </p:graphicFrame>
      <p:sp>
        <p:nvSpPr>
          <p:cNvPr id="15" name="CaixaDeTexto 14">
            <a:extLst>
              <a:ext uri="{FF2B5EF4-FFF2-40B4-BE49-F238E27FC236}">
                <a16:creationId xmlns:a16="http://schemas.microsoft.com/office/drawing/2014/main" id="{B88F841D-F9F3-4F42-9DEF-3B1D08B41FB9}"/>
              </a:ext>
            </a:extLst>
          </p:cNvPr>
          <p:cNvSpPr txBox="1"/>
          <p:nvPr/>
        </p:nvSpPr>
        <p:spPr>
          <a:xfrm rot="16200000">
            <a:off x="587185" y="3966813"/>
            <a:ext cx="2335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"/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Escolaridade da mãe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75DDE25-3C6F-4626-AA19-D3AFC9C60B39}"/>
              </a:ext>
            </a:extLst>
          </p:cNvPr>
          <p:cNvSpPr txBox="1"/>
          <p:nvPr/>
        </p:nvSpPr>
        <p:spPr>
          <a:xfrm>
            <a:off x="4338875" y="1027906"/>
            <a:ext cx="3781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"/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Número de consultas de pré-</a:t>
            </a:r>
            <a:r>
              <a:rPr lang="pt-BR" sz="2000" dirty="0">
                <a:solidFill>
                  <a:srgbClr val="000000"/>
                </a:solidFill>
                <a:latin typeface="Calibri" panose="020F0502020204030204" pitchFamily="34" charset="0"/>
              </a:rPr>
              <a:t>n</a:t>
            </a: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atal</a:t>
            </a:r>
          </a:p>
        </p:txBody>
      </p:sp>
    </p:spTree>
    <p:extLst>
      <p:ext uri="{BB962C8B-B14F-4D97-AF65-F5344CB8AC3E}">
        <p14:creationId xmlns:p14="http://schemas.microsoft.com/office/powerpoint/2010/main" val="14326807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1638</TotalTime>
  <Words>678</Words>
  <Application>Microsoft Office PowerPoint</Application>
  <PresentationFormat>Ecrã Panorâmico</PresentationFormat>
  <Paragraphs>182</Paragraphs>
  <Slides>20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Wingdings</vt:lpstr>
      <vt:lpstr>Tema do Office</vt:lpstr>
      <vt:lpstr>Apresentação do PowerPoint</vt:lpstr>
      <vt:lpstr>Teste χ^2  de Pearson </vt:lpstr>
      <vt:lpstr>Existe associação entre a quantidade de consultas de pré-natal e a ocorrência de anomalias congênitas? </vt:lpstr>
      <vt:lpstr>Existe associação entre a quantidade de consultas de pré-natal e a ocorrência de anomalias congênitas? </vt:lpstr>
      <vt:lpstr>Apresentação do PowerPoint</vt:lpstr>
      <vt:lpstr>Existe associação entre a quantidade de consultas de pré-natal e o estado civil da mãe</vt:lpstr>
      <vt:lpstr>Existe associação entre a quantidade de consultas de pré-natal e a escolaridade da mãe?</vt:lpstr>
      <vt:lpstr>Apresentação do PowerPoint</vt:lpstr>
      <vt:lpstr> Existe associação entre a quantidade de consultas de pré-natal e a escolaridade da mãe?</vt:lpstr>
      <vt:lpstr>Existe associação entre a quantidade de consultas de pré-natal e a escolaridade da mãe?</vt:lpstr>
      <vt:lpstr>Apresentação do PowerPoint</vt:lpstr>
      <vt:lpstr>Existe associação entre a quantidade de consultas de pré-natal e a raça/cor da mãe? </vt:lpstr>
      <vt:lpstr>Existe associação entre a quantidade de consultas de pré-natal e a raça/cor da mãe?</vt:lpstr>
      <vt:lpstr>Apresentação do PowerPoint</vt:lpstr>
      <vt:lpstr>Existe associação entre a escolaridade da mãe e o tipo de parto?</vt:lpstr>
      <vt:lpstr>Existe associação entre a escolaridade da mãe e o tipo de parto?</vt:lpstr>
      <vt:lpstr>Apresentação do PowerPoint</vt:lpstr>
      <vt:lpstr>Teste correlação ponto-bisserial </vt:lpstr>
      <vt:lpstr>Existe correlação entre a ocorrência de anomalia congênita e a idade da mãe?</vt:lpstr>
      <vt:lpstr>Existe correlação entre a ocorrência de anomalia congênita e a quantidade de semanas de gestação?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Jair Paulino</dc:creator>
  <cp:lastModifiedBy>Jair Paulino</cp:lastModifiedBy>
  <cp:revision>28</cp:revision>
  <dcterms:created xsi:type="dcterms:W3CDTF">2021-04-03T13:15:39Z</dcterms:created>
  <dcterms:modified xsi:type="dcterms:W3CDTF">2021-04-06T00:48:30Z</dcterms:modified>
</cp:coreProperties>
</file>