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2" r:id="rId2"/>
    <p:sldId id="284" r:id="rId3"/>
    <p:sldId id="300" r:id="rId4"/>
    <p:sldId id="259" r:id="rId5"/>
    <p:sldId id="257" r:id="rId6"/>
    <p:sldId id="258" r:id="rId7"/>
    <p:sldId id="285" r:id="rId8"/>
    <p:sldId id="297" r:id="rId9"/>
    <p:sldId id="298" r:id="rId10"/>
    <p:sldId id="29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44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014C81B2-ACD7-466D-BFFA-7B81ADC369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171221A-0D40-40B7-9D09-FA6028E8AD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0DC06-BB48-41EA-8745-F5F6AC040E09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A409262-0CC6-48F5-9DC9-9A4C9DFE9C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5690CF2-08CD-4DA4-9404-9291CF7A43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8ACE0-8DCA-4A81-BEDA-176EE4D058A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2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B12A4-7853-4E71-A9EC-3619AD072A6A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54116-4BEB-4CEB-A9D7-95B231E2556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34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8852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59DD0-760A-452A-BDA3-9F5D23BCCAF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313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4412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191D9-D495-466C-8C55-744F3324C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B326A8-38B0-4314-851E-F8EE4F6C9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049A7B2-7D0D-4F8A-90FF-EEBBF1FEE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918B-5DE7-4FD5-B2AB-346B21352665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65414DC-748C-4FF0-882B-F0ECB2AB2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753A04A-3B8B-4462-AABA-B3F7EEA8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AF74-58A1-4C41-BDED-577AE8CAA79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808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D2CBE-0581-4914-9315-919701C0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AC1AA86-B8A1-44EA-B9FF-36964A433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76193CD-81C6-4B7A-96E5-656DF5195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918B-5DE7-4FD5-B2AB-346B21352665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B5A414C-FF0B-44D6-952A-CB6FED0F0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89AE806-39DC-437E-BAFB-ADE7E1E4D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AF74-58A1-4C41-BDED-577AE8CAA79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65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714FEE-5196-485D-8CA4-C415EEEF4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45870D1-2227-444B-B8E0-753673FB0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E2B440A-CA05-4A8B-B72C-F1A71EF1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918B-5DE7-4FD5-B2AB-346B21352665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2030606-B02D-47B4-99C5-999338C0B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DA003F5-8C46-41B1-B7ED-B93042B86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AF74-58A1-4C41-BDED-577AE8CAA79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493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de Títul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9" name="Espaço Reservado para Imagem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bg1">
              <a:lumMod val="95000"/>
            </a:schemeClr>
          </a:solidFill>
        </p:spPr>
        <p:txBody>
          <a:bodyPr lIns="0" rIns="1764000" rtlCol="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noProof="0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Clique para editar o 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 rtlCol="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de subtítulo do Modelo Global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97720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de Agradec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bg1">
              <a:lumMod val="95000"/>
            </a:schemeClr>
          </a:solidFill>
        </p:spPr>
        <p:txBody>
          <a:bodyPr lIns="1764000" rIns="0" rtlCol="0" anchor="ctr"/>
          <a:lstStyle>
            <a:lvl1pPr marL="0" indent="0" algn="l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noProof="0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15412" y="360000"/>
            <a:ext cx="4416588" cy="4716572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Obrigado</a:t>
            </a:r>
          </a:p>
        </p:txBody>
      </p:sp>
      <p:sp>
        <p:nvSpPr>
          <p:cNvPr id="3" name="Espaço Reservado para Texto 5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15413" y="5076572"/>
            <a:ext cx="4416587" cy="1421429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468000" rtlCol="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dirty="0"/>
              <a:t>Nome completo</a:t>
            </a:r>
          </a:p>
        </p:txBody>
      </p:sp>
      <p:sp>
        <p:nvSpPr>
          <p:cNvPr id="20" name="Espaço Reservado para Texto 6">
            <a:extLst>
              <a:ext uri="{FF2B5EF4-FFF2-40B4-BE49-F238E27FC236}">
                <a16:creationId xmlns:a16="http://schemas.microsoft.com/office/drawing/2014/main" id="{CEB7A85F-8707-4B62-B299-F53931B861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48708" y="5540135"/>
            <a:ext cx="3396887" cy="196707"/>
          </a:xfrm>
        </p:spPr>
        <p:txBody>
          <a:bodyPr rtlCol="0"/>
          <a:lstStyle>
            <a:lvl1pPr marL="0" indent="0" algn="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 dirty="0"/>
              <a:t>Número do telefone</a:t>
            </a:r>
          </a:p>
        </p:txBody>
      </p:sp>
      <p:sp>
        <p:nvSpPr>
          <p:cNvPr id="21" name="Espaço Reservado para Texto 7">
            <a:extLst>
              <a:ext uri="{FF2B5EF4-FFF2-40B4-BE49-F238E27FC236}">
                <a16:creationId xmlns:a16="http://schemas.microsoft.com/office/drawing/2014/main" id="{BA4C7E3C-7C17-46E9-928A-D3D505EEAA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48708" y="5809779"/>
            <a:ext cx="3396887" cy="196707"/>
          </a:xfrm>
        </p:spPr>
        <p:txBody>
          <a:bodyPr rtlCol="0"/>
          <a:lstStyle>
            <a:lvl1pPr marL="0" indent="0" algn="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 dirty="0"/>
              <a:t>Contato por </a:t>
            </a:r>
            <a:r>
              <a:rPr lang="pt-BR" noProof="0" dirty="0" err="1"/>
              <a:t>Email</a:t>
            </a:r>
            <a:r>
              <a:rPr lang="pt-BR" noProof="0" dirty="0"/>
              <a:t> ou Mídia Social</a:t>
            </a:r>
          </a:p>
        </p:txBody>
      </p:sp>
      <p:sp>
        <p:nvSpPr>
          <p:cNvPr id="22" name="Espaço Reservado para Texto 8">
            <a:extLst>
              <a:ext uri="{FF2B5EF4-FFF2-40B4-BE49-F238E27FC236}">
                <a16:creationId xmlns:a16="http://schemas.microsoft.com/office/drawing/2014/main" id="{6ADD6EB2-7D8E-4991-87A6-02723731EB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48708" y="6079423"/>
            <a:ext cx="3396887" cy="196707"/>
          </a:xfrm>
        </p:spPr>
        <p:txBody>
          <a:bodyPr rtlCol="0"/>
          <a:lstStyle>
            <a:lvl1pPr marL="0" indent="0" algn="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 dirty="0"/>
              <a:t>Site da empresa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6746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277B7-4F9E-4BAC-A6CC-12D9E99F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AEE36D6-2815-428F-877A-E1A35DC3E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EC03270-A88D-481E-929B-07D97D8A7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918B-5DE7-4FD5-B2AB-346B21352665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0847D2D-40D0-43DB-9EB3-42D47B44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A09E6A1-9863-496E-BE1E-30FD6D10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AF74-58A1-4C41-BDED-577AE8CAA79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093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4D957-2B27-44B1-8F0A-4D1996A1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F7F026F-DF82-4FEF-A013-6CA830E65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D66CBCD-14CE-45CF-B732-BDD3CCBB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918B-5DE7-4FD5-B2AB-346B21352665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F078C65-D0CA-4FF4-A07A-397356DE6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12E939D-8371-4E0E-BD03-0D33849B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AF74-58A1-4C41-BDED-577AE8CAA79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37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28483-77DF-4DE4-9639-C2BCDCB6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A251BF8-5CBE-429A-91C0-19C59441F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3FB9238-8C7E-487A-9FCF-0DDC3F56B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9F00DC4-C70B-4ED7-A99A-0521684B4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918B-5DE7-4FD5-B2AB-346B21352665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79E9908-2D7C-44E8-BE45-696A92621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23582FA-0774-4088-9B2A-8E1DB6572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AF74-58A1-4C41-BDED-577AE8CAA79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9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5ED6B-367D-4560-9F57-2CAA95D58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7565802-D5C5-4CC0-AF54-5FF916629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CE7A7BF-4F79-4122-94C3-6F2ECC039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74FE53A-CF08-40E6-88CC-B51C461F7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DA615E4-D0B6-42C4-8A03-F0706BD09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9E09157-5A1C-42E4-8EFF-4DFB59D1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918B-5DE7-4FD5-B2AB-346B21352665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4FB0A286-65B2-4A6B-9864-50840CBB8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FAE796CD-17E5-4069-8602-63CAD544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AF74-58A1-4C41-BDED-577AE8CAA79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74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AB2D4C-CAB6-42CB-89A8-47F8F34DE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9280748-1A35-44C4-B42C-AB3F23E8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918B-5DE7-4FD5-B2AB-346B21352665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FA91BE6-94E4-4CB8-9D50-5217DC2E8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2DC14C9-48E8-4001-9303-E8B7A0AC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AF74-58A1-4C41-BDED-577AE8CAA79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43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2CD1CBDF-27F1-4F81-A5E1-B24A3A241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918B-5DE7-4FD5-B2AB-346B21352665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0DF996D-EB71-44FE-A454-443F39188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0FF331A-03EA-4F98-8564-F2E9A355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AF74-58A1-4C41-BDED-577AE8CAA79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055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047C0-76AB-43A0-BEE3-BB95B19AB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4544FF5-FC82-479E-B774-B00133BBC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B3DFEC5-38C6-482A-A527-353D48A72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A9F5400-06BD-401F-8375-7C101331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918B-5DE7-4FD5-B2AB-346B21352665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460857A-3EDE-4AB2-8D21-0B7B51B68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62FB1BA-18DC-41D5-A4ED-9BFA223F9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AF74-58A1-4C41-BDED-577AE8CAA79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13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2BAD1-FC7F-4485-9227-0088DD7DA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FFE0233-9751-44CE-98E2-B0A209E84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A31F004-1CB9-42E6-ADFF-1852CB9EF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B956293-9BF1-4A4C-AF7D-4AA13B7F9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918B-5DE7-4FD5-B2AB-346B21352665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DD13C7A-7BCC-4494-AC33-831733F78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66FA6DB-9B33-4C36-BD9B-69469C8CC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AF74-58A1-4C41-BDED-577AE8CAA79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32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C1C69D16-F4D8-4D2F-83B8-D9D771122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8A9B3F1-FE78-4A2F-8A38-C01D8AF0C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AC24062-BC44-4748-8352-0CF06E2BE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0918B-5DE7-4FD5-B2AB-346B21352665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50BA873-EB14-4574-B2CD-6BE726A15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C56D660-AD07-443A-9FEE-8E947CC26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DAF74-58A1-4C41-BDED-577AE8CAA79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993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Marcador de Posição da Imagem 13" descr="Uma imagem com mapa&#10;&#10;Descrição gerada automaticamente">
            <a:extLst>
              <a:ext uri="{FF2B5EF4-FFF2-40B4-BE49-F238E27FC236}">
                <a16:creationId xmlns:a16="http://schemas.microsoft.com/office/drawing/2014/main" id="{E6FACBEC-FE35-4A33-B4B4-7455ADD365D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alphaModFix amt="50000"/>
          </a:blip>
          <a:srcRect t="4012" b="4012"/>
          <a:stretch/>
        </p:blipFill>
        <p:spPr>
          <a:xfrm>
            <a:off x="144000" y="144000"/>
            <a:ext cx="11905200" cy="6570000"/>
          </a:xfrm>
          <a:noFill/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359999"/>
            <a:ext cx="5113700" cy="5321927"/>
          </a:xfrm>
        </p:spPr>
        <p:txBody>
          <a:bodyPr rtlCol="0" anchor="b">
            <a:normAutofit/>
          </a:bodyPr>
          <a:lstStyle/>
          <a:p>
            <a:pPr algn="ctr" rtl="0"/>
            <a:br>
              <a:rPr lang="pt-BR" sz="5000" b="1" dirty="0"/>
            </a:br>
            <a:r>
              <a:rPr lang="pt-BR" sz="5000" b="1" dirty="0"/>
              <a:t>DES baseado na distância euclidiana para previsão dos casos de COVID-19</a:t>
            </a:r>
            <a:br>
              <a:rPr lang="pt-BR" sz="5000" b="1" dirty="0"/>
            </a:br>
            <a:endParaRPr lang="pt-BR" sz="5000" b="1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5113700" cy="816075"/>
          </a:xfrm>
          <a:solidFill>
            <a:schemeClr val="bg1"/>
          </a:solidFill>
          <a:ln>
            <a:noFill/>
          </a:ln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tx1"/>
                </a:solidFill>
              </a:rPr>
              <a:t>Jair Paulino, José Maurício</a:t>
            </a:r>
          </a:p>
          <a:p>
            <a:pPr rtl="0"/>
            <a:r>
              <a:rPr lang="pt-BR" dirty="0">
                <a:solidFill>
                  <a:schemeClr val="tx1"/>
                </a:solidFill>
              </a:rPr>
              <a:t>(jps4, </a:t>
            </a:r>
            <a:r>
              <a:rPr lang="pt-BR" dirty="0" err="1">
                <a:solidFill>
                  <a:schemeClr val="tx1"/>
                </a:solidFill>
              </a:rPr>
              <a:t>jm</a:t>
            </a:r>
            <a:r>
              <a:rPr lang="pt-BR" dirty="0">
                <a:solidFill>
                  <a:schemeClr val="tx1"/>
                </a:solidFill>
              </a:rPr>
              <a:t>)@cin.ufpe.br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0C7833EF-F2FC-4C18-9E89-7491D88CF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sz="4200" dirty="0"/>
              <a:t>Obrigado!</a:t>
            </a:r>
          </a:p>
        </p:txBody>
      </p:sp>
      <p:sp>
        <p:nvSpPr>
          <p:cNvPr id="14" name="Subtítulo 13">
            <a:extLst>
              <a:ext uri="{FF2B5EF4-FFF2-40B4-BE49-F238E27FC236}">
                <a16:creationId xmlns:a16="http://schemas.microsoft.com/office/drawing/2014/main" id="{C9AEF562-1B88-4933-832C-6BD075D10A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Jair Paulino, José Maurício</a:t>
            </a:r>
          </a:p>
        </p:txBody>
      </p:sp>
      <p:pic>
        <p:nvPicPr>
          <p:cNvPr id="8" name="Elemento gráfico 7" descr="Usuário" title="Ícone – Nome do Apresentador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98343" y="5262266"/>
            <a:ext cx="180909" cy="180909"/>
          </a:xfrm>
          <a:prstGeom prst="rect">
            <a:avLst/>
          </a:prstGeom>
        </p:spPr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925262" y="5567211"/>
            <a:ext cx="3396887" cy="196707"/>
          </a:xfrm>
        </p:spPr>
        <p:txBody>
          <a:bodyPr rtlCol="0">
            <a:normAutofit fontScale="47500" lnSpcReduction="20000"/>
          </a:bodyPr>
          <a:lstStyle/>
          <a:p>
            <a:pPr rtl="0"/>
            <a:r>
              <a:rPr lang="pt-BR" sz="1800" dirty="0"/>
              <a:t>(jps4, </a:t>
            </a:r>
            <a:r>
              <a:rPr lang="pt-BR" sz="1800" dirty="0" err="1"/>
              <a:t>jm</a:t>
            </a:r>
            <a:r>
              <a:rPr lang="pt-BR" sz="1800" dirty="0"/>
              <a:t>)@cin.ufpe.br</a:t>
            </a:r>
          </a:p>
          <a:p>
            <a:pPr rtl="0"/>
            <a:endParaRPr lang="pt-BR" dirty="0"/>
          </a:p>
        </p:txBody>
      </p:sp>
      <p:pic>
        <p:nvPicPr>
          <p:cNvPr id="9" name="Elemento gráfico 8" descr="Envelope" title="Ícone – Email do Apresentador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13916" y="5606377"/>
            <a:ext cx="180909" cy="180909"/>
          </a:xfrm>
          <a:prstGeom prst="rect">
            <a:avLst/>
          </a:prstGeom>
        </p:spPr>
      </p:pic>
      <p:sp>
        <p:nvSpPr>
          <p:cNvPr id="24" name="Título 12">
            <a:extLst>
              <a:ext uri="{FF2B5EF4-FFF2-40B4-BE49-F238E27FC236}">
                <a16:creationId xmlns:a16="http://schemas.microsoft.com/office/drawing/2014/main" id="{1917DA78-2E1F-4CA8-9245-4771E91731F7}"/>
              </a:ext>
            </a:extLst>
          </p:cNvPr>
          <p:cNvSpPr txBox="1">
            <a:spLocks/>
          </p:cNvSpPr>
          <p:nvPr/>
        </p:nvSpPr>
        <p:spPr>
          <a:xfrm>
            <a:off x="7567812" y="512400"/>
            <a:ext cx="4416588" cy="4716572"/>
          </a:xfrm>
          <a:prstGeom prst="rect">
            <a:avLst/>
          </a:prstGeo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vert="horz" lIns="72000" tIns="0" rIns="180000" bIns="180000" rtlCol="0" anchor="b">
            <a:noAutofit/>
          </a:bodyPr>
          <a:lstStyle>
            <a:lvl1pPr algn="r" defTabSz="914400" rtl="0" eaLnBrk="1" latinLnBrk="0" hangingPunct="1">
              <a:lnSpc>
                <a:spcPts val="47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pt-BR" sz="4200" dirty="0"/>
              <a:t>Obrigado!</a:t>
            </a:r>
          </a:p>
        </p:txBody>
      </p:sp>
      <p:pic>
        <p:nvPicPr>
          <p:cNvPr id="18" name="Marcador de Posição da Imagem 17" descr="Uma imagem com texto, brinquedo, boneco, gráficos de vetor&#10;&#10;Descrição gerada automaticamente">
            <a:extLst>
              <a:ext uri="{FF2B5EF4-FFF2-40B4-BE49-F238E27FC236}">
                <a16:creationId xmlns:a16="http://schemas.microsoft.com/office/drawing/2014/main" id="{CCAB5DD5-BD30-4824-AEEE-FA7B1BB6C18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44" b="10944"/>
          <a:stretch>
            <a:fillRect/>
          </a:stretch>
        </p:blipFill>
        <p:spPr/>
      </p:pic>
      <p:sp>
        <p:nvSpPr>
          <p:cNvPr id="22" name="Título 12">
            <a:extLst>
              <a:ext uri="{FF2B5EF4-FFF2-40B4-BE49-F238E27FC236}">
                <a16:creationId xmlns:a16="http://schemas.microsoft.com/office/drawing/2014/main" id="{38BC1243-0055-4823-A556-5519F87119CB}"/>
              </a:ext>
            </a:extLst>
          </p:cNvPr>
          <p:cNvSpPr txBox="1">
            <a:spLocks/>
          </p:cNvSpPr>
          <p:nvPr/>
        </p:nvSpPr>
        <p:spPr>
          <a:xfrm>
            <a:off x="8648700" y="664800"/>
            <a:ext cx="3488100" cy="4716572"/>
          </a:xfrm>
          <a:prstGeom prst="rect">
            <a:avLst/>
          </a:prstGeo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vert="horz" lIns="72000" tIns="0" rIns="180000" bIns="180000" rtlCol="0" anchor="b">
            <a:noAutofit/>
          </a:bodyPr>
          <a:lstStyle>
            <a:lvl1pPr algn="r" defTabSz="914400" rtl="0" eaLnBrk="1" latinLnBrk="0" hangingPunct="1">
              <a:lnSpc>
                <a:spcPts val="47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pt-BR" sz="42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7CEFE-53AF-4FB0-90F6-F33157739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Introdução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DEAE61A-193E-4A25-B589-E0B40505C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5519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59A4F-2555-44E3-A95E-71D9D98ED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Abordagem</a:t>
            </a:r>
            <a:r>
              <a:rPr lang="en-GB" dirty="0"/>
              <a:t> </a:t>
            </a:r>
            <a:r>
              <a:rPr lang="en-GB" dirty="0" err="1"/>
              <a:t>proposta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BBA3B0F-28A8-4C5C-95D6-D6EDF3F9A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25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F10F2F8E-C6ED-4CB8-80EF-5A11C9085AF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2844" y="640927"/>
              <a:ext cx="11769027" cy="58784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69027">
                      <a:extLst>
                        <a:ext uri="{9D8B030D-6E8A-4147-A177-3AD203B41FA5}">
                          <a16:colId xmlns:a16="http://schemas.microsoft.com/office/drawing/2014/main" val="4125786329"/>
                        </a:ext>
                      </a:extLst>
                    </a:gridCol>
                  </a:tblGrid>
                  <a:tr h="421122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GB" b="1" dirty="0"/>
                            <a:t>Algorithm 1 </a:t>
                          </a:r>
                          <a:r>
                            <a:rPr lang="en-GB" dirty="0"/>
                            <a:t>The DES algorithm based on Euclidean Distance (DESBED)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7207323"/>
                      </a:ext>
                    </a:extLst>
                  </a:tr>
                  <a:tr h="421122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GB" b="1" dirty="0"/>
                            <a:t>Input: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64605343"/>
                      </a:ext>
                    </a:extLst>
                  </a:tr>
                  <a:tr h="421122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GB" baseline="0" dirty="0"/>
                            <a:t>     </a:t>
                          </a:r>
                          <a14:m>
                            <m:oMath xmlns:m="http://schemas.openxmlformats.org/officeDocument/2006/math"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oMath>
                          </a14:m>
                          <a:r>
                            <a:rPr lang="en-GB" dirty="0"/>
                            <a:t> – pool</a:t>
                          </a:r>
                          <a:r>
                            <a:rPr lang="en-GB" baseline="0" dirty="0"/>
                            <a:t> of </a:t>
                          </a:r>
                          <a14:m>
                            <m:oMath xmlns:m="http://schemas.openxmlformats.org/officeDocument/2006/math">
                              <m:r>
                                <a:rPr lang="en-GB" i="1" baseline="0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GB" baseline="0" dirty="0"/>
                            <a:t> predictors;</a:t>
                          </a:r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22773453"/>
                      </a:ext>
                    </a:extLst>
                  </a:tr>
                  <a:tr h="415353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GB" dirty="0"/>
                            <a:t>     </a:t>
                          </a:r>
                          <a14:m>
                            <m:oMath xmlns:m="http://schemas.openxmlformats.org/officeDocument/2006/math"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𝑇𝑟</m:t>
                              </m:r>
                            </m:oMath>
                          </a14:m>
                          <a:r>
                            <a:rPr lang="en-GB" dirty="0"/>
                            <a:t> – training set;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8429754"/>
                      </a:ext>
                    </a:extLst>
                  </a:tr>
                  <a:tr h="421122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 xmlns:m="http://schemas.openxmlformats.org/officeDocument/2006/math">
                              <m:r>
                                <a:rPr lang="pt-BR" b="0" i="1" baseline="0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GB" dirty="0"/>
                            <a:t> –</a:t>
                          </a:r>
                          <a:r>
                            <a:rPr lang="en-GB" baseline="0" dirty="0"/>
                            <a:t> </a:t>
                          </a:r>
                          <a:r>
                            <a:rPr lang="en-GB" dirty="0"/>
                            <a:t>new </a:t>
                          </a:r>
                          <a:r>
                            <a:rPr lang="en-GB" baseline="0" dirty="0"/>
                            <a:t>testing instance;</a:t>
                          </a:r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02535547"/>
                      </a:ext>
                    </a:extLst>
                  </a:tr>
                  <a:tr h="421122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GB" b="1" dirty="0"/>
                            <a:t>Output: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40117621"/>
                      </a:ext>
                    </a:extLst>
                  </a:tr>
                  <a:tr h="421122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GB" dirty="0"/>
                            <a:t>     DESBED – the DES based on the P’ generated;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691944"/>
                      </a:ext>
                    </a:extLst>
                  </a:tr>
                  <a:tr h="421122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GB" b="1" dirty="0"/>
                            <a:t>Begin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58998377"/>
                      </a:ext>
                    </a:extLst>
                  </a:tr>
                  <a:tr h="421122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dirty="0"/>
                            <a:t>1.</a:t>
                          </a:r>
                          <a:r>
                            <a:rPr lang="en-GB" b="1" baseline="0" dirty="0"/>
                            <a:t> </a:t>
                          </a:r>
                          <a:r>
                            <a:rPr lang="en-GB" dirty="0"/>
                            <a:t>Calculate the Euclidean Distance between the new </a:t>
                          </a:r>
                          <a:r>
                            <a:rPr lang="en-GB" baseline="0" dirty="0"/>
                            <a:t>testing instance and each </a:t>
                          </a:r>
                          <a:r>
                            <a:rPr lang="en-GB" i="0" baseline="0" dirty="0"/>
                            <a:t>instance of </a:t>
                          </a:r>
                          <a:r>
                            <a:rPr lang="en-GB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𝑇𝑟</m:t>
                              </m:r>
                            </m:oMath>
                          </a14:m>
                          <a:r>
                            <a:rPr lang="en-GB" i="0" baseline="0" dirty="0"/>
                            <a:t>;</a:t>
                          </a:r>
                          <a:endParaRPr lang="en-GB" i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78086177"/>
                      </a:ext>
                    </a:extLst>
                  </a:tr>
                  <a:tr h="421122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dirty="0"/>
                            <a:t>2. </a:t>
                          </a:r>
                          <a:r>
                            <a:rPr lang="en-US" dirty="0"/>
                            <a:t>Select the </a:t>
                          </a:r>
                          <a:r>
                            <a:rPr lang="en-US" i="1" dirty="0"/>
                            <a:t>k</a:t>
                          </a:r>
                          <a:r>
                            <a:rPr lang="en-US" dirty="0"/>
                            <a:t> instances closest to the </a:t>
                          </a:r>
                          <a:r>
                            <a:rPr lang="en-GB" dirty="0"/>
                            <a:t>new </a:t>
                          </a:r>
                          <a:r>
                            <a:rPr lang="en-GB" baseline="0" dirty="0"/>
                            <a:t>testing instance and get the best model to each one to compose the </a:t>
                          </a:r>
                          <a14:m>
                            <m:oMath xmlns:m="http://schemas.openxmlformats.org/officeDocument/2006/math">
                              <m:r>
                                <a:rPr lang="en-GB" i="1" baseline="0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GB" i="1" baseline="0" dirty="0" smtClean="0">
                                  <a:latin typeface="Cambria Math" panose="02040503050406030204" pitchFamily="18" charset="0"/>
                                </a:rPr>
                                <m:t>’</m:t>
                              </m:r>
                            </m:oMath>
                          </a14:m>
                          <a:r>
                            <a:rPr lang="en-GB" baseline="0" dirty="0"/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pt-BR" b="0" i="1" baseline="0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pt-BR" b="0" i="1" baseline="0" dirty="0" smtClean="0">
                                  <a:latin typeface="Cambria Math" panose="02040503050406030204" pitchFamily="18" charset="0"/>
                                </a:rPr>
                                <m:t>′⊆</m:t>
                              </m:r>
                              <m:r>
                                <a:rPr lang="pt-BR" b="0" i="1" baseline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oMath>
                          </a14:m>
                          <a:r>
                            <a:rPr lang="en-GB" baseline="0" dirty="0"/>
                            <a:t>); </a:t>
                          </a:r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31296609"/>
                      </a:ext>
                    </a:extLst>
                  </a:tr>
                  <a:tr h="4211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dirty="0"/>
                            <a:t>3</a:t>
                          </a:r>
                          <a:r>
                            <a:rPr lang="en-GB" dirty="0"/>
                            <a:t>. Combine </a:t>
                          </a:r>
                          <a14:m>
                            <m:oMath xmlns:m="http://schemas.openxmlformats.org/officeDocument/2006/math">
                              <m:r>
                                <a:rPr lang="en-GB" i="1" baseline="0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GB" i="1" baseline="0" dirty="0" smtClean="0">
                                  <a:latin typeface="Cambria Math" panose="02040503050406030204" pitchFamily="18" charset="0"/>
                                </a:rPr>
                                <m:t>’</m:t>
                              </m:r>
                            </m:oMath>
                          </a14:m>
                          <a:r>
                            <a:rPr lang="en-GB" dirty="0"/>
                            <a:t> in order to</a:t>
                          </a:r>
                          <a:r>
                            <a:rPr lang="en-GB" baseline="0" dirty="0"/>
                            <a:t> get the DESBED.</a:t>
                          </a:r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26022418"/>
                      </a:ext>
                    </a:extLst>
                  </a:tr>
                  <a:tr h="4211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dirty="0"/>
                            <a:t>Return</a:t>
                          </a:r>
                          <a:r>
                            <a:rPr lang="en-GB" dirty="0"/>
                            <a:t> </a:t>
                          </a:r>
                          <a:r>
                            <a:rPr lang="en-GB" baseline="0" dirty="0"/>
                            <a:t>DESBED.</a:t>
                          </a:r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41677066"/>
                      </a:ext>
                    </a:extLst>
                  </a:tr>
                  <a:tr h="4153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dirty="0"/>
                            <a:t>End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20689626"/>
                      </a:ext>
                    </a:extLst>
                  </a:tr>
                  <a:tr h="4153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854549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F10F2F8E-C6ED-4CB8-80EF-5A11C9085A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5664769"/>
                  </p:ext>
                </p:extLst>
              </p:nvPr>
            </p:nvGraphicFramePr>
            <p:xfrm>
              <a:off x="202844" y="640927"/>
              <a:ext cx="11769027" cy="58784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69027">
                      <a:extLst>
                        <a:ext uri="{9D8B030D-6E8A-4147-A177-3AD203B41FA5}">
                          <a16:colId xmlns:a16="http://schemas.microsoft.com/office/drawing/2014/main" val="4125786329"/>
                        </a:ext>
                      </a:extLst>
                    </a:gridCol>
                  </a:tblGrid>
                  <a:tr h="421122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GB" b="1" dirty="0"/>
                            <a:t>Algorithm 1 </a:t>
                          </a:r>
                          <a:r>
                            <a:rPr lang="en-GB" dirty="0"/>
                            <a:t>The DES algorithm based on Euclidean Distance (DESBED)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7207323"/>
                      </a:ext>
                    </a:extLst>
                  </a:tr>
                  <a:tr h="421122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GB" b="1" dirty="0"/>
                            <a:t>Input: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64605343"/>
                      </a:ext>
                    </a:extLst>
                  </a:tr>
                  <a:tr h="42112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7246" r="-52" b="-10985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2773453"/>
                      </a:ext>
                    </a:extLst>
                  </a:tr>
                  <a:tr h="415353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7246" r="-52" b="-9985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429754"/>
                      </a:ext>
                    </a:extLst>
                  </a:tr>
                  <a:tr h="42112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07246" r="-52" b="-8985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2535547"/>
                      </a:ext>
                    </a:extLst>
                  </a:tr>
                  <a:tr h="421122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GB" b="1" dirty="0"/>
                            <a:t>Output: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40117621"/>
                      </a:ext>
                    </a:extLst>
                  </a:tr>
                  <a:tr h="421122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GB" dirty="0"/>
                            <a:t>     DESBED – the DES based on the P’ generated;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691944"/>
                      </a:ext>
                    </a:extLst>
                  </a:tr>
                  <a:tr h="421122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GB" b="1" dirty="0"/>
                            <a:t>Begin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58998377"/>
                      </a:ext>
                    </a:extLst>
                  </a:tr>
                  <a:tr h="42112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807246" r="-52" b="-4985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8086177"/>
                      </a:ext>
                    </a:extLst>
                  </a:tr>
                  <a:tr h="42112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07246" r="-52" b="-3985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1296609"/>
                      </a:ext>
                    </a:extLst>
                  </a:tr>
                  <a:tr h="42112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07246" r="-52" b="-2985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6022418"/>
                      </a:ext>
                    </a:extLst>
                  </a:tr>
                  <a:tr h="4211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dirty="0"/>
                            <a:t>Return</a:t>
                          </a:r>
                          <a:r>
                            <a:rPr lang="en-GB" dirty="0"/>
                            <a:t> </a:t>
                          </a:r>
                          <a:r>
                            <a:rPr lang="en-GB" baseline="0" dirty="0"/>
                            <a:t>DESBED.</a:t>
                          </a:r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41677066"/>
                      </a:ext>
                    </a:extLst>
                  </a:tr>
                  <a:tr h="4153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dirty="0"/>
                            <a:t>End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20689626"/>
                      </a:ext>
                    </a:extLst>
                  </a:tr>
                  <a:tr h="4153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8545499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62097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Disco Magnético 3">
            <a:extLst>
              <a:ext uri="{FF2B5EF4-FFF2-40B4-BE49-F238E27FC236}">
                <a16:creationId xmlns:a16="http://schemas.microsoft.com/office/drawing/2014/main" id="{ACF3E32B-F87B-400C-9494-A06108FB164E}"/>
              </a:ext>
            </a:extLst>
          </p:cNvPr>
          <p:cNvSpPr/>
          <p:nvPr/>
        </p:nvSpPr>
        <p:spPr>
          <a:xfrm>
            <a:off x="5871528" y="607907"/>
            <a:ext cx="1417320" cy="1219200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DB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E1BCBFD-B9F1-42F7-9DD5-097E39244821}"/>
              </a:ext>
            </a:extLst>
          </p:cNvPr>
          <p:cNvSpPr/>
          <p:nvPr/>
        </p:nvSpPr>
        <p:spPr>
          <a:xfrm>
            <a:off x="5415280" y="3842597"/>
            <a:ext cx="2339340" cy="6553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Split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3C3CBD2-3D1F-404A-A917-B443CAC2CA18}"/>
              </a:ext>
            </a:extLst>
          </p:cNvPr>
          <p:cNvSpPr/>
          <p:nvPr/>
        </p:nvSpPr>
        <p:spPr>
          <a:xfrm>
            <a:off x="5415280" y="4707465"/>
            <a:ext cx="2339340" cy="6553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Normalisation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65363FA-5E26-4065-A372-371E8213EE51}"/>
              </a:ext>
            </a:extLst>
          </p:cNvPr>
          <p:cNvSpPr/>
          <p:nvPr/>
        </p:nvSpPr>
        <p:spPr>
          <a:xfrm>
            <a:off x="5046989" y="329776"/>
            <a:ext cx="3039525" cy="60579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099720C-41FF-411B-AF6E-50C0A4A73655}"/>
              </a:ext>
            </a:extLst>
          </p:cNvPr>
          <p:cNvSpPr/>
          <p:nvPr/>
        </p:nvSpPr>
        <p:spPr>
          <a:xfrm>
            <a:off x="5424805" y="5578051"/>
            <a:ext cx="2339340" cy="6553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SW matrix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FCA9332-2E8D-41CD-A50C-CD25D8932985}"/>
              </a:ext>
            </a:extLst>
          </p:cNvPr>
          <p:cNvSpPr/>
          <p:nvPr/>
        </p:nvSpPr>
        <p:spPr>
          <a:xfrm>
            <a:off x="8718973" y="329776"/>
            <a:ext cx="2937508" cy="20269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12D1F98-33C6-4FB2-8E3A-1E9A5EF0694F}"/>
              </a:ext>
            </a:extLst>
          </p:cNvPr>
          <p:cNvSpPr/>
          <p:nvPr/>
        </p:nvSpPr>
        <p:spPr>
          <a:xfrm>
            <a:off x="8920903" y="527897"/>
            <a:ext cx="1901190" cy="4724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MLP_1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E8E37CC-F4B9-4A37-9FDF-636F0EEC3EFE}"/>
              </a:ext>
            </a:extLst>
          </p:cNvPr>
          <p:cNvSpPr/>
          <p:nvPr/>
        </p:nvSpPr>
        <p:spPr>
          <a:xfrm>
            <a:off x="9122833" y="916517"/>
            <a:ext cx="1901190" cy="4724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MLP_2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9AFEFA5-E992-4C8D-98E0-039B7F988E43}"/>
              </a:ext>
            </a:extLst>
          </p:cNvPr>
          <p:cNvSpPr/>
          <p:nvPr/>
        </p:nvSpPr>
        <p:spPr>
          <a:xfrm>
            <a:off x="9324763" y="1305137"/>
            <a:ext cx="1901190" cy="4724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…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9D352C7-0074-4C8B-85E5-5494ADFE4C47}"/>
              </a:ext>
            </a:extLst>
          </p:cNvPr>
          <p:cNvSpPr/>
          <p:nvPr/>
        </p:nvSpPr>
        <p:spPr>
          <a:xfrm>
            <a:off x="9526693" y="1644227"/>
            <a:ext cx="1901190" cy="4724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MLP_30 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816D5898-273C-40B8-A2B1-2285254CC46C}"/>
              </a:ext>
            </a:extLst>
          </p:cNvPr>
          <p:cNvSpPr/>
          <p:nvPr/>
        </p:nvSpPr>
        <p:spPr>
          <a:xfrm>
            <a:off x="9067802" y="2961731"/>
            <a:ext cx="1901190" cy="47244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cSA</a:t>
            </a:r>
            <a:endParaRPr lang="en-GB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801249A-F58E-442F-89F9-B593F8CE2E66}"/>
              </a:ext>
            </a:extLst>
          </p:cNvPr>
          <p:cNvSpPr/>
          <p:nvPr/>
        </p:nvSpPr>
        <p:spPr>
          <a:xfrm>
            <a:off x="9075848" y="3600218"/>
            <a:ext cx="1901190" cy="47244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cSM</a:t>
            </a:r>
            <a:endParaRPr lang="en-GB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CF6AD237-BE50-4DE8-BED5-F25F6A533819}"/>
              </a:ext>
            </a:extLst>
          </p:cNvPr>
          <p:cNvSpPr/>
          <p:nvPr/>
        </p:nvSpPr>
        <p:spPr>
          <a:xfrm>
            <a:off x="9075848" y="4241653"/>
            <a:ext cx="1901190" cy="47244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LSTM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F74E16D9-51A2-4479-8228-91822B660118}"/>
              </a:ext>
            </a:extLst>
          </p:cNvPr>
          <p:cNvSpPr/>
          <p:nvPr/>
        </p:nvSpPr>
        <p:spPr>
          <a:xfrm>
            <a:off x="9067802" y="4866155"/>
            <a:ext cx="1901190" cy="47244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DESBED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941A559F-FD7C-4CFC-B6AD-69082362B70B}"/>
              </a:ext>
            </a:extLst>
          </p:cNvPr>
          <p:cNvSpPr/>
          <p:nvPr/>
        </p:nvSpPr>
        <p:spPr>
          <a:xfrm>
            <a:off x="9245178" y="5904545"/>
            <a:ext cx="1901190" cy="4724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Performance</a:t>
            </a:r>
          </a:p>
        </p:txBody>
      </p:sp>
      <p:cxnSp>
        <p:nvCxnSpPr>
          <p:cNvPr id="37" name="Conexão reta unidirecional 36">
            <a:extLst>
              <a:ext uri="{FF2B5EF4-FFF2-40B4-BE49-F238E27FC236}">
                <a16:creationId xmlns:a16="http://schemas.microsoft.com/office/drawing/2014/main" id="{42FF5CBC-7350-441F-88A8-8D3755DA849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580188" y="1827107"/>
            <a:ext cx="8572" cy="3067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xão reta unidirecional 38">
            <a:extLst>
              <a:ext uri="{FF2B5EF4-FFF2-40B4-BE49-F238E27FC236}">
                <a16:creationId xmlns:a16="http://schemas.microsoft.com/office/drawing/2014/main" id="{EC583F9C-5C65-4FEE-BDDA-009A61B9888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584950" y="4497917"/>
            <a:ext cx="0" cy="2095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xão reta unidirecional 42">
            <a:extLst>
              <a:ext uri="{FF2B5EF4-FFF2-40B4-BE49-F238E27FC236}">
                <a16:creationId xmlns:a16="http://schemas.microsoft.com/office/drawing/2014/main" id="{D6A2BC86-D58B-4C5C-9AD1-EC65052D7983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6584950" y="5362785"/>
            <a:ext cx="9525" cy="2152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xão: Ângulo Reto 47">
            <a:extLst>
              <a:ext uri="{FF2B5EF4-FFF2-40B4-BE49-F238E27FC236}">
                <a16:creationId xmlns:a16="http://schemas.microsoft.com/office/drawing/2014/main" id="{94BB7E20-BF61-4662-8FD6-3B03CB8BACC7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8086514" y="1343230"/>
            <a:ext cx="632459" cy="201549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24B5BA07-40E5-4750-9FC2-76F91168D139}"/>
              </a:ext>
            </a:extLst>
          </p:cNvPr>
          <p:cNvSpPr/>
          <p:nvPr/>
        </p:nvSpPr>
        <p:spPr>
          <a:xfrm>
            <a:off x="8718973" y="2781663"/>
            <a:ext cx="2937508" cy="27317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0" name="Conexão reta unidirecional 79">
            <a:extLst>
              <a:ext uri="{FF2B5EF4-FFF2-40B4-BE49-F238E27FC236}">
                <a16:creationId xmlns:a16="http://schemas.microsoft.com/office/drawing/2014/main" id="{D90871C8-C8E1-4B2A-9F07-2C3C1F142104}"/>
              </a:ext>
            </a:extLst>
          </p:cNvPr>
          <p:cNvCxnSpPr>
            <a:cxnSpLocks/>
          </p:cNvCxnSpPr>
          <p:nvPr/>
        </p:nvCxnSpPr>
        <p:spPr>
          <a:xfrm>
            <a:off x="10187727" y="5513431"/>
            <a:ext cx="8046" cy="4249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tângulo 83">
            <a:extLst>
              <a:ext uri="{FF2B5EF4-FFF2-40B4-BE49-F238E27FC236}">
                <a16:creationId xmlns:a16="http://schemas.microsoft.com/office/drawing/2014/main" id="{4630BCD4-5E6D-4E8C-8D87-39D5C6804372}"/>
              </a:ext>
            </a:extLst>
          </p:cNvPr>
          <p:cNvSpPr/>
          <p:nvPr/>
        </p:nvSpPr>
        <p:spPr>
          <a:xfrm>
            <a:off x="5419088" y="2116667"/>
            <a:ext cx="2339340" cy="6553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Exploratory data analysis</a:t>
            </a:r>
          </a:p>
        </p:txBody>
      </p:sp>
      <p:cxnSp>
        <p:nvCxnSpPr>
          <p:cNvPr id="86" name="Conexão reta unidirecional 85">
            <a:extLst>
              <a:ext uri="{FF2B5EF4-FFF2-40B4-BE49-F238E27FC236}">
                <a16:creationId xmlns:a16="http://schemas.microsoft.com/office/drawing/2014/main" id="{F7C462BE-ECFD-4FB8-9CA7-8C8EA3D25FEF}"/>
              </a:ext>
            </a:extLst>
          </p:cNvPr>
          <p:cNvCxnSpPr>
            <a:cxnSpLocks/>
            <a:stCxn id="84" idx="2"/>
            <a:endCxn id="95" idx="0"/>
          </p:cNvCxnSpPr>
          <p:nvPr/>
        </p:nvCxnSpPr>
        <p:spPr>
          <a:xfrm flipH="1">
            <a:off x="6584950" y="2771987"/>
            <a:ext cx="3808" cy="2066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tângulo 94">
            <a:extLst>
              <a:ext uri="{FF2B5EF4-FFF2-40B4-BE49-F238E27FC236}">
                <a16:creationId xmlns:a16="http://schemas.microsoft.com/office/drawing/2014/main" id="{DA55348A-BC67-407E-920E-6CBD3A4648EE}"/>
              </a:ext>
            </a:extLst>
          </p:cNvPr>
          <p:cNvSpPr/>
          <p:nvPr/>
        </p:nvSpPr>
        <p:spPr>
          <a:xfrm>
            <a:off x="5415280" y="2978678"/>
            <a:ext cx="2339340" cy="6553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TS selection</a:t>
            </a:r>
          </a:p>
        </p:txBody>
      </p:sp>
      <p:cxnSp>
        <p:nvCxnSpPr>
          <p:cNvPr id="104" name="Conexão reta unidirecional 103">
            <a:extLst>
              <a:ext uri="{FF2B5EF4-FFF2-40B4-BE49-F238E27FC236}">
                <a16:creationId xmlns:a16="http://schemas.microsoft.com/office/drawing/2014/main" id="{9EFD25A1-4720-4859-941E-725FB76CD294}"/>
              </a:ext>
            </a:extLst>
          </p:cNvPr>
          <p:cNvCxnSpPr>
            <a:cxnSpLocks/>
            <a:stCxn id="95" idx="2"/>
            <a:endCxn id="5" idx="0"/>
          </p:cNvCxnSpPr>
          <p:nvPr/>
        </p:nvCxnSpPr>
        <p:spPr>
          <a:xfrm>
            <a:off x="6584950" y="3633998"/>
            <a:ext cx="0" cy="2085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FA209A7D-2E36-415F-A2D9-A0C61844D286}"/>
              </a:ext>
            </a:extLst>
          </p:cNvPr>
          <p:cNvCxnSpPr>
            <a:cxnSpLocks/>
            <a:stCxn id="10" idx="2"/>
            <a:endCxn id="61" idx="0"/>
          </p:cNvCxnSpPr>
          <p:nvPr/>
        </p:nvCxnSpPr>
        <p:spPr>
          <a:xfrm>
            <a:off x="10187727" y="2356683"/>
            <a:ext cx="0" cy="4249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uxograma: Conexão 50">
            <a:extLst>
              <a:ext uri="{FF2B5EF4-FFF2-40B4-BE49-F238E27FC236}">
                <a16:creationId xmlns:a16="http://schemas.microsoft.com/office/drawing/2014/main" id="{A63BCD09-2C48-4C77-96E0-4FC6648AFE40}"/>
              </a:ext>
            </a:extLst>
          </p:cNvPr>
          <p:cNvSpPr/>
          <p:nvPr/>
        </p:nvSpPr>
        <p:spPr>
          <a:xfrm>
            <a:off x="7472682" y="458127"/>
            <a:ext cx="468000" cy="432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500" dirty="0"/>
              <a:t>I</a:t>
            </a:r>
          </a:p>
        </p:txBody>
      </p:sp>
      <p:sp>
        <p:nvSpPr>
          <p:cNvPr id="66" name="Fluxograma: Conexão 65">
            <a:extLst>
              <a:ext uri="{FF2B5EF4-FFF2-40B4-BE49-F238E27FC236}">
                <a16:creationId xmlns:a16="http://schemas.microsoft.com/office/drawing/2014/main" id="{F2F8D041-59A8-4FE7-8D2F-20573B2600FD}"/>
              </a:ext>
            </a:extLst>
          </p:cNvPr>
          <p:cNvSpPr/>
          <p:nvPr/>
        </p:nvSpPr>
        <p:spPr>
          <a:xfrm>
            <a:off x="11078100" y="439414"/>
            <a:ext cx="468000" cy="432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500" dirty="0"/>
              <a:t>II</a:t>
            </a:r>
          </a:p>
        </p:txBody>
      </p:sp>
      <p:sp>
        <p:nvSpPr>
          <p:cNvPr id="68" name="Fluxograma: Conexão 67">
            <a:extLst>
              <a:ext uri="{FF2B5EF4-FFF2-40B4-BE49-F238E27FC236}">
                <a16:creationId xmlns:a16="http://schemas.microsoft.com/office/drawing/2014/main" id="{972740FF-8AC2-4690-A36C-522588D6EB57}"/>
              </a:ext>
            </a:extLst>
          </p:cNvPr>
          <p:cNvSpPr/>
          <p:nvPr/>
        </p:nvSpPr>
        <p:spPr>
          <a:xfrm>
            <a:off x="11118426" y="2928142"/>
            <a:ext cx="468000" cy="432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500" dirty="0"/>
              <a:t>III</a:t>
            </a:r>
          </a:p>
        </p:txBody>
      </p:sp>
      <p:sp>
        <p:nvSpPr>
          <p:cNvPr id="33" name="Título 1">
            <a:extLst>
              <a:ext uri="{FF2B5EF4-FFF2-40B4-BE49-F238E27FC236}">
                <a16:creationId xmlns:a16="http://schemas.microsoft.com/office/drawing/2014/main" id="{50722271-298F-4E76-8FDC-7A5ACE4AF851}"/>
              </a:ext>
            </a:extLst>
          </p:cNvPr>
          <p:cNvSpPr txBox="1">
            <a:spLocks/>
          </p:cNvSpPr>
          <p:nvPr/>
        </p:nvSpPr>
        <p:spPr>
          <a:xfrm>
            <a:off x="145507" y="329775"/>
            <a:ext cx="4098408" cy="7523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err="1"/>
              <a:t>Metodologia</a:t>
            </a:r>
            <a:endParaRPr lang="en-GB" sz="4000" dirty="0"/>
          </a:p>
        </p:txBody>
      </p:sp>
      <p:sp>
        <p:nvSpPr>
          <p:cNvPr id="34" name="Marcador de Posição de Conteúdo 2">
            <a:extLst>
              <a:ext uri="{FF2B5EF4-FFF2-40B4-BE49-F238E27FC236}">
                <a16:creationId xmlns:a16="http://schemas.microsoft.com/office/drawing/2014/main" id="{A853638E-3947-43A4-B858-681020A2B431}"/>
              </a:ext>
            </a:extLst>
          </p:cNvPr>
          <p:cNvSpPr txBox="1">
            <a:spLocks/>
          </p:cNvSpPr>
          <p:nvPr/>
        </p:nvSpPr>
        <p:spPr>
          <a:xfrm>
            <a:off x="792543" y="1424549"/>
            <a:ext cx="26872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/>
              <a:t>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3702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Disco Magnético 3">
            <a:extLst>
              <a:ext uri="{FF2B5EF4-FFF2-40B4-BE49-F238E27FC236}">
                <a16:creationId xmlns:a16="http://schemas.microsoft.com/office/drawing/2014/main" id="{6A60AA93-1817-47D8-8651-BB96337E18CE}"/>
              </a:ext>
            </a:extLst>
          </p:cNvPr>
          <p:cNvSpPr/>
          <p:nvPr/>
        </p:nvSpPr>
        <p:spPr>
          <a:xfrm>
            <a:off x="2865865" y="785705"/>
            <a:ext cx="1417320" cy="1219200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Training set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978E44E-0B99-4D7D-A52F-C45AEB4D5891}"/>
              </a:ext>
            </a:extLst>
          </p:cNvPr>
          <p:cNvSpPr/>
          <p:nvPr/>
        </p:nvSpPr>
        <p:spPr>
          <a:xfrm>
            <a:off x="2535389" y="2861727"/>
            <a:ext cx="2063599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Generate a pool of predictors (P)</a:t>
            </a:r>
          </a:p>
        </p:txBody>
      </p: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C69394FF-EB08-45CA-B4AA-54A619E73F4F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567189" y="2004905"/>
            <a:ext cx="7336" cy="8568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958F01F5-BBEA-4A76-A663-6048CBB0DD5A}"/>
                  </a:ext>
                </a:extLst>
              </p:cNvPr>
              <p:cNvSpPr txBox="1"/>
              <p:nvPr/>
            </p:nvSpPr>
            <p:spPr>
              <a:xfrm>
                <a:off x="2264871" y="2003709"/>
                <a:ext cx="1309654" cy="458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200" b="0" i="1" dirty="0" smtClean="0">
                              <a:latin typeface="Cambria Math" panose="02040503050406030204" pitchFamily="18" charset="0"/>
                            </a:rPr>
                            <m:t>𝑡𝑟𝑎𝑖𝑛𝑖𝑛𝑔</m:t>
                          </m:r>
                        </m:sub>
                      </m:sSub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958F01F5-BBEA-4A76-A663-6048CBB0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871" y="2003709"/>
                <a:ext cx="1309654" cy="45839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A15AC614-7872-4FB5-AD79-292055E75BB7}"/>
                  </a:ext>
                </a:extLst>
              </p:cNvPr>
              <p:cNvSpPr txBox="1"/>
              <p:nvPr/>
            </p:nvSpPr>
            <p:spPr>
              <a:xfrm>
                <a:off x="4575866" y="2898202"/>
                <a:ext cx="2073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pt-B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A15AC614-7872-4FB5-AD79-292055E75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866" y="2898202"/>
                <a:ext cx="207351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C299FD25-B38C-464E-86AE-44F5265B7D2E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 flipV="1">
            <a:off x="4598988" y="3293531"/>
            <a:ext cx="2606107" cy="253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uxograma: Disco Magnético 12">
            <a:extLst>
              <a:ext uri="{FF2B5EF4-FFF2-40B4-BE49-F238E27FC236}">
                <a16:creationId xmlns:a16="http://schemas.microsoft.com/office/drawing/2014/main" id="{2DD91EA1-6F12-45E0-8D20-1FB418FE55A1}"/>
              </a:ext>
            </a:extLst>
          </p:cNvPr>
          <p:cNvSpPr/>
          <p:nvPr/>
        </p:nvSpPr>
        <p:spPr>
          <a:xfrm>
            <a:off x="7736818" y="765188"/>
            <a:ext cx="1417320" cy="1219200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Test set</a:t>
            </a:r>
          </a:p>
        </p:txBody>
      </p: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42F709CB-E9A9-4F52-BFD0-BC17A3EC7EF2}"/>
              </a:ext>
            </a:extLst>
          </p:cNvPr>
          <p:cNvCxnSpPr>
            <a:cxnSpLocks/>
            <a:stCxn id="13" idx="3"/>
            <a:endCxn id="24" idx="0"/>
          </p:cNvCxnSpPr>
          <p:nvPr/>
        </p:nvCxnSpPr>
        <p:spPr>
          <a:xfrm>
            <a:off x="8445478" y="1984388"/>
            <a:ext cx="1" cy="851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7C0BF4CB-5213-4CA1-ADB8-45CEBEB3DBF5}"/>
                  </a:ext>
                </a:extLst>
              </p:cNvPr>
              <p:cNvSpPr txBox="1"/>
              <p:nvPr/>
            </p:nvSpPr>
            <p:spPr>
              <a:xfrm>
                <a:off x="8455395" y="2163688"/>
                <a:ext cx="84571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200" b="0" i="1" dirty="0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7C0BF4CB-5213-4CA1-ADB8-45CEBEB3D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395" y="2163688"/>
                <a:ext cx="84571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D6F5F884-5EF8-4AF2-9A55-D0447D9FE18C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8445479" y="3750731"/>
            <a:ext cx="9917" cy="7111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0FEFAA04-E893-41CC-988B-71A02F686369}"/>
              </a:ext>
            </a:extLst>
          </p:cNvPr>
          <p:cNvSpPr/>
          <p:nvPr/>
        </p:nvSpPr>
        <p:spPr>
          <a:xfrm>
            <a:off x="7205095" y="2836331"/>
            <a:ext cx="2480767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Calculate the Euclidean  Distance vector (EDV)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C39A6AB-02C3-4293-AE1C-CB7516695217}"/>
              </a:ext>
            </a:extLst>
          </p:cNvPr>
          <p:cNvSpPr/>
          <p:nvPr/>
        </p:nvSpPr>
        <p:spPr>
          <a:xfrm>
            <a:off x="7194811" y="4461930"/>
            <a:ext cx="2521169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Select </a:t>
            </a:r>
            <a:r>
              <a:rPr lang="en-GB" b="1" i="1" dirty="0"/>
              <a:t>k</a:t>
            </a:r>
            <a:r>
              <a:rPr lang="en-GB" b="1" dirty="0"/>
              <a:t> models based on k-min(EDV)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E478C9D0-1AD4-4EB7-8009-1014CB37FAF7}"/>
              </a:ext>
            </a:extLst>
          </p:cNvPr>
          <p:cNvSpPr/>
          <p:nvPr/>
        </p:nvSpPr>
        <p:spPr>
          <a:xfrm>
            <a:off x="4901012" y="4453463"/>
            <a:ext cx="172801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i="1" dirty="0"/>
              <a:t>k</a:t>
            </a:r>
            <a:r>
              <a:rPr lang="en-GB" b="1" dirty="0"/>
              <a:t> Predictors combination</a:t>
            </a:r>
          </a:p>
        </p:txBody>
      </p:sp>
      <p:cxnSp>
        <p:nvCxnSpPr>
          <p:cNvPr id="41" name="Conexão reta unidirecional 40">
            <a:extLst>
              <a:ext uri="{FF2B5EF4-FFF2-40B4-BE49-F238E27FC236}">
                <a16:creationId xmlns:a16="http://schemas.microsoft.com/office/drawing/2014/main" id="{1B864097-8B08-4446-A284-F40D3715CBC2}"/>
              </a:ext>
            </a:extLst>
          </p:cNvPr>
          <p:cNvCxnSpPr>
            <a:cxnSpLocks/>
            <a:stCxn id="27" idx="1"/>
            <a:endCxn id="40" idx="3"/>
          </p:cNvCxnSpPr>
          <p:nvPr/>
        </p:nvCxnSpPr>
        <p:spPr>
          <a:xfrm flipH="1" flipV="1">
            <a:off x="6629030" y="4910663"/>
            <a:ext cx="565781" cy="84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>
            <a:extLst>
              <a:ext uri="{FF2B5EF4-FFF2-40B4-BE49-F238E27FC236}">
                <a16:creationId xmlns:a16="http://schemas.microsoft.com/office/drawing/2014/main" id="{5EA1764C-6B92-43FE-8679-8A6B32407606}"/>
              </a:ext>
            </a:extLst>
          </p:cNvPr>
          <p:cNvSpPr/>
          <p:nvPr/>
        </p:nvSpPr>
        <p:spPr>
          <a:xfrm>
            <a:off x="2535609" y="4453463"/>
            <a:ext cx="172801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Decision</a:t>
            </a:r>
          </a:p>
        </p:txBody>
      </p:sp>
      <p:cxnSp>
        <p:nvCxnSpPr>
          <p:cNvPr id="45" name="Conexão reta unidirecional 44">
            <a:extLst>
              <a:ext uri="{FF2B5EF4-FFF2-40B4-BE49-F238E27FC236}">
                <a16:creationId xmlns:a16="http://schemas.microsoft.com/office/drawing/2014/main" id="{25D72BE0-9497-4C47-98A6-FA5593884E05}"/>
              </a:ext>
            </a:extLst>
          </p:cNvPr>
          <p:cNvCxnSpPr>
            <a:cxnSpLocks/>
            <a:stCxn id="40" idx="1"/>
            <a:endCxn id="44" idx="3"/>
          </p:cNvCxnSpPr>
          <p:nvPr/>
        </p:nvCxnSpPr>
        <p:spPr>
          <a:xfrm flipH="1">
            <a:off x="4263627" y="4910663"/>
            <a:ext cx="6373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ACDA7E2D-9E5D-443B-9DD4-0C684F148CCF}"/>
                  </a:ext>
                </a:extLst>
              </p:cNvPr>
              <p:cNvSpPr txBox="1"/>
              <p:nvPr/>
            </p:nvSpPr>
            <p:spPr>
              <a:xfrm>
                <a:off x="8445478" y="3890886"/>
                <a:ext cx="84571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2200" b="0" i="1" dirty="0" smtClean="0">
                          <a:latin typeface="Cambria Math" panose="02040503050406030204" pitchFamily="18" charset="0"/>
                        </a:rPr>
                        <m:t>𝐷𝑉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ACDA7E2D-9E5D-443B-9DD4-0C684F148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478" y="3890886"/>
                <a:ext cx="845710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09A0DF24-7848-47A2-8A01-510A778DCD16}"/>
                  </a:ext>
                </a:extLst>
              </p:cNvPr>
              <p:cNvSpPr txBox="1"/>
              <p:nvPr/>
            </p:nvSpPr>
            <p:spPr>
              <a:xfrm>
                <a:off x="6733396" y="4471994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09A0DF24-7848-47A2-8A01-510A778DC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396" y="4471994"/>
                <a:ext cx="43954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329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A0818-D2C0-4116-96D8-3849578A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Metodologia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E1FFB96-1B8D-411F-9FCA-EA8DEC495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244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FF1A48-6145-4178-BA34-561362B2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Resultados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497647-8A70-41B3-A614-14DB0C6F4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74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8363A-8D58-4627-A980-C3EF10260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Conclusão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7F19D57-F124-4A1F-A1B3-A78B7AD21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5607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243</Words>
  <Application>Microsoft Office PowerPoint</Application>
  <PresentationFormat>Ecrã Panorâmico</PresentationFormat>
  <Paragraphs>61</Paragraphs>
  <Slides>10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Rockwell</vt:lpstr>
      <vt:lpstr>Times New Roman</vt:lpstr>
      <vt:lpstr>Tema do Office</vt:lpstr>
      <vt:lpstr> DES baseado na distância euclidiana para previsão dos casos de COVID-19 </vt:lpstr>
      <vt:lpstr>Introdução</vt:lpstr>
      <vt:lpstr>Abordagem proposta</vt:lpstr>
      <vt:lpstr>Apresentação do PowerPoint</vt:lpstr>
      <vt:lpstr>Apresentação do PowerPoint</vt:lpstr>
      <vt:lpstr>Apresentação do PowerPoint</vt:lpstr>
      <vt:lpstr>Metodologia</vt:lpstr>
      <vt:lpstr>Resultados</vt:lpstr>
      <vt:lpstr>Conclusão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 baseado na distância euclidiana para previsão dos casos de COVID-19</dc:title>
  <dc:creator>Jair Paulino</dc:creator>
  <cp:lastModifiedBy>Jair Paulino</cp:lastModifiedBy>
  <cp:revision>5</cp:revision>
  <dcterms:created xsi:type="dcterms:W3CDTF">2021-04-06T21:19:38Z</dcterms:created>
  <dcterms:modified xsi:type="dcterms:W3CDTF">2021-04-07T11:54:59Z</dcterms:modified>
</cp:coreProperties>
</file>