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8" r:id="rId9"/>
    <p:sldId id="269"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Lst>
  <p:sldSz cx="9144000" cy="6858000" type="screen4x3"/>
  <p:notesSz cx="6858000" cy="9144000"/>
  <p:defaultTextStyle>
    <a:defPPr lvl="0">
      <a:defRPr lang="es-E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6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evinrangel\AppData\Local\Temp\Copia%20de%20TABULACION%20SEN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s-CO"/>
              <a:t>¿Le gustaría que se implementaran</a:t>
            </a:r>
          </a:p>
          <a:p>
            <a:pPr>
              <a:defRPr/>
            </a:pPr>
            <a:r>
              <a:rPr lang="es-CO"/>
              <a:t> diferentes tipos de usuarios?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s-ES"/>
        </a:p>
      </c:txPr>
    </c:title>
    <c:autoTitleDeleted val="0"/>
    <c:plotArea>
      <c:layout/>
      <c:pieChart>
        <c:varyColors val="1"/>
        <c:ser>
          <c:idx val="0"/>
          <c:order val="0"/>
          <c:dPt>
            <c:idx val="0"/>
            <c:bubble3D val="0"/>
            <c:spPr>
              <a:gradFill rotWithShape="1">
                <a:gsLst>
                  <a:gs pos="0">
                    <a:schemeClr val="accent2">
                      <a:tint val="54000"/>
                      <a:tint val="100000"/>
                      <a:shade val="100000"/>
                      <a:satMod val="130000"/>
                    </a:schemeClr>
                  </a:gs>
                  <a:gs pos="100000">
                    <a:schemeClr val="accent2">
                      <a:tint val="54000"/>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F84E-48F4-952F-19BE6DF8A999}"/>
              </c:ext>
            </c:extLst>
          </c:dPt>
          <c:dPt>
            <c:idx val="1"/>
            <c:bubble3D val="0"/>
            <c:spPr>
              <a:gradFill rotWithShape="1">
                <a:gsLst>
                  <a:gs pos="0">
                    <a:schemeClr val="accent2">
                      <a:tint val="77000"/>
                      <a:tint val="100000"/>
                      <a:shade val="100000"/>
                      <a:satMod val="130000"/>
                    </a:schemeClr>
                  </a:gs>
                  <a:gs pos="100000">
                    <a:schemeClr val="accent2">
                      <a:tint val="77000"/>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F84E-48F4-952F-19BE6DF8A999}"/>
              </c:ext>
            </c:extLst>
          </c:dPt>
          <c:dPt>
            <c:idx val="2"/>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F84E-48F4-952F-19BE6DF8A999}"/>
              </c:ext>
            </c:extLst>
          </c:dPt>
          <c:dPt>
            <c:idx val="3"/>
            <c:bubble3D val="0"/>
            <c:spPr>
              <a:gradFill rotWithShape="1">
                <a:gsLst>
                  <a:gs pos="0">
                    <a:schemeClr val="accent2">
                      <a:shade val="76000"/>
                      <a:tint val="100000"/>
                      <a:shade val="100000"/>
                      <a:satMod val="130000"/>
                    </a:schemeClr>
                  </a:gs>
                  <a:gs pos="100000">
                    <a:schemeClr val="accent2">
                      <a:shade val="76000"/>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F84E-48F4-952F-19BE6DF8A999}"/>
              </c:ext>
            </c:extLst>
          </c:dPt>
          <c:dPt>
            <c:idx val="4"/>
            <c:bubble3D val="0"/>
            <c:spPr>
              <a:gradFill rotWithShape="1">
                <a:gsLst>
                  <a:gs pos="0">
                    <a:schemeClr val="accent2">
                      <a:shade val="53000"/>
                      <a:tint val="100000"/>
                      <a:shade val="100000"/>
                      <a:satMod val="130000"/>
                    </a:schemeClr>
                  </a:gs>
                  <a:gs pos="100000">
                    <a:schemeClr val="accent2">
                      <a:shade val="53000"/>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F84E-48F4-952F-19BE6DF8A99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ct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'[Copia de TABULACION SENA.xlsx]Hoja1'!$D$11:$H$11</c:f>
              <c:strCache>
                <c:ptCount val="3"/>
                <c:pt idx="0">
                  <c:v>SI</c:v>
                </c:pt>
                <c:pt idx="2">
                  <c:v>NO</c:v>
                </c:pt>
              </c:strCache>
            </c:strRef>
          </c:cat>
          <c:val>
            <c:numRef>
              <c:f>'[Copia de TABULACION SENA.xlsx]Hoja1'!$D$12:$H$12</c:f>
              <c:numCache>
                <c:formatCode>General</c:formatCode>
                <c:ptCount val="5"/>
                <c:pt idx="0">
                  <c:v>7</c:v>
                </c:pt>
                <c:pt idx="2">
                  <c:v>8</c:v>
                </c:pt>
              </c:numCache>
            </c:numRef>
          </c:val>
          <c:extLst>
            <c:ext xmlns:c16="http://schemas.microsoft.com/office/drawing/2014/chart" uri="{C3380CC4-5D6E-409C-BE32-E72D297353CC}">
              <c16:uniqueId val="{0000000A-F84E-48F4-952F-19BE6DF8A999}"/>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1"/>
        <c:delete val="1"/>
      </c:legendEntry>
      <c:legendEntry>
        <c:idx val="3"/>
        <c:delete val="1"/>
      </c:legendEntry>
      <c:legendEntry>
        <c:idx val="4"/>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s-CO">
                <a:latin typeface="Arial" panose="020B0604020202020204" pitchFamily="34" charset="0"/>
                <a:cs typeface="Arial" panose="020B0604020202020204" pitchFamily="34" charset="0"/>
              </a:rPr>
              <a:t>¿En qué área laboral cree que sea más útil el software de control de activos?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s-E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'[Copia de TABULACION SENA.xlsx]Hoja1'!$J$32:$N$35</c:f>
              <c:strCache>
                <c:ptCount val="5"/>
                <c:pt idx="0">
                  <c:v>RECURSOS HUMANOS</c:v>
                </c:pt>
                <c:pt idx="2">
                  <c:v>CAFETERIA</c:v>
                </c:pt>
                <c:pt idx="4">
                  <c:v>OTROS</c:v>
                </c:pt>
              </c:strCache>
              <c:extLst/>
            </c:strRef>
          </c:cat>
          <c:val>
            <c:numRef>
              <c:f>'[Copia de TABULACION SENA.xlsx]Hoja1'!$J$36:$N$36</c:f>
              <c:numCache>
                <c:formatCode>General</c:formatCode>
                <c:ptCount val="5"/>
                <c:pt idx="0">
                  <c:v>14</c:v>
                </c:pt>
                <c:pt idx="2">
                  <c:v>1</c:v>
                </c:pt>
                <c:pt idx="4">
                  <c:v>0</c:v>
                </c:pt>
              </c:numCache>
            </c:numRef>
          </c:val>
          <c:extLst>
            <c:ext xmlns:c16="http://schemas.microsoft.com/office/drawing/2014/chart" uri="{C3380CC4-5D6E-409C-BE32-E72D297353CC}">
              <c16:uniqueId val="{00000000-0EAD-4DAB-9DAB-59B033223C84}"/>
            </c:ext>
          </c:extLst>
        </c:ser>
        <c:dLbls>
          <c:dLblPos val="inEnd"/>
          <c:showLegendKey val="0"/>
          <c:showVal val="1"/>
          <c:showCatName val="0"/>
          <c:showSerName val="0"/>
          <c:showPercent val="0"/>
          <c:showBubbleSize val="0"/>
        </c:dLbls>
        <c:gapWidth val="115"/>
        <c:overlap val="-20"/>
        <c:axId val="639506047"/>
        <c:axId val="475090591"/>
      </c:barChart>
      <c:catAx>
        <c:axId val="63950604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s-ES"/>
          </a:p>
        </c:txPr>
        <c:crossAx val="475090591"/>
        <c:crosses val="autoZero"/>
        <c:auto val="1"/>
        <c:lblAlgn val="ctr"/>
        <c:lblOffset val="100"/>
        <c:noMultiLvlLbl val="0"/>
      </c:catAx>
      <c:valAx>
        <c:axId val="475090591"/>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s-ES"/>
          </a:p>
        </c:txPr>
        <c:crossAx val="63950604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E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tx1"/>
                </a:solidFill>
                <a:latin typeface="Arial" panose="020B0604020202020204" pitchFamily="34" charset="0"/>
                <a:ea typeface="+mj-ea"/>
                <a:cs typeface="Arial" panose="020B0604020202020204" pitchFamily="34" charset="0"/>
              </a:defRPr>
            </a:pPr>
            <a:r>
              <a:rPr lang="es-CO">
                <a:solidFill>
                  <a:schemeClr val="tx1"/>
                </a:solidFill>
                <a:latin typeface="Arial" panose="020B0604020202020204" pitchFamily="34" charset="0"/>
                <a:cs typeface="Arial" panose="020B0604020202020204" pitchFamily="34" charset="0"/>
              </a:rPr>
              <a:t>¿Qué característica cree que es útil para registrar el activo?</a:t>
            </a:r>
          </a:p>
        </c:rich>
      </c:tx>
      <c:layout>
        <c:manualLayout>
          <c:xMode val="edge"/>
          <c:yMode val="edge"/>
          <c:x val="0.10935319526597607"/>
          <c:y val="3.0092590398615457E-3"/>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solidFill>
              <a:latin typeface="Arial" panose="020B0604020202020204" pitchFamily="34" charset="0"/>
              <a:ea typeface="+mj-ea"/>
              <a:cs typeface="Arial" panose="020B0604020202020204" pitchFamily="34" charset="0"/>
            </a:defRPr>
          </a:pPr>
          <a:endParaRPr lang="es-ES"/>
        </a:p>
      </c:txPr>
    </c:title>
    <c:autoTitleDeleted val="0"/>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'[Copia de TABULACION SENA.xlsx]Hoja1'!$D$41:$H$41</c:f>
              <c:strCache>
                <c:ptCount val="5"/>
                <c:pt idx="0">
                  <c:v>NUMERO DE SERIE</c:v>
                </c:pt>
                <c:pt idx="2">
                  <c:v>COSTO MONETARIO</c:v>
                </c:pt>
                <c:pt idx="4">
                  <c:v>TAMAÑO</c:v>
                </c:pt>
              </c:strCache>
            </c:strRef>
          </c:cat>
          <c:val>
            <c:numRef>
              <c:f>'[Copia de TABULACION SENA.xlsx]Hoja1'!$D$42:$H$42</c:f>
              <c:numCache>
                <c:formatCode>General</c:formatCode>
                <c:ptCount val="5"/>
                <c:pt idx="0">
                  <c:v>15</c:v>
                </c:pt>
                <c:pt idx="2">
                  <c:v>0</c:v>
                </c:pt>
                <c:pt idx="4">
                  <c:v>0</c:v>
                </c:pt>
              </c:numCache>
            </c:numRef>
          </c:val>
          <c:extLst>
            <c:ext xmlns:c16="http://schemas.microsoft.com/office/drawing/2014/chart" uri="{C3380CC4-5D6E-409C-BE32-E72D297353CC}">
              <c16:uniqueId val="{00000000-0F58-4F8E-BA7C-31D3DD6CB1A0}"/>
            </c:ext>
          </c:extLst>
        </c:ser>
        <c:dLbls>
          <c:dLblPos val="inEnd"/>
          <c:showLegendKey val="0"/>
          <c:showVal val="1"/>
          <c:showCatName val="0"/>
          <c:showSerName val="0"/>
          <c:showPercent val="0"/>
          <c:showBubbleSize val="0"/>
        </c:dLbls>
        <c:gapWidth val="267"/>
        <c:overlap val="-43"/>
        <c:axId val="474810399"/>
        <c:axId val="649438895"/>
      </c:barChart>
      <c:catAx>
        <c:axId val="474810399"/>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s-ES"/>
          </a:p>
        </c:txPr>
        <c:crossAx val="649438895"/>
        <c:crosses val="autoZero"/>
        <c:auto val="1"/>
        <c:lblAlgn val="ctr"/>
        <c:lblOffset val="100"/>
        <c:noMultiLvlLbl val="0"/>
      </c:catAx>
      <c:valAx>
        <c:axId val="649438895"/>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s-ES"/>
          </a:p>
        </c:txPr>
        <c:crossAx val="474810399"/>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s-E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Arial" panose="020B0604020202020204" pitchFamily="34" charset="0"/>
                <a:ea typeface="+mn-ea"/>
                <a:cs typeface="Arial" panose="020B0604020202020204" pitchFamily="34" charset="0"/>
              </a:defRPr>
            </a:pPr>
            <a:r>
              <a:rPr lang="es-CO" sz="1600">
                <a:latin typeface="Arial" panose="020B0604020202020204" pitchFamily="34" charset="0"/>
                <a:cs typeface="Arial" panose="020B0604020202020204" pitchFamily="34" charset="0"/>
              </a:rPr>
              <a:t>¿Qué alcances espera que tenga el software en cuanto a implementación?</a:t>
            </a:r>
          </a:p>
        </c:rich>
      </c:tx>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Arial" panose="020B0604020202020204" pitchFamily="34" charset="0"/>
              <a:ea typeface="+mn-ea"/>
              <a:cs typeface="Arial" panose="020B0604020202020204" pitchFamily="34" charset="0"/>
            </a:defRPr>
          </a:pPr>
          <a:endParaRPr lang="es-ES"/>
        </a:p>
      </c:txPr>
    </c:title>
    <c:autoTitleDeleted val="0"/>
    <c:plotArea>
      <c:layout/>
      <c:barChart>
        <c:barDir val="bar"/>
        <c:grouping val="clustered"/>
        <c:varyColors val="0"/>
        <c:ser>
          <c:idx val="0"/>
          <c:order val="0"/>
          <c:spPr>
            <a:noFill/>
            <a:ln w="9525" cap="flat" cmpd="sng" algn="ctr">
              <a:solidFill>
                <a:schemeClr val="accent6"/>
              </a:solidFill>
              <a:miter lim="800000"/>
            </a:ln>
            <a:effectLst>
              <a:glow rad="63500">
                <a:schemeClr val="accent6">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lumMod val="75000"/>
                      </a:schemeClr>
                    </a:solidFill>
                    <a:latin typeface="Arial" panose="020B0604020202020204" pitchFamily="34" charset="0"/>
                    <a:ea typeface="+mn-ea"/>
                    <a:cs typeface="Arial" panose="020B0604020202020204" pitchFamily="34" charset="0"/>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'[Copia de TABULACION SENA.xlsx]Hoja1'!$J$41:$N$41</c:f>
              <c:strCache>
                <c:ptCount val="5"/>
                <c:pt idx="0">
                  <c:v>NIVEL NACIONAL</c:v>
                </c:pt>
                <c:pt idx="2">
                  <c:v>NIVEL MUNDIAL</c:v>
                </c:pt>
                <c:pt idx="4">
                  <c:v>LOCALMENTE</c:v>
                </c:pt>
              </c:strCache>
            </c:strRef>
          </c:cat>
          <c:val>
            <c:numRef>
              <c:f>'[Copia de TABULACION SENA.xlsx]Hoja1'!$J$42:$N$42</c:f>
              <c:numCache>
                <c:formatCode>General</c:formatCode>
                <c:ptCount val="5"/>
                <c:pt idx="0">
                  <c:v>12</c:v>
                </c:pt>
                <c:pt idx="2">
                  <c:v>1</c:v>
                </c:pt>
                <c:pt idx="4">
                  <c:v>2</c:v>
                </c:pt>
              </c:numCache>
            </c:numRef>
          </c:val>
          <c:extLst>
            <c:ext xmlns:c16="http://schemas.microsoft.com/office/drawing/2014/chart" uri="{C3380CC4-5D6E-409C-BE32-E72D297353CC}">
              <c16:uniqueId val="{00000000-2BA1-4B79-84C9-ABD08CCB06DE}"/>
            </c:ext>
          </c:extLst>
        </c:ser>
        <c:dLbls>
          <c:dLblPos val="inEnd"/>
          <c:showLegendKey val="0"/>
          <c:showVal val="1"/>
          <c:showCatName val="0"/>
          <c:showSerName val="0"/>
          <c:showPercent val="0"/>
          <c:showBubbleSize val="0"/>
        </c:dLbls>
        <c:gapWidth val="182"/>
        <c:overlap val="-50"/>
        <c:axId val="541106815"/>
        <c:axId val="475076031"/>
      </c:barChart>
      <c:catAx>
        <c:axId val="541106815"/>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Arial" panose="020B0604020202020204" pitchFamily="34" charset="0"/>
                <a:ea typeface="+mn-ea"/>
                <a:cs typeface="Arial" panose="020B0604020202020204" pitchFamily="34" charset="0"/>
              </a:defRPr>
            </a:pPr>
            <a:endParaRPr lang="es-ES"/>
          </a:p>
        </c:txPr>
        <c:crossAx val="475076031"/>
        <c:crosses val="autoZero"/>
        <c:auto val="1"/>
        <c:lblAlgn val="ctr"/>
        <c:lblOffset val="100"/>
        <c:noMultiLvlLbl val="0"/>
      </c:catAx>
      <c:valAx>
        <c:axId val="475076031"/>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Arial" panose="020B0604020202020204" pitchFamily="34" charset="0"/>
                <a:ea typeface="+mn-ea"/>
                <a:cs typeface="Arial" panose="020B0604020202020204" pitchFamily="34" charset="0"/>
              </a:defRPr>
            </a:pPr>
            <a:endParaRPr lang="es-ES"/>
          </a:p>
        </c:txPr>
        <c:crossAx val="541106815"/>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s-E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s-CO">
                <a:latin typeface="Arial" panose="020B0604020202020204" pitchFamily="34" charset="0"/>
                <a:cs typeface="Arial" panose="020B0604020202020204" pitchFamily="34" charset="0"/>
              </a:rPr>
              <a:t>¿Estaría dispuesto a comprar </a:t>
            </a:r>
          </a:p>
          <a:p>
            <a:pPr>
              <a:defRPr>
                <a:latin typeface="Arial" panose="020B0604020202020204" pitchFamily="34" charset="0"/>
                <a:cs typeface="Arial" panose="020B0604020202020204" pitchFamily="34" charset="0"/>
              </a:defRPr>
            </a:pPr>
            <a:r>
              <a:rPr lang="es-CO">
                <a:latin typeface="Arial" panose="020B0604020202020204" pitchFamily="34" charset="0"/>
                <a:cs typeface="Arial" panose="020B0604020202020204" pitchFamily="34" charset="0"/>
              </a:rPr>
              <a:t>una licencia de este software para su empresa?</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s-ES"/>
        </a:p>
      </c:txPr>
    </c:title>
    <c:autoTitleDeleted val="0"/>
    <c:plotArea>
      <c:layout/>
      <c:pie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BE0-4F75-9B7C-6A8B00F777E3}"/>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8BE0-4F75-9B7C-6A8B00F777E3}"/>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8BE0-4F75-9B7C-6A8B00F777E3}"/>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8BE0-4F75-9B7C-6A8B00F777E3}"/>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8BE0-4F75-9B7C-6A8B00F777E3}"/>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s-ES"/>
              </a:p>
            </c:txPr>
            <c:dLblPos val="ct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'[Copia de TABULACION SENA.xlsx]Hoja1'!$D$47:$H$47</c:f>
              <c:strCache>
                <c:ptCount val="3"/>
                <c:pt idx="0">
                  <c:v>SI</c:v>
                </c:pt>
                <c:pt idx="2">
                  <c:v>NO</c:v>
                </c:pt>
              </c:strCache>
            </c:strRef>
          </c:cat>
          <c:val>
            <c:numRef>
              <c:f>'[Copia de TABULACION SENA.xlsx]Hoja1'!$D$48:$H$48</c:f>
              <c:numCache>
                <c:formatCode>General</c:formatCode>
                <c:ptCount val="5"/>
                <c:pt idx="0">
                  <c:v>7</c:v>
                </c:pt>
                <c:pt idx="2">
                  <c:v>8</c:v>
                </c:pt>
              </c:numCache>
            </c:numRef>
          </c:val>
          <c:extLst>
            <c:ext xmlns:c16="http://schemas.microsoft.com/office/drawing/2014/chart" uri="{C3380CC4-5D6E-409C-BE32-E72D297353CC}">
              <c16:uniqueId val="{0000000A-8BE0-4F75-9B7C-6A8B00F777E3}"/>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1"/>
        <c:delete val="1"/>
      </c:legendEntry>
      <c:legendEntry>
        <c:idx val="3"/>
        <c:delete val="1"/>
      </c:legendEntry>
      <c:legendEntry>
        <c:idx val="4"/>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s-E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s-CO"/>
              <a:t>¿Le gustaría que los activos llevaran un código de barras para ser identificados?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s-ES"/>
        </a:p>
      </c:txPr>
    </c:title>
    <c:autoTitleDeleted val="0"/>
    <c:plotArea>
      <c:layout>
        <c:manualLayout>
          <c:layoutTarget val="inner"/>
          <c:xMode val="edge"/>
          <c:yMode val="edge"/>
          <c:x val="0"/>
          <c:y val="0.22034169551370203"/>
          <c:w val="0.94383898149560774"/>
          <c:h val="0.72150258056934824"/>
        </c:manualLayout>
      </c:layout>
      <c:barChart>
        <c:barDir val="col"/>
        <c:grouping val="clustered"/>
        <c:varyColors val="0"/>
        <c:ser>
          <c:idx val="0"/>
          <c:order val="0"/>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'[Copia de TABULACION SENA.xlsx]Hoja1'!$J$8:$N$11</c:f>
              <c:strCache>
                <c:ptCount val="3"/>
                <c:pt idx="0">
                  <c:v>SI</c:v>
                </c:pt>
                <c:pt idx="2">
                  <c:v>NO</c:v>
                </c:pt>
              </c:strCache>
              <c:extLst/>
            </c:strRef>
          </c:cat>
          <c:val>
            <c:numRef>
              <c:f>'[Copia de TABULACION SENA.xlsx]Hoja1'!$J$12:$N$12</c:f>
              <c:numCache>
                <c:formatCode>General</c:formatCode>
                <c:ptCount val="5"/>
                <c:pt idx="0">
                  <c:v>10</c:v>
                </c:pt>
                <c:pt idx="2">
                  <c:v>5</c:v>
                </c:pt>
              </c:numCache>
            </c:numRef>
          </c:val>
          <c:extLst>
            <c:ext xmlns:c16="http://schemas.microsoft.com/office/drawing/2014/chart" uri="{C3380CC4-5D6E-409C-BE32-E72D297353CC}">
              <c16:uniqueId val="{00000000-2603-4048-8743-5BCD41999563}"/>
            </c:ext>
          </c:extLst>
        </c:ser>
        <c:dLbls>
          <c:dLblPos val="inEnd"/>
          <c:showLegendKey val="0"/>
          <c:showVal val="1"/>
          <c:showCatName val="0"/>
          <c:showSerName val="0"/>
          <c:showPercent val="0"/>
          <c:showBubbleSize val="0"/>
        </c:dLbls>
        <c:gapWidth val="65"/>
        <c:axId val="530921103"/>
        <c:axId val="481197215"/>
      </c:barChart>
      <c:catAx>
        <c:axId val="53092110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s-ES"/>
          </a:p>
        </c:txPr>
        <c:crossAx val="481197215"/>
        <c:crosses val="autoZero"/>
        <c:auto val="1"/>
        <c:lblAlgn val="ctr"/>
        <c:lblOffset val="100"/>
        <c:noMultiLvlLbl val="0"/>
      </c:catAx>
      <c:valAx>
        <c:axId val="48119721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30921103"/>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Arial" panose="020B0604020202020204" pitchFamily="34" charset="0"/>
                <a:ea typeface="+mn-ea"/>
                <a:cs typeface="Arial" panose="020B0604020202020204" pitchFamily="34" charset="0"/>
              </a:defRPr>
            </a:pPr>
            <a:r>
              <a:rPr lang="es-CO" sz="1600" b="1">
                <a:solidFill>
                  <a:schemeClr val="tx1"/>
                </a:solidFill>
                <a:latin typeface="Arial" panose="020B0604020202020204" pitchFamily="34" charset="0"/>
                <a:cs typeface="Arial" panose="020B0604020202020204" pitchFamily="34" charset="0"/>
              </a:rPr>
              <a:t>¿Considera que tiene el personal </a:t>
            </a:r>
          </a:p>
          <a:p>
            <a:pPr>
              <a:defRPr sz="1600" b="1">
                <a:solidFill>
                  <a:schemeClr val="tx1"/>
                </a:solidFill>
                <a:latin typeface="Arial" panose="020B0604020202020204" pitchFamily="34" charset="0"/>
                <a:cs typeface="Arial" panose="020B0604020202020204" pitchFamily="34" charset="0"/>
              </a:defRPr>
            </a:pPr>
            <a:r>
              <a:rPr lang="es-CO" sz="1600" b="1">
                <a:solidFill>
                  <a:schemeClr val="tx1"/>
                </a:solidFill>
                <a:latin typeface="Arial" panose="020B0604020202020204" pitchFamily="34" charset="0"/>
                <a:cs typeface="Arial" panose="020B0604020202020204" pitchFamily="34" charset="0"/>
              </a:rPr>
              <a:t>capacitado para manejar este tipo software?</a:t>
            </a:r>
          </a:p>
        </c:rich>
      </c:tx>
      <c:layout>
        <c:manualLayout>
          <c:xMode val="edge"/>
          <c:yMode val="edge"/>
          <c:x val="0.12373734432413877"/>
          <c:y val="3.5240117127352789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s-ES"/>
        </a:p>
      </c:txPr>
    </c:title>
    <c:autoTitleDeleted val="0"/>
    <c:plotArea>
      <c:layout/>
      <c:pieChart>
        <c:varyColors val="1"/>
        <c:ser>
          <c:idx val="0"/>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2C0B-432B-8AA9-803A47C39192}"/>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2C0B-432B-8AA9-803A47C39192}"/>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2C0B-432B-8AA9-803A47C39192}"/>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2C0B-432B-8AA9-803A47C39192}"/>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2C0B-432B-8AA9-803A47C39192}"/>
              </c:ext>
            </c:extLst>
          </c:dPt>
          <c:dLbls>
            <c:dLbl>
              <c:idx val="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C0B-432B-8AA9-803A47C39192}"/>
                </c:ext>
              </c:extLst>
            </c:dLbl>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C0B-432B-8AA9-803A47C3919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s-ES"/>
              </a:p>
            </c:txPr>
            <c:showLegendKey val="0"/>
            <c:showVal val="0"/>
            <c:showCatName val="0"/>
            <c:showSerName val="0"/>
            <c:showPercent val="0"/>
            <c:showBubbleSize val="0"/>
            <c:extLst>
              <c:ext xmlns:c15="http://schemas.microsoft.com/office/drawing/2012/chart" uri="{CE6537A1-D6FC-4f65-9D91-7224C49458BB}"/>
            </c:extLst>
          </c:dLbls>
          <c:cat>
            <c:strRef>
              <c:f>'[Copia de TABULACION SENA.xlsx]Hoja1'!$D$17:$H$17</c:f>
              <c:strCache>
                <c:ptCount val="3"/>
                <c:pt idx="0">
                  <c:v>SI</c:v>
                </c:pt>
                <c:pt idx="2">
                  <c:v>NO</c:v>
                </c:pt>
              </c:strCache>
            </c:strRef>
          </c:cat>
          <c:val>
            <c:numRef>
              <c:f>'[Copia de TABULACION SENA.xlsx]Hoja1'!$D$18:$H$18</c:f>
              <c:numCache>
                <c:formatCode>General</c:formatCode>
                <c:ptCount val="5"/>
                <c:pt idx="0">
                  <c:v>13</c:v>
                </c:pt>
                <c:pt idx="2">
                  <c:v>2</c:v>
                </c:pt>
              </c:numCache>
            </c:numRef>
          </c:val>
          <c:extLst>
            <c:ext xmlns:c16="http://schemas.microsoft.com/office/drawing/2014/chart" uri="{C3380CC4-5D6E-409C-BE32-E72D297353CC}">
              <c16:uniqueId val="{0000000A-2C0B-432B-8AA9-803A47C3919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1"/>
        <c:delete val="1"/>
      </c:legendEntry>
      <c:legendEntry>
        <c:idx val="3"/>
        <c:delete val="1"/>
      </c:legendEntry>
      <c:legendEntry>
        <c:idx val="4"/>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Arial" panose="020B0604020202020204" pitchFamily="34" charset="0"/>
                <a:ea typeface="+mn-ea"/>
                <a:cs typeface="Arial" panose="020B0604020202020204" pitchFamily="34" charset="0"/>
              </a:defRPr>
            </a:pPr>
            <a:r>
              <a:rPr lang="es-CO" sz="1800" b="1">
                <a:solidFill>
                  <a:schemeClr val="tx1"/>
                </a:solidFill>
                <a:latin typeface="Arial" panose="020B0604020202020204" pitchFamily="34" charset="0"/>
                <a:cs typeface="Arial" panose="020B0604020202020204" pitchFamily="34" charset="0"/>
              </a:rPr>
              <a:t>¿Le gustaría que la placa llevara el logo de su empresa?</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s-ES"/>
        </a:p>
      </c:txPr>
    </c:title>
    <c:autoTitleDeleted val="0"/>
    <c:plotArea>
      <c:layout/>
      <c:pieChart>
        <c:varyColors val="1"/>
        <c:ser>
          <c:idx val="0"/>
          <c:order val="0"/>
          <c:dPt>
            <c:idx val="0"/>
            <c:bubble3D val="0"/>
            <c:spPr>
              <a:solidFill>
                <a:schemeClr val="accent5">
                  <a:tint val="54000"/>
                </a:schemeClr>
              </a:solidFill>
              <a:ln w="19050">
                <a:solidFill>
                  <a:schemeClr val="lt1"/>
                </a:solidFill>
              </a:ln>
              <a:effectLst/>
            </c:spPr>
            <c:extLst>
              <c:ext xmlns:c16="http://schemas.microsoft.com/office/drawing/2014/chart" uri="{C3380CC4-5D6E-409C-BE32-E72D297353CC}">
                <c16:uniqueId val="{00000001-C7ED-4FA8-B2CD-2C8B066E98AB}"/>
              </c:ext>
            </c:extLst>
          </c:dPt>
          <c:dPt>
            <c:idx val="1"/>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3-C7ED-4FA8-B2CD-2C8B066E98AB}"/>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C7ED-4FA8-B2CD-2C8B066E98AB}"/>
              </c:ext>
            </c:extLst>
          </c:dPt>
          <c:dPt>
            <c:idx val="3"/>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7-C7ED-4FA8-B2CD-2C8B066E98AB}"/>
              </c:ext>
            </c:extLst>
          </c:dPt>
          <c:dPt>
            <c:idx val="4"/>
            <c:bubble3D val="0"/>
            <c:spPr>
              <a:solidFill>
                <a:schemeClr val="accent5">
                  <a:shade val="53000"/>
                </a:schemeClr>
              </a:solidFill>
              <a:ln w="19050">
                <a:solidFill>
                  <a:schemeClr val="lt1"/>
                </a:solidFill>
              </a:ln>
              <a:effectLst/>
            </c:spPr>
            <c:extLst>
              <c:ext xmlns:c16="http://schemas.microsoft.com/office/drawing/2014/chart" uri="{C3380CC4-5D6E-409C-BE32-E72D297353CC}">
                <c16:uniqueId val="{00000009-C7ED-4FA8-B2CD-2C8B066E98A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s-E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'[Copia de TABULACION SENA.xlsx]Hoja1'!$J$17:$N$17</c:f>
              <c:strCache>
                <c:ptCount val="3"/>
                <c:pt idx="0">
                  <c:v>SI</c:v>
                </c:pt>
                <c:pt idx="2">
                  <c:v>NO</c:v>
                </c:pt>
              </c:strCache>
            </c:strRef>
          </c:cat>
          <c:val>
            <c:numRef>
              <c:f>'[Copia de TABULACION SENA.xlsx]Hoja1'!$J$18:$N$18</c:f>
              <c:numCache>
                <c:formatCode>General</c:formatCode>
                <c:ptCount val="5"/>
                <c:pt idx="0">
                  <c:v>1</c:v>
                </c:pt>
                <c:pt idx="2">
                  <c:v>14</c:v>
                </c:pt>
              </c:numCache>
            </c:numRef>
          </c:val>
          <c:extLst>
            <c:ext xmlns:c16="http://schemas.microsoft.com/office/drawing/2014/chart" uri="{C3380CC4-5D6E-409C-BE32-E72D297353CC}">
              <c16:uniqueId val="{0000000A-C7ED-4FA8-B2CD-2C8B066E98AB}"/>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egendEntry>
        <c:idx val="1"/>
        <c:delete val="1"/>
      </c:legendEntry>
      <c:legendEntry>
        <c:idx val="3"/>
        <c:delete val="1"/>
      </c:legendEntry>
      <c:legendEntry>
        <c:idx val="4"/>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Arial" panose="020B0604020202020204" pitchFamily="34" charset="0"/>
                <a:ea typeface="+mn-ea"/>
                <a:cs typeface="Arial" panose="020B0604020202020204" pitchFamily="34" charset="0"/>
              </a:defRPr>
            </a:pPr>
            <a:r>
              <a:rPr lang="es-CO" sz="1800" b="1">
                <a:solidFill>
                  <a:schemeClr val="tx1"/>
                </a:solidFill>
                <a:latin typeface="Arial" panose="020B0604020202020204" pitchFamily="34" charset="0"/>
                <a:cs typeface="Arial" panose="020B0604020202020204" pitchFamily="34" charset="0"/>
              </a:rPr>
              <a:t>¿Qué nivel de seguridad espera que tenga el software?</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s-ES"/>
        </a:p>
      </c:txPr>
    </c:title>
    <c:autoTitleDeleted val="0"/>
    <c:plotArea>
      <c:layout/>
      <c:barChart>
        <c:barDir val="col"/>
        <c:grouping val="clustered"/>
        <c:varyColors val="0"/>
        <c:ser>
          <c:idx val="0"/>
          <c:order val="0"/>
          <c:spPr>
            <a:solidFill>
              <a:schemeClr val="accent1"/>
            </a:solidFill>
            <a:ln>
              <a:noFill/>
            </a:ln>
            <a:effectLst/>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7C5-4792-8D82-B5788469C60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s-E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'[Copia de TABULACION SENA.xlsx]Hoja1'!$D$23:$H$23</c:f>
              <c:strCache>
                <c:ptCount val="5"/>
                <c:pt idx="0">
                  <c:v>ALTO</c:v>
                </c:pt>
                <c:pt idx="2">
                  <c:v>MEDIO</c:v>
                </c:pt>
                <c:pt idx="4">
                  <c:v>BAJO</c:v>
                </c:pt>
              </c:strCache>
            </c:strRef>
          </c:cat>
          <c:val>
            <c:numRef>
              <c:f>'[Copia de TABULACION SENA.xlsx]Hoja1'!$D$24:$H$24</c:f>
              <c:numCache>
                <c:formatCode>General</c:formatCode>
                <c:ptCount val="5"/>
                <c:pt idx="0">
                  <c:v>15</c:v>
                </c:pt>
                <c:pt idx="2">
                  <c:v>0</c:v>
                </c:pt>
                <c:pt idx="4">
                  <c:v>0</c:v>
                </c:pt>
              </c:numCache>
            </c:numRef>
          </c:val>
          <c:extLst>
            <c:ext xmlns:c16="http://schemas.microsoft.com/office/drawing/2014/chart" uri="{C3380CC4-5D6E-409C-BE32-E72D297353CC}">
              <c16:uniqueId val="{00000000-07C5-4792-8D82-B5788469C60D}"/>
            </c:ext>
          </c:extLst>
        </c:ser>
        <c:dLbls>
          <c:showLegendKey val="0"/>
          <c:showVal val="0"/>
          <c:showCatName val="0"/>
          <c:showSerName val="0"/>
          <c:showPercent val="0"/>
          <c:showBubbleSize val="0"/>
        </c:dLbls>
        <c:gapWidth val="219"/>
        <c:overlap val="-27"/>
        <c:axId val="474911535"/>
        <c:axId val="477250175"/>
      </c:barChart>
      <c:catAx>
        <c:axId val="474911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s-ES"/>
          </a:p>
        </c:txPr>
        <c:crossAx val="477250175"/>
        <c:crosses val="autoZero"/>
        <c:auto val="1"/>
        <c:lblAlgn val="ctr"/>
        <c:lblOffset val="100"/>
        <c:noMultiLvlLbl val="0"/>
      </c:catAx>
      <c:valAx>
        <c:axId val="477250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crossAx val="4749115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s-CO">
                <a:latin typeface="Arial" panose="020B0604020202020204" pitchFamily="34" charset="0"/>
                <a:cs typeface="Arial" panose="020B0604020202020204" pitchFamily="34" charset="0"/>
              </a:rPr>
              <a:t>¿Como le gustaría que fuera la interfaz del software?</a:t>
            </a:r>
          </a:p>
        </c:rich>
      </c:tx>
      <c:layout>
        <c:manualLayout>
          <c:xMode val="edge"/>
          <c:yMode val="edge"/>
          <c:x val="0.17277077865266841"/>
          <c:y val="4.166666666666666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s-ES"/>
        </a:p>
      </c:txPr>
    </c:title>
    <c:autoTitleDeleted val="0"/>
    <c:plotArea>
      <c:layout/>
      <c:barChart>
        <c:barDir val="col"/>
        <c:grouping val="clustered"/>
        <c:varyColors val="0"/>
        <c:ser>
          <c:idx val="0"/>
          <c:order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'[Copia de TABULACION SENA.xlsx]Hoja1'!$J$23:$N$23</c:f>
              <c:strCache>
                <c:ptCount val="5"/>
                <c:pt idx="0">
                  <c:v>SENCILLA </c:v>
                </c:pt>
                <c:pt idx="2">
                  <c:v>PERSONALIZADA</c:v>
                </c:pt>
                <c:pt idx="4">
                  <c:v>INTERACTIVA</c:v>
                </c:pt>
              </c:strCache>
            </c:strRef>
          </c:cat>
          <c:val>
            <c:numRef>
              <c:f>'[Copia de TABULACION SENA.xlsx]Hoja1'!$J$24:$N$24</c:f>
              <c:numCache>
                <c:formatCode>General</c:formatCode>
                <c:ptCount val="5"/>
                <c:pt idx="0">
                  <c:v>6</c:v>
                </c:pt>
                <c:pt idx="2">
                  <c:v>5</c:v>
                </c:pt>
                <c:pt idx="4">
                  <c:v>4</c:v>
                </c:pt>
              </c:numCache>
            </c:numRef>
          </c:val>
          <c:extLst>
            <c:ext xmlns:c16="http://schemas.microsoft.com/office/drawing/2014/chart" uri="{C3380CC4-5D6E-409C-BE32-E72D297353CC}">
              <c16:uniqueId val="{00000000-26CC-4436-A8CE-E04AE585A2A6}"/>
            </c:ext>
          </c:extLst>
        </c:ser>
        <c:dLbls>
          <c:dLblPos val="inEnd"/>
          <c:showLegendKey val="0"/>
          <c:showVal val="1"/>
          <c:showCatName val="0"/>
          <c:showSerName val="0"/>
          <c:showPercent val="0"/>
          <c:showBubbleSize val="0"/>
        </c:dLbls>
        <c:gapWidth val="100"/>
        <c:overlap val="-24"/>
        <c:axId val="474913535"/>
        <c:axId val="471078367"/>
      </c:barChart>
      <c:catAx>
        <c:axId val="4749135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s-ES"/>
          </a:p>
        </c:txPr>
        <c:crossAx val="471078367"/>
        <c:crosses val="autoZero"/>
        <c:auto val="1"/>
        <c:lblAlgn val="ctr"/>
        <c:lblOffset val="100"/>
        <c:noMultiLvlLbl val="0"/>
      </c:catAx>
      <c:valAx>
        <c:axId val="4710783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s-ES"/>
          </a:p>
        </c:txPr>
        <c:crossAx val="47491353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Arial" panose="020B0604020202020204" pitchFamily="34" charset="0"/>
                <a:ea typeface="+mn-ea"/>
                <a:cs typeface="Arial" panose="020B0604020202020204" pitchFamily="34" charset="0"/>
              </a:defRPr>
            </a:pPr>
            <a:r>
              <a:rPr lang="es-CO" sz="1600" b="1">
                <a:solidFill>
                  <a:schemeClr val="tx1"/>
                </a:solidFill>
                <a:latin typeface="Arial" panose="020B0604020202020204" pitchFamily="34" charset="0"/>
                <a:cs typeface="Arial" panose="020B0604020202020204" pitchFamily="34" charset="0"/>
              </a:rPr>
              <a:t>¿Como espera identificar los activos que maneja?</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s-ES"/>
        </a:p>
      </c:txPr>
    </c:title>
    <c:autoTitleDeleted val="0"/>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'[Copia de TABULACION SENA.xlsx]Hoja1'!$D$26:$H$29</c:f>
              <c:strCache>
                <c:ptCount val="5"/>
                <c:pt idx="0">
                  <c:v>PLACA</c:v>
                </c:pt>
                <c:pt idx="2">
                  <c:v>STIKERS</c:v>
                </c:pt>
                <c:pt idx="4">
                  <c:v>OTROS</c:v>
                </c:pt>
              </c:strCache>
              <c:extLst/>
            </c:strRef>
          </c:cat>
          <c:val>
            <c:numRef>
              <c:f>'[Copia de TABULACION SENA.xlsx]Hoja1'!$D$30:$H$30</c:f>
              <c:numCache>
                <c:formatCode>General</c:formatCode>
                <c:ptCount val="5"/>
                <c:pt idx="0">
                  <c:v>10</c:v>
                </c:pt>
                <c:pt idx="2">
                  <c:v>5</c:v>
                </c:pt>
                <c:pt idx="4">
                  <c:v>0</c:v>
                </c:pt>
              </c:numCache>
            </c:numRef>
          </c:val>
          <c:extLst>
            <c:ext xmlns:c16="http://schemas.microsoft.com/office/drawing/2014/chart" uri="{C3380CC4-5D6E-409C-BE32-E72D297353CC}">
              <c16:uniqueId val="{00000000-D3F7-4CDF-9455-95D7C5C9186C}"/>
            </c:ext>
          </c:extLst>
        </c:ser>
        <c:dLbls>
          <c:dLblPos val="inEnd"/>
          <c:showLegendKey val="0"/>
          <c:showVal val="1"/>
          <c:showCatName val="0"/>
          <c:showSerName val="0"/>
          <c:showPercent val="0"/>
          <c:showBubbleSize val="0"/>
        </c:dLbls>
        <c:gapWidth val="219"/>
        <c:overlap val="-27"/>
        <c:axId val="472611551"/>
        <c:axId val="471079615"/>
      </c:barChart>
      <c:catAx>
        <c:axId val="47261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crossAx val="471079615"/>
        <c:crosses val="autoZero"/>
        <c:auto val="1"/>
        <c:lblAlgn val="ctr"/>
        <c:lblOffset val="100"/>
        <c:noMultiLvlLbl val="0"/>
      </c:catAx>
      <c:valAx>
        <c:axId val="471079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ES"/>
          </a:p>
        </c:txPr>
        <c:crossAx val="4726115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r>
              <a:rPr lang="es-CO">
                <a:latin typeface="Arial" panose="020B0604020202020204" pitchFamily="34" charset="0"/>
                <a:cs typeface="Arial" panose="020B0604020202020204" pitchFamily="34" charset="0"/>
              </a:rPr>
              <a:t>¿Como lleva el control de sus activos actualmente?</a:t>
            </a:r>
          </a:p>
        </c:rich>
      </c:tx>
      <c:layout>
        <c:manualLayout>
          <c:xMode val="edge"/>
          <c:yMode val="edge"/>
          <c:x val="0.12912489063867016"/>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es-ES"/>
        </a:p>
      </c:txPr>
    </c:title>
    <c:autoTitleDeleted val="0"/>
    <c:plotArea>
      <c:layout/>
      <c:barChart>
        <c:barDir val="col"/>
        <c:grouping val="clustered"/>
        <c:varyColors val="0"/>
        <c:ser>
          <c:idx val="0"/>
          <c:order val="0"/>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'[Copia de TABULACION SENA.xlsx]Hoja1'!$J$26:$N$29</c:f>
              <c:strCache>
                <c:ptCount val="5"/>
                <c:pt idx="0">
                  <c:v>CUADERNO </c:v>
                </c:pt>
                <c:pt idx="2">
                  <c:v>HOJA DE EXCEL</c:v>
                </c:pt>
                <c:pt idx="4">
                  <c:v>OTROS</c:v>
                </c:pt>
              </c:strCache>
              <c:extLst/>
            </c:strRef>
          </c:cat>
          <c:val>
            <c:numRef>
              <c:f>'[Copia de TABULACION SENA.xlsx]Hoja1'!$J$30:$N$30</c:f>
              <c:numCache>
                <c:formatCode>General</c:formatCode>
                <c:ptCount val="5"/>
                <c:pt idx="0">
                  <c:v>6</c:v>
                </c:pt>
                <c:pt idx="2">
                  <c:v>9</c:v>
                </c:pt>
                <c:pt idx="4">
                  <c:v>0</c:v>
                </c:pt>
              </c:numCache>
            </c:numRef>
          </c:val>
          <c:extLst>
            <c:ext xmlns:c16="http://schemas.microsoft.com/office/drawing/2014/chart" uri="{C3380CC4-5D6E-409C-BE32-E72D297353CC}">
              <c16:uniqueId val="{00000000-60C9-4EE8-89A9-DA75737695E8}"/>
            </c:ext>
          </c:extLst>
        </c:ser>
        <c:dLbls>
          <c:dLblPos val="inEnd"/>
          <c:showLegendKey val="0"/>
          <c:showVal val="1"/>
          <c:showCatName val="0"/>
          <c:showSerName val="0"/>
          <c:showPercent val="0"/>
          <c:showBubbleSize val="0"/>
        </c:dLbls>
        <c:gapWidth val="65"/>
        <c:axId val="543834847"/>
        <c:axId val="475088511"/>
      </c:barChart>
      <c:catAx>
        <c:axId val="5438348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0" i="0" u="none" strike="noStrike" kern="1200" cap="all"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es-ES"/>
          </a:p>
        </c:txPr>
        <c:crossAx val="475088511"/>
        <c:crosses val="autoZero"/>
        <c:auto val="1"/>
        <c:lblAlgn val="ctr"/>
        <c:lblOffset val="100"/>
        <c:noMultiLvlLbl val="0"/>
      </c:catAx>
      <c:valAx>
        <c:axId val="4750885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43834847"/>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cap="none" spc="0" normalizeH="0" baseline="0">
                <a:solidFill>
                  <a:schemeClr val="tx1"/>
                </a:solidFill>
                <a:latin typeface="Arial" panose="020B0604020202020204" pitchFamily="34" charset="0"/>
                <a:ea typeface="+mj-ea"/>
                <a:cs typeface="Arial" panose="020B0604020202020204" pitchFamily="34" charset="0"/>
              </a:defRPr>
            </a:pPr>
            <a:r>
              <a:rPr lang="es-CO" b="1">
                <a:solidFill>
                  <a:schemeClr val="tx1"/>
                </a:solidFill>
                <a:latin typeface="Arial" panose="020B0604020202020204" pitchFamily="34" charset="0"/>
                <a:cs typeface="Arial" panose="020B0604020202020204" pitchFamily="34" charset="0"/>
              </a:rPr>
              <a:t>Cuál piensa que es la necesidad</a:t>
            </a:r>
          </a:p>
          <a:p>
            <a:pPr>
              <a:defRPr>
                <a:solidFill>
                  <a:schemeClr val="tx1"/>
                </a:solidFill>
                <a:latin typeface="Arial" panose="020B0604020202020204" pitchFamily="34" charset="0"/>
                <a:cs typeface="Arial" panose="020B0604020202020204" pitchFamily="34" charset="0"/>
              </a:defRPr>
            </a:pPr>
            <a:r>
              <a:rPr lang="es-CO" b="1">
                <a:solidFill>
                  <a:schemeClr val="tx1"/>
                </a:solidFill>
                <a:latin typeface="Arial" panose="020B0604020202020204" pitchFamily="34" charset="0"/>
                <a:cs typeface="Arial" panose="020B0604020202020204" pitchFamily="34" charset="0"/>
              </a:rPr>
              <a:t> principal de implementar este software?</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solidFill>
              <a:latin typeface="Arial" panose="020B0604020202020204" pitchFamily="34" charset="0"/>
              <a:ea typeface="+mj-ea"/>
              <a:cs typeface="Arial" panose="020B0604020202020204" pitchFamily="34" charset="0"/>
            </a:defRPr>
          </a:pPr>
          <a:endParaRPr lang="es-ES"/>
        </a:p>
      </c:txPr>
    </c:title>
    <c:autoTitleDeleted val="0"/>
    <c:plotArea>
      <c:layout/>
      <c:barChart>
        <c:barDir val="bar"/>
        <c:grouping val="clustered"/>
        <c:varyColors val="0"/>
        <c:ser>
          <c:idx val="0"/>
          <c:order val="0"/>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E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'[Copia de TABULACION SENA.xlsx]Hoja1'!$D$35:$H$35</c:f>
              <c:strCache>
                <c:ptCount val="5"/>
                <c:pt idx="0">
                  <c:v>ORDENAR </c:v>
                </c:pt>
                <c:pt idx="2">
                  <c:v>CONTROLAR </c:v>
                </c:pt>
                <c:pt idx="4">
                  <c:v>OTROS</c:v>
                </c:pt>
              </c:strCache>
            </c:strRef>
          </c:cat>
          <c:val>
            <c:numRef>
              <c:f>'[Copia de TABULACION SENA.xlsx]Hoja1'!$D$36:$H$36</c:f>
              <c:numCache>
                <c:formatCode>General</c:formatCode>
                <c:ptCount val="5"/>
                <c:pt idx="0">
                  <c:v>14</c:v>
                </c:pt>
                <c:pt idx="2">
                  <c:v>1</c:v>
                </c:pt>
                <c:pt idx="4">
                  <c:v>0</c:v>
                </c:pt>
              </c:numCache>
            </c:numRef>
          </c:val>
          <c:extLst>
            <c:ext xmlns:c16="http://schemas.microsoft.com/office/drawing/2014/chart" uri="{C3380CC4-5D6E-409C-BE32-E72D297353CC}">
              <c16:uniqueId val="{00000000-074E-4583-9C39-F1A02E0445C0}"/>
            </c:ext>
          </c:extLst>
        </c:ser>
        <c:dLbls>
          <c:dLblPos val="inEnd"/>
          <c:showLegendKey val="0"/>
          <c:showVal val="1"/>
          <c:showCatName val="0"/>
          <c:showSerName val="0"/>
          <c:showPercent val="0"/>
          <c:showBubbleSize val="0"/>
        </c:dLbls>
        <c:gapWidth val="247"/>
        <c:overlap val="-20"/>
        <c:axId val="535401887"/>
        <c:axId val="401932031"/>
      </c:barChart>
      <c:catAx>
        <c:axId val="53540188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1" i="0" u="none" strike="noStrike" kern="1200" cap="none" spc="0" normalizeH="0" baseline="0">
                <a:solidFill>
                  <a:schemeClr val="tx1"/>
                </a:solidFill>
                <a:latin typeface="Arial" panose="020B0604020202020204" pitchFamily="34" charset="0"/>
                <a:ea typeface="+mn-ea"/>
                <a:cs typeface="Arial" panose="020B0604020202020204" pitchFamily="34" charset="0"/>
              </a:defRPr>
            </a:pPr>
            <a:endParaRPr lang="es-ES"/>
          </a:p>
        </c:txPr>
        <c:crossAx val="401932031"/>
        <c:crosses val="autoZero"/>
        <c:auto val="1"/>
        <c:lblAlgn val="ctr"/>
        <c:lblOffset val="100"/>
        <c:noMultiLvlLbl val="0"/>
      </c:catAx>
      <c:valAx>
        <c:axId val="40193203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s-ES"/>
          </a:p>
        </c:txPr>
        <c:crossAx val="53540188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7">
  <a:schemeClr val="accent4"/>
</cs:colorStyle>
</file>

<file path=ppt/charts/colors9.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7/06/2019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5"/>
        <p:cNvGrpSpPr/>
        <p:nvPr/>
      </p:nvGrpSpPr>
      <p:grpSpPr>
        <a:xfrm>
          <a:off x="0" y="0"/>
          <a:ext cx="0" cy="0"/>
          <a:chOff x="0" y="0"/>
          <a:chExt cx="0" cy="0"/>
        </a:xfrm>
      </p:grpSpPr>
      <p:sp>
        <p:nvSpPr>
          <p:cNvPr id="6166" name="Google Shape;6166;g797a41a49548fa8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67" name="Google Shape;6167;g797a41a49548fa8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8" name="Google Shape;6168;g797a41a49548fa8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9"/>
        <p:cNvGrpSpPr/>
        <p:nvPr/>
      </p:nvGrpSpPr>
      <p:grpSpPr>
        <a:xfrm>
          <a:off x="0" y="0"/>
          <a:ext cx="0" cy="0"/>
          <a:chOff x="0" y="0"/>
          <a:chExt cx="0" cy="0"/>
        </a:xfrm>
      </p:grpSpPr>
      <p:sp>
        <p:nvSpPr>
          <p:cNvPr id="6200" name="Google Shape;6200;g567a8cd32aa2df1c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1" name="Google Shape;6201;g567a8cd32aa2df1c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2" name="Google Shape;6202;g567a8cd32aa2df1c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0"/>
        <p:cNvGrpSpPr/>
        <p:nvPr/>
      </p:nvGrpSpPr>
      <p:grpSpPr>
        <a:xfrm>
          <a:off x="0" y="0"/>
          <a:ext cx="0" cy="0"/>
          <a:chOff x="0" y="0"/>
          <a:chExt cx="0" cy="0"/>
        </a:xfrm>
      </p:grpSpPr>
      <p:sp>
        <p:nvSpPr>
          <p:cNvPr id="6211" name="Google Shape;6211;g784a492f95bbe30e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2" name="Google Shape;6212;g784a492f95bbe30e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213" name="Google Shape;6213;g784a492f95bbe30e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07/06/2019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07/06/2019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07/06/2019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07/06/2019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07/06/2019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07/06/2019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07/06/2019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2" y="362599"/>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Proyectos Primer</a:t>
            </a:r>
          </a:p>
        </p:txBody>
      </p:sp>
      <p:sp>
        <p:nvSpPr>
          <p:cNvPr id="12" name="Título 1"/>
          <p:cNvSpPr txBox="1">
            <a:spLocks/>
          </p:cNvSpPr>
          <p:nvPr/>
        </p:nvSpPr>
        <p:spPr>
          <a:xfrm>
            <a:off x="420623"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Trimestre ADSI Nocturno</a:t>
            </a:r>
          </a:p>
        </p:txBody>
      </p:sp>
      <p:pic>
        <p:nvPicPr>
          <p:cNvPr id="4" name="Imagen 3">
            <a:extLst>
              <a:ext uri="{FF2B5EF4-FFF2-40B4-BE49-F238E27FC236}">
                <a16:creationId xmlns:a16="http://schemas.microsoft.com/office/drawing/2014/main" id="{8709A74E-33D8-42DD-BB86-41A5000E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16717"/>
            <a:ext cx="663262" cy="541283"/>
          </a:xfrm>
          <a:prstGeom prst="rect">
            <a:avLst/>
          </a:prstGeom>
        </p:spPr>
      </p:pic>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74037" y="464876"/>
            <a:ext cx="7277343"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Tabulación de datos</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pic>
        <p:nvPicPr>
          <p:cNvPr id="6" name="Imagen 5"/>
          <p:cNvPicPr>
            <a:picLocks noChangeAspect="1"/>
          </p:cNvPicPr>
          <p:nvPr/>
        </p:nvPicPr>
        <p:blipFill>
          <a:blip r:embed="rId3"/>
          <a:stretch>
            <a:fillRect/>
          </a:stretch>
        </p:blipFill>
        <p:spPr>
          <a:xfrm>
            <a:off x="1226543" y="2066425"/>
            <a:ext cx="6524837" cy="4492637"/>
          </a:xfrm>
          <a:prstGeom prst="rect">
            <a:avLst/>
          </a:prstGeom>
        </p:spPr>
      </p:pic>
    </p:spTree>
    <p:extLst>
      <p:ext uri="{BB962C8B-B14F-4D97-AF65-F5344CB8AC3E}">
        <p14:creationId xmlns:p14="http://schemas.microsoft.com/office/powerpoint/2010/main" val="1672051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pic>
        <p:nvPicPr>
          <p:cNvPr id="6" name="Imagen 5"/>
          <p:cNvPicPr>
            <a:picLocks noChangeAspect="1"/>
          </p:cNvPicPr>
          <p:nvPr/>
        </p:nvPicPr>
        <p:blipFill>
          <a:blip r:embed="rId3"/>
          <a:stretch>
            <a:fillRect/>
          </a:stretch>
        </p:blipFill>
        <p:spPr>
          <a:xfrm>
            <a:off x="1512276" y="2063400"/>
            <a:ext cx="6071807" cy="4564111"/>
          </a:xfrm>
          <a:prstGeom prst="rect">
            <a:avLst/>
          </a:prstGeom>
        </p:spPr>
      </p:pic>
    </p:spTree>
    <p:extLst>
      <p:ext uri="{BB962C8B-B14F-4D97-AF65-F5344CB8AC3E}">
        <p14:creationId xmlns:p14="http://schemas.microsoft.com/office/powerpoint/2010/main" val="116478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001" y="464876"/>
            <a:ext cx="7277343"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graphicFrame>
        <p:nvGraphicFramePr>
          <p:cNvPr id="8" name="Gráfico 7">
            <a:extLst>
              <a:ext uri="{FF2B5EF4-FFF2-40B4-BE49-F238E27FC236}">
                <a16:creationId xmlns:a16="http://schemas.microsoft.com/office/drawing/2014/main" id="{765933D8-F4E6-4B13-9DEE-3EC7FACEAE05}"/>
              </a:ext>
            </a:extLst>
          </p:cNvPr>
          <p:cNvGraphicFramePr>
            <a:graphicFrameLocks/>
          </p:cNvGraphicFramePr>
          <p:nvPr>
            <p:extLst>
              <p:ext uri="{D42A27DB-BD31-4B8C-83A1-F6EECF244321}">
                <p14:modId xmlns:p14="http://schemas.microsoft.com/office/powerpoint/2010/main" val="2675254588"/>
              </p:ext>
            </p:extLst>
          </p:nvPr>
        </p:nvGraphicFramePr>
        <p:xfrm>
          <a:off x="1351128" y="2006222"/>
          <a:ext cx="6482687" cy="43869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663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graphicFrame>
        <p:nvGraphicFramePr>
          <p:cNvPr id="6" name="Gráfico 5">
            <a:extLst>
              <a:ext uri="{FF2B5EF4-FFF2-40B4-BE49-F238E27FC236}">
                <a16:creationId xmlns:a16="http://schemas.microsoft.com/office/drawing/2014/main" id="{D40BAC4C-D9BB-494A-BA18-B2907DA690CD}"/>
              </a:ext>
            </a:extLst>
          </p:cNvPr>
          <p:cNvGraphicFramePr>
            <a:graphicFrameLocks/>
          </p:cNvGraphicFramePr>
          <p:nvPr>
            <p:extLst>
              <p:ext uri="{D42A27DB-BD31-4B8C-83A1-F6EECF244321}">
                <p14:modId xmlns:p14="http://schemas.microsoft.com/office/powerpoint/2010/main" val="129487033"/>
              </p:ext>
            </p:extLst>
          </p:nvPr>
        </p:nvGraphicFramePr>
        <p:xfrm>
          <a:off x="1132765" y="2156347"/>
          <a:ext cx="6892120" cy="43263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970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001" y="464876"/>
            <a:ext cx="7277343"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graphicFrame>
        <p:nvGraphicFramePr>
          <p:cNvPr id="7" name="Gráfico 6">
            <a:extLst>
              <a:ext uri="{FF2B5EF4-FFF2-40B4-BE49-F238E27FC236}">
                <a16:creationId xmlns:a16="http://schemas.microsoft.com/office/drawing/2014/main" id="{2469D3F0-A27A-467E-BB99-B873C4D0FCE4}"/>
              </a:ext>
            </a:extLst>
          </p:cNvPr>
          <p:cNvGraphicFramePr>
            <a:graphicFrameLocks/>
          </p:cNvGraphicFramePr>
          <p:nvPr>
            <p:extLst>
              <p:ext uri="{D42A27DB-BD31-4B8C-83A1-F6EECF244321}">
                <p14:modId xmlns:p14="http://schemas.microsoft.com/office/powerpoint/2010/main" val="290322066"/>
              </p:ext>
            </p:extLst>
          </p:nvPr>
        </p:nvGraphicFramePr>
        <p:xfrm>
          <a:off x="1555845" y="2169994"/>
          <a:ext cx="5906499" cy="41467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350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5" name="Gráfico 4">
            <a:extLst>
              <a:ext uri="{FF2B5EF4-FFF2-40B4-BE49-F238E27FC236}">
                <a16:creationId xmlns:a16="http://schemas.microsoft.com/office/drawing/2014/main" id="{D39615EA-121E-4B93-BAF4-B13D65C3F4B1}"/>
              </a:ext>
            </a:extLst>
          </p:cNvPr>
          <p:cNvGraphicFramePr>
            <a:graphicFrameLocks/>
          </p:cNvGraphicFramePr>
          <p:nvPr>
            <p:extLst>
              <p:ext uri="{D42A27DB-BD31-4B8C-83A1-F6EECF244321}">
                <p14:modId xmlns:p14="http://schemas.microsoft.com/office/powerpoint/2010/main" val="394382807"/>
              </p:ext>
            </p:extLst>
          </p:nvPr>
        </p:nvGraphicFramePr>
        <p:xfrm>
          <a:off x="1187354" y="1965278"/>
          <a:ext cx="6796585" cy="4327652"/>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379571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4" name="Gráfico 3">
            <a:extLst>
              <a:ext uri="{FF2B5EF4-FFF2-40B4-BE49-F238E27FC236}">
                <a16:creationId xmlns:a16="http://schemas.microsoft.com/office/drawing/2014/main" id="{9FF35C2B-EC66-4AB2-A7DF-0B1AFEEA5559}"/>
              </a:ext>
            </a:extLst>
          </p:cNvPr>
          <p:cNvGraphicFramePr>
            <a:graphicFrameLocks/>
          </p:cNvGraphicFramePr>
          <p:nvPr/>
        </p:nvGraphicFramePr>
        <p:xfrm>
          <a:off x="1376713" y="2171700"/>
          <a:ext cx="6242539" cy="4334608"/>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49548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4" name="Gráfico 3">
            <a:extLst>
              <a:ext uri="{FF2B5EF4-FFF2-40B4-BE49-F238E27FC236}">
                <a16:creationId xmlns:a16="http://schemas.microsoft.com/office/drawing/2014/main" id="{84B302CF-F5F0-481A-8490-344103574CE8}"/>
              </a:ext>
            </a:extLst>
          </p:cNvPr>
          <p:cNvGraphicFramePr>
            <a:graphicFrameLocks/>
          </p:cNvGraphicFramePr>
          <p:nvPr/>
        </p:nvGraphicFramePr>
        <p:xfrm>
          <a:off x="1055077" y="2373923"/>
          <a:ext cx="6508490" cy="3886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407826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4" name="Gráfico 3">
            <a:extLst>
              <a:ext uri="{FF2B5EF4-FFF2-40B4-BE49-F238E27FC236}">
                <a16:creationId xmlns:a16="http://schemas.microsoft.com/office/drawing/2014/main" id="{99AB70D3-AE82-44A0-85FF-839F1508D7A4}"/>
              </a:ext>
            </a:extLst>
          </p:cNvPr>
          <p:cNvGraphicFramePr>
            <a:graphicFrameLocks/>
          </p:cNvGraphicFramePr>
          <p:nvPr/>
        </p:nvGraphicFramePr>
        <p:xfrm>
          <a:off x="1306376" y="2280504"/>
          <a:ext cx="6682154" cy="4102712"/>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3370171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4" name="Gráfico 3">
            <a:extLst>
              <a:ext uri="{FF2B5EF4-FFF2-40B4-BE49-F238E27FC236}">
                <a16:creationId xmlns:a16="http://schemas.microsoft.com/office/drawing/2014/main" id="{220BBDF8-AA4B-4142-BAE0-7ECBB0B55012}"/>
              </a:ext>
            </a:extLst>
          </p:cNvPr>
          <p:cNvGraphicFramePr>
            <a:graphicFrameLocks/>
          </p:cNvGraphicFramePr>
          <p:nvPr/>
        </p:nvGraphicFramePr>
        <p:xfrm>
          <a:off x="1195754" y="2143124"/>
          <a:ext cx="6928338" cy="4222507"/>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368206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A646CF-B16B-46B8-BD12-98111ACA9A04}"/>
              </a:ext>
            </a:extLst>
          </p:cNvPr>
          <p:cNvSpPr txBox="1"/>
          <p:nvPr/>
        </p:nvSpPr>
        <p:spPr>
          <a:xfrm>
            <a:off x="166254" y="1080654"/>
            <a:ext cx="8811491" cy="798022"/>
          </a:xfrm>
          <a:prstGeom prst="rect">
            <a:avLst/>
          </a:prstGeom>
        </p:spPr>
        <p:txBody>
          <a:bodyPr vert="horz" wrap="square" lIns="91440" tIns="45720" rIns="91440" bIns="45720" rtlCol="0" anchor="ctr">
            <a:noAutofit/>
          </a:bodyPr>
          <a:lstStyle/>
          <a:p>
            <a:r>
              <a:rPr lang="es-ES" sz="5400" b="1" dirty="0">
                <a:solidFill>
                  <a:srgbClr val="92D050"/>
                </a:solidFill>
              </a:rPr>
              <a:t>Nombre del proyecto</a:t>
            </a:r>
          </a:p>
          <a:p>
            <a:pPr algn="l"/>
            <a:endParaRPr lang="es-ES" sz="8000" b="1" dirty="0">
              <a:solidFill>
                <a:srgbClr val="92D050"/>
              </a:solidFill>
            </a:endParaRPr>
          </a:p>
        </p:txBody>
      </p:sp>
      <p:pic>
        <p:nvPicPr>
          <p:cNvPr id="3" name="Imagen 2">
            <a:extLst>
              <a:ext uri="{FF2B5EF4-FFF2-40B4-BE49-F238E27FC236}">
                <a16:creationId xmlns:a16="http://schemas.microsoft.com/office/drawing/2014/main" id="{3CF4FC51-BE69-4EAF-A504-3E693DB8FDD4}"/>
              </a:ext>
            </a:extLst>
          </p:cNvPr>
          <p:cNvPicPr>
            <a:picLocks noChangeAspect="1"/>
          </p:cNvPicPr>
          <p:nvPr/>
        </p:nvPicPr>
        <p:blipFill rotWithShape="1">
          <a:blip r:embed="rId2"/>
          <a:srcRect l="33636" t="40217" r="33273" b="35529"/>
          <a:stretch/>
        </p:blipFill>
        <p:spPr>
          <a:xfrm>
            <a:off x="48377" y="2340033"/>
            <a:ext cx="9047244" cy="3728258"/>
          </a:xfrm>
          <a:prstGeom prst="rect">
            <a:avLst/>
          </a:prstGeom>
        </p:spPr>
      </p:pic>
    </p:spTree>
    <p:extLst>
      <p:ext uri="{BB962C8B-B14F-4D97-AF65-F5344CB8AC3E}">
        <p14:creationId xmlns:p14="http://schemas.microsoft.com/office/powerpoint/2010/main" val="3883275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6" name="Gráfico 5">
            <a:extLst>
              <a:ext uri="{FF2B5EF4-FFF2-40B4-BE49-F238E27FC236}">
                <a16:creationId xmlns:a16="http://schemas.microsoft.com/office/drawing/2014/main" id="{61A34A35-9F0F-4C2F-8FEF-7E83C0B02E57}"/>
              </a:ext>
            </a:extLst>
          </p:cNvPr>
          <p:cNvGraphicFramePr>
            <a:graphicFrameLocks/>
          </p:cNvGraphicFramePr>
          <p:nvPr/>
        </p:nvGraphicFramePr>
        <p:xfrm>
          <a:off x="1411884" y="2110154"/>
          <a:ext cx="6453553" cy="4167553"/>
        </p:xfrm>
        <a:graphic>
          <a:graphicData uri="http://schemas.openxmlformats.org/drawingml/2006/chart">
            <c:chart xmlns:c="http://schemas.openxmlformats.org/drawingml/2006/chart" xmlns:r="http://schemas.openxmlformats.org/officeDocument/2006/relationships" r:id="rId2"/>
          </a:graphicData>
        </a:graphic>
      </p:graphicFrame>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293268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4" name="Gráfico 3">
            <a:extLst>
              <a:ext uri="{FF2B5EF4-FFF2-40B4-BE49-F238E27FC236}">
                <a16:creationId xmlns:a16="http://schemas.microsoft.com/office/drawing/2014/main" id="{0253A631-5999-43FD-B57F-AFC5384EC546}"/>
              </a:ext>
            </a:extLst>
          </p:cNvPr>
          <p:cNvGraphicFramePr>
            <a:graphicFrameLocks/>
          </p:cNvGraphicFramePr>
          <p:nvPr/>
        </p:nvGraphicFramePr>
        <p:xfrm>
          <a:off x="1529862" y="2216027"/>
          <a:ext cx="6106975" cy="4096850"/>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146491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5" name="Gráfico 4">
            <a:extLst>
              <a:ext uri="{FF2B5EF4-FFF2-40B4-BE49-F238E27FC236}">
                <a16:creationId xmlns:a16="http://schemas.microsoft.com/office/drawing/2014/main" id="{33AEC8FD-1901-4773-AEB3-639093268559}"/>
              </a:ext>
            </a:extLst>
          </p:cNvPr>
          <p:cNvGraphicFramePr>
            <a:graphicFrameLocks/>
          </p:cNvGraphicFramePr>
          <p:nvPr/>
        </p:nvGraphicFramePr>
        <p:xfrm>
          <a:off x="1547446" y="2057400"/>
          <a:ext cx="6194899" cy="4220308"/>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2197292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6" name="Gráfico 5">
            <a:extLst>
              <a:ext uri="{FF2B5EF4-FFF2-40B4-BE49-F238E27FC236}">
                <a16:creationId xmlns:a16="http://schemas.microsoft.com/office/drawing/2014/main" id="{58B9D71C-D767-42FA-9DAE-2AD1CA2A6E4B}"/>
              </a:ext>
            </a:extLst>
          </p:cNvPr>
          <p:cNvGraphicFramePr>
            <a:graphicFrameLocks/>
          </p:cNvGraphicFramePr>
          <p:nvPr/>
        </p:nvGraphicFramePr>
        <p:xfrm>
          <a:off x="791308" y="2428142"/>
          <a:ext cx="7315200" cy="3656136"/>
        </p:xfrm>
        <a:graphic>
          <a:graphicData uri="http://schemas.openxmlformats.org/drawingml/2006/chart">
            <c:chart xmlns:c="http://schemas.openxmlformats.org/drawingml/2006/chart" xmlns:r="http://schemas.openxmlformats.org/officeDocument/2006/relationships" r:id="rId2"/>
          </a:graphicData>
        </a:graphic>
      </p:graphicFrame>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380792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graphicFrame>
        <p:nvGraphicFramePr>
          <p:cNvPr id="5" name="Gráfico 4">
            <a:extLst>
              <a:ext uri="{FF2B5EF4-FFF2-40B4-BE49-F238E27FC236}">
                <a16:creationId xmlns:a16="http://schemas.microsoft.com/office/drawing/2014/main" id="{36A82E99-B936-435B-B93E-42446A13AD1B}"/>
              </a:ext>
            </a:extLst>
          </p:cNvPr>
          <p:cNvGraphicFramePr>
            <a:graphicFrameLocks/>
          </p:cNvGraphicFramePr>
          <p:nvPr/>
        </p:nvGraphicFramePr>
        <p:xfrm>
          <a:off x="1512277" y="2215662"/>
          <a:ext cx="6353159" cy="41148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428950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84"/>
        <p:cNvGrpSpPr/>
        <p:nvPr/>
      </p:nvGrpSpPr>
      <p:grpSpPr>
        <a:xfrm>
          <a:off x="0" y="0"/>
          <a:ext cx="0" cy="0"/>
          <a:chOff x="0" y="0"/>
          <a:chExt cx="0" cy="0"/>
        </a:xfrm>
      </p:grpSpPr>
      <p:sp>
        <p:nvSpPr>
          <p:cNvPr id="6185" name="Google Shape;6185;p1"/>
          <p:cNvSpPr txBox="1"/>
          <p:nvPr/>
        </p:nvSpPr>
        <p:spPr>
          <a:xfrm>
            <a:off x="282633" y="532014"/>
            <a:ext cx="8711700" cy="831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5400" b="1">
                <a:solidFill>
                  <a:srgbClr val="92D050"/>
                </a:solidFill>
                <a:latin typeface="Calibri"/>
                <a:ea typeface="Calibri"/>
                <a:cs typeface="Calibri"/>
                <a:sym typeface="Calibri"/>
              </a:rPr>
              <a:t>Objetivo general.</a:t>
            </a:r>
            <a:endParaRPr/>
          </a:p>
        </p:txBody>
      </p:sp>
      <p:sp>
        <p:nvSpPr>
          <p:cNvPr id="6186" name="Google Shape;6186;p1"/>
          <p:cNvSpPr txBox="1"/>
          <p:nvPr/>
        </p:nvSpPr>
        <p:spPr>
          <a:xfrm>
            <a:off x="640050" y="2114750"/>
            <a:ext cx="7863900" cy="3832200"/>
          </a:xfrm>
          <a:prstGeom prst="rect">
            <a:avLst/>
          </a:prstGeom>
          <a:no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s-CO" sz="3600" b="0" i="0" u="none" strike="noStrike" cap="none" dirty="0">
                <a:solidFill>
                  <a:schemeClr val="dk1"/>
                </a:solidFill>
                <a:ea typeface="Arial"/>
                <a:cs typeface="Arial"/>
                <a:sym typeface="Arial"/>
              </a:rPr>
              <a:t>Diseñar e implementar un software que permita el control y la administración de activos fijos.</a:t>
            </a:r>
            <a:endParaRPr dirty="0"/>
          </a:p>
        </p:txBody>
      </p:sp>
      <p:pic>
        <p:nvPicPr>
          <p:cNvPr id="4" name="Imagen 3">
            <a:extLst>
              <a:ext uri="{FF2B5EF4-FFF2-40B4-BE49-F238E27FC236}">
                <a16:creationId xmlns:a16="http://schemas.microsoft.com/office/drawing/2014/main" id="{93E4BB7E-0BED-45BF-9B34-4A971D43A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7"/>
        <p:cNvGrpSpPr/>
        <p:nvPr/>
      </p:nvGrpSpPr>
      <p:grpSpPr>
        <a:xfrm>
          <a:off x="0" y="0"/>
          <a:ext cx="0" cy="0"/>
          <a:chOff x="0" y="0"/>
          <a:chExt cx="0" cy="0"/>
        </a:xfrm>
      </p:grpSpPr>
      <p:sp>
        <p:nvSpPr>
          <p:cNvPr id="6188" name="Google Shape;6188;p2"/>
          <p:cNvSpPr txBox="1"/>
          <p:nvPr/>
        </p:nvSpPr>
        <p:spPr>
          <a:xfrm>
            <a:off x="166255" y="532015"/>
            <a:ext cx="8728500" cy="881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5400"/>
              <a:buFont typeface="Calibri"/>
              <a:buNone/>
            </a:pPr>
            <a:endParaRPr sz="5400" b="1">
              <a:solidFill>
                <a:srgbClr val="92D050"/>
              </a:solidFill>
              <a:latin typeface="Calibri"/>
              <a:ea typeface="Calibri"/>
              <a:cs typeface="Calibri"/>
              <a:sym typeface="Calibri"/>
            </a:endParaRPr>
          </a:p>
          <a:p>
            <a:pPr marL="0" marR="0" lvl="0" indent="0" algn="l" rtl="0">
              <a:spcBef>
                <a:spcPts val="0"/>
              </a:spcBef>
              <a:spcAft>
                <a:spcPts val="0"/>
              </a:spcAft>
              <a:buClr>
                <a:schemeClr val="dk1"/>
              </a:buClr>
              <a:buSzPts val="5400"/>
              <a:buFont typeface="Calibri"/>
              <a:buNone/>
            </a:pPr>
            <a:endParaRPr sz="5400" b="1">
              <a:solidFill>
                <a:srgbClr val="92D050"/>
              </a:solidFill>
              <a:latin typeface="Calibri"/>
              <a:ea typeface="Calibri"/>
              <a:cs typeface="Calibri"/>
              <a:sym typeface="Calibri"/>
            </a:endParaRPr>
          </a:p>
        </p:txBody>
      </p:sp>
      <p:sp>
        <p:nvSpPr>
          <p:cNvPr id="6189" name="Google Shape;6189;p2"/>
          <p:cNvSpPr txBox="1"/>
          <p:nvPr/>
        </p:nvSpPr>
        <p:spPr>
          <a:xfrm>
            <a:off x="166255" y="532015"/>
            <a:ext cx="8578800" cy="76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2D050"/>
              </a:buClr>
              <a:buSzPts val="5400"/>
              <a:buFont typeface="Calibri"/>
              <a:buNone/>
            </a:pPr>
            <a:r>
              <a:rPr lang="es-CO" sz="5400" b="1">
                <a:solidFill>
                  <a:srgbClr val="92D050"/>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6190" name="Google Shape;6190;p2"/>
          <p:cNvSpPr txBox="1"/>
          <p:nvPr/>
        </p:nvSpPr>
        <p:spPr>
          <a:xfrm>
            <a:off x="931025" y="2477193"/>
            <a:ext cx="7680900" cy="3848700"/>
          </a:xfrm>
          <a:prstGeom prst="rect">
            <a:avLst/>
          </a:prstGeom>
          <a:noFill/>
          <a:ln>
            <a:noFill/>
          </a:ln>
        </p:spPr>
        <p:txBody>
          <a:bodyPr spcFirstLastPara="1" wrap="square" lIns="91425" tIns="45700" rIns="91425" bIns="45700" anchor="ctr" anchorCtr="0">
            <a:noAutofit/>
          </a:bodyPr>
          <a:lstStyle/>
          <a:p>
            <a:pPr marL="342900" marR="0" lvl="0" indent="-190500" algn="l" rtl="0">
              <a:spcBef>
                <a:spcPts val="0"/>
              </a:spcBef>
              <a:spcAft>
                <a:spcPts val="0"/>
              </a:spcAft>
              <a:buClr>
                <a:schemeClr val="dk1"/>
              </a:buClr>
              <a:buSzPts val="2400"/>
              <a:buFont typeface="Noto Sans Symbols"/>
              <a:buNone/>
            </a:pPr>
            <a:endParaRPr sz="2400" b="1">
              <a:solidFill>
                <a:srgbClr val="92D050"/>
              </a:solidFill>
              <a:latin typeface="Calibri"/>
              <a:ea typeface="Calibri"/>
              <a:cs typeface="Calibri"/>
              <a:sym typeface="Calibri"/>
            </a:endParaRPr>
          </a:p>
        </p:txBody>
      </p:sp>
      <p:sp>
        <p:nvSpPr>
          <p:cNvPr id="6191" name="Google Shape;6191;p2"/>
          <p:cNvSpPr/>
          <p:nvPr/>
        </p:nvSpPr>
        <p:spPr>
          <a:xfrm>
            <a:off x="673400" y="2477203"/>
            <a:ext cx="7564500" cy="3848700"/>
          </a:xfrm>
          <a:prstGeom prst="rect">
            <a:avLst/>
          </a:prstGeom>
          <a:noFill/>
          <a:ln>
            <a:noFill/>
          </a:ln>
        </p:spPr>
        <p:txBody>
          <a:bodyPr spcFirstLastPara="1" wrap="square" lIns="91425" tIns="45700" rIns="91425" bIns="45700" anchor="t" anchorCtr="0">
            <a:spAutoFit/>
          </a:bodyPr>
          <a:lstStyle/>
          <a:p>
            <a:pPr marL="457200" marR="0" lvl="0" indent="-406400" algn="l" rtl="0">
              <a:spcBef>
                <a:spcPts val="0"/>
              </a:spcBef>
              <a:spcAft>
                <a:spcPts val="0"/>
              </a:spcAft>
              <a:buClr>
                <a:schemeClr val="dk1"/>
              </a:buClr>
              <a:buSzPts val="2800"/>
              <a:buFont typeface="Calibri"/>
              <a:buChar char="●"/>
            </a:pPr>
            <a:r>
              <a:rPr lang="es-CO" sz="2800" dirty="0">
                <a:solidFill>
                  <a:schemeClr val="dk1"/>
                </a:solidFill>
                <a:latin typeface="Calibri"/>
                <a:ea typeface="Calibri"/>
                <a:cs typeface="Calibri"/>
                <a:sym typeface="Calibri"/>
              </a:rPr>
              <a:t>Controlar el ingreso y egreso de los activos fijos</a:t>
            </a:r>
            <a:endParaRPr sz="2800" dirty="0">
              <a:solidFill>
                <a:schemeClr val="dk1"/>
              </a:solidFill>
              <a:latin typeface="Calibri"/>
              <a:ea typeface="Calibri"/>
              <a:cs typeface="Calibri"/>
              <a:sym typeface="Calibri"/>
            </a:endParaRPr>
          </a:p>
          <a:p>
            <a:pPr marL="457200" marR="0" lvl="0" indent="-406400" algn="l" rtl="0">
              <a:spcBef>
                <a:spcPts val="0"/>
              </a:spcBef>
              <a:spcAft>
                <a:spcPts val="0"/>
              </a:spcAft>
              <a:buClr>
                <a:schemeClr val="dk1"/>
              </a:buClr>
              <a:buSzPts val="2800"/>
              <a:buFont typeface="Calibri"/>
              <a:buChar char="●"/>
            </a:pPr>
            <a:r>
              <a:rPr lang="es-CO" sz="2800" dirty="0">
                <a:solidFill>
                  <a:schemeClr val="dk1"/>
                </a:solidFill>
                <a:latin typeface="Calibri"/>
                <a:ea typeface="Calibri"/>
                <a:cs typeface="Calibri"/>
                <a:sym typeface="Calibri"/>
              </a:rPr>
              <a:t>Optimizar el funcionamiento de un sistema de control de activos fijos. </a:t>
            </a:r>
            <a:endParaRPr sz="2800" dirty="0">
              <a:solidFill>
                <a:schemeClr val="dk1"/>
              </a:solidFill>
              <a:latin typeface="Calibri"/>
              <a:ea typeface="Calibri"/>
              <a:cs typeface="Calibri"/>
              <a:sym typeface="Calibri"/>
            </a:endParaRPr>
          </a:p>
          <a:p>
            <a:pPr marL="457200" marR="0" lvl="0" indent="-406400" algn="l" rtl="0">
              <a:spcBef>
                <a:spcPts val="0"/>
              </a:spcBef>
              <a:spcAft>
                <a:spcPts val="0"/>
              </a:spcAft>
              <a:buClr>
                <a:schemeClr val="dk1"/>
              </a:buClr>
              <a:buSzPts val="2800"/>
              <a:buFont typeface="Calibri"/>
              <a:buChar char="●"/>
            </a:pPr>
            <a:r>
              <a:rPr lang="es-CO" sz="2800" dirty="0">
                <a:solidFill>
                  <a:schemeClr val="dk1"/>
                </a:solidFill>
                <a:latin typeface="Calibri"/>
                <a:ea typeface="Calibri"/>
                <a:cs typeface="Calibri"/>
                <a:sym typeface="Calibri"/>
              </a:rPr>
              <a:t>Realizar una correcta recolección de información para satisfacer la necesidad de cliente y aplicar los requerimientos del mismo. </a:t>
            </a:r>
            <a:endParaRPr sz="2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800"/>
              <a:buFont typeface="Calibri"/>
              <a:buNone/>
            </a:pPr>
            <a:endParaRPr sz="2800" dirty="0">
              <a:solidFill>
                <a:schemeClr val="dk1"/>
              </a:solidFill>
              <a:latin typeface="Calibri"/>
              <a:ea typeface="Calibri"/>
              <a:cs typeface="Calibri"/>
              <a:sym typeface="Calibri"/>
            </a:endParaRPr>
          </a:p>
        </p:txBody>
      </p:sp>
      <p:pic>
        <p:nvPicPr>
          <p:cNvPr id="6" name="Imagen 5">
            <a:extLst>
              <a:ext uri="{FF2B5EF4-FFF2-40B4-BE49-F238E27FC236}">
                <a16:creationId xmlns:a16="http://schemas.microsoft.com/office/drawing/2014/main" id="{4D9EF442-03CA-4338-97EF-C6C940B6A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92"/>
        <p:cNvGrpSpPr/>
        <p:nvPr/>
      </p:nvGrpSpPr>
      <p:grpSpPr>
        <a:xfrm>
          <a:off x="0" y="0"/>
          <a:ext cx="0" cy="0"/>
          <a:chOff x="0" y="0"/>
          <a:chExt cx="0" cy="0"/>
        </a:xfrm>
      </p:grpSpPr>
      <p:sp>
        <p:nvSpPr>
          <p:cNvPr id="6193" name="Google Shape;6193;p3"/>
          <p:cNvSpPr txBox="1"/>
          <p:nvPr/>
        </p:nvSpPr>
        <p:spPr>
          <a:xfrm>
            <a:off x="595745" y="459971"/>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4" name="Google Shape;6194;p3"/>
          <p:cNvSpPr txBox="1"/>
          <p:nvPr/>
        </p:nvSpPr>
        <p:spPr>
          <a:xfrm>
            <a:off x="914399" y="459982"/>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95" name="Google Shape;6195;p3"/>
          <p:cNvPicPr preferRelativeResize="0"/>
          <p:nvPr/>
        </p:nvPicPr>
        <p:blipFill rotWithShape="1">
          <a:blip r:embed="rId3">
            <a:alphaModFix/>
          </a:blip>
          <a:srcRect/>
          <a:stretch/>
        </p:blipFill>
        <p:spPr>
          <a:xfrm>
            <a:off x="277091" y="272956"/>
            <a:ext cx="1087685" cy="1302600"/>
          </a:xfrm>
          <a:prstGeom prst="rect">
            <a:avLst/>
          </a:prstGeom>
          <a:noFill/>
          <a:ln>
            <a:noFill/>
          </a:ln>
        </p:spPr>
      </p:pic>
      <p:sp>
        <p:nvSpPr>
          <p:cNvPr id="6196" name="Google Shape;6196;p3"/>
          <p:cNvSpPr txBox="1"/>
          <p:nvPr/>
        </p:nvSpPr>
        <p:spPr>
          <a:xfrm>
            <a:off x="1523999" y="459982"/>
            <a:ext cx="7315200" cy="85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s-CO" sz="4600" b="1">
                <a:solidFill>
                  <a:srgbClr val="93C47D"/>
                </a:solidFill>
                <a:latin typeface="Calibri"/>
                <a:ea typeface="Calibri"/>
                <a:cs typeface="Calibri"/>
                <a:sym typeface="Calibri"/>
              </a:rPr>
              <a:t>Planteamiento del problema. </a:t>
            </a:r>
            <a:endParaRPr sz="4600" b="1">
              <a:solidFill>
                <a:srgbClr val="93C47D"/>
              </a:solidFill>
              <a:latin typeface="Calibri"/>
              <a:ea typeface="Calibri"/>
              <a:cs typeface="Calibri"/>
              <a:sym typeface="Calibri"/>
            </a:endParaRPr>
          </a:p>
        </p:txBody>
      </p:sp>
      <p:sp>
        <p:nvSpPr>
          <p:cNvPr id="6197" name="Google Shape;6197;p3"/>
          <p:cNvSpPr txBox="1"/>
          <p:nvPr/>
        </p:nvSpPr>
        <p:spPr>
          <a:xfrm>
            <a:off x="1149925" y="2152967"/>
            <a:ext cx="7315200" cy="416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s-CO" sz="2800" dirty="0">
                <a:latin typeface="+mn-lt"/>
              </a:rPr>
              <a:t>La problemática inicial es que el cliente no posee un sistema software de control de activos fijos, también cuenta con mucho material físico(activos fijos) para la implementación de este sistema lo que hace posible la implementación de este, es una institución que cuenta con dos sedes una de ella posee diversos activos fijos, lo hace posible y necesario este software. </a:t>
            </a:r>
            <a:endParaRPr sz="2800" dirty="0">
              <a:latin typeface="+mn-lt"/>
            </a:endParaRPr>
          </a:p>
        </p:txBody>
      </p:sp>
      <p:pic>
        <p:nvPicPr>
          <p:cNvPr id="7" name="Imagen 6">
            <a:extLst>
              <a:ext uri="{FF2B5EF4-FFF2-40B4-BE49-F238E27FC236}">
                <a16:creationId xmlns:a16="http://schemas.microsoft.com/office/drawing/2014/main" id="{6605814D-E7E4-43A6-BA69-62A975EE2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07"/>
        <p:cNvGrpSpPr/>
        <p:nvPr/>
      </p:nvGrpSpPr>
      <p:grpSpPr>
        <a:xfrm>
          <a:off x="0" y="0"/>
          <a:ext cx="0" cy="0"/>
          <a:chOff x="0" y="0"/>
          <a:chExt cx="0" cy="0"/>
        </a:xfrm>
      </p:grpSpPr>
      <p:sp>
        <p:nvSpPr>
          <p:cNvPr id="6208" name="Google Shape;6208;p1"/>
          <p:cNvSpPr txBox="1"/>
          <p:nvPr/>
        </p:nvSpPr>
        <p:spPr>
          <a:xfrm>
            <a:off x="360226" y="349075"/>
            <a:ext cx="8590800" cy="110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300"/>
              <a:buFont typeface="Arial"/>
              <a:buNone/>
            </a:pPr>
            <a:r>
              <a:rPr lang="es-CO" sz="5300" b="1" i="0" u="none" strike="noStrike" cap="none" dirty="0">
                <a:solidFill>
                  <a:srgbClr val="93C47D"/>
                </a:solidFill>
                <a:latin typeface="Arial"/>
                <a:ea typeface="Arial"/>
                <a:cs typeface="Arial"/>
                <a:sym typeface="Arial"/>
              </a:rPr>
              <a:t>Alcance del proyecto. </a:t>
            </a:r>
            <a:endParaRPr sz="5300" b="1" i="0" u="none" strike="noStrike" cap="none" dirty="0">
              <a:solidFill>
                <a:srgbClr val="93C47D"/>
              </a:solidFill>
              <a:latin typeface="Arial"/>
              <a:ea typeface="Arial"/>
              <a:cs typeface="Arial"/>
              <a:sym typeface="Arial"/>
            </a:endParaRPr>
          </a:p>
        </p:txBody>
      </p:sp>
      <p:sp>
        <p:nvSpPr>
          <p:cNvPr id="6209" name="Google Shape;6209;p1"/>
          <p:cNvSpPr txBox="1"/>
          <p:nvPr/>
        </p:nvSpPr>
        <p:spPr>
          <a:xfrm>
            <a:off x="914400" y="2175719"/>
            <a:ext cx="7315200" cy="426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s-CO" sz="2800" b="0" i="0" u="none" strike="noStrike" cap="none" dirty="0">
                <a:solidFill>
                  <a:srgbClr val="000000"/>
                </a:solidFill>
                <a:ea typeface="Arial"/>
                <a:cs typeface="Arial" panose="020B0604020202020204" pitchFamily="34" charset="0"/>
                <a:sym typeface="Arial"/>
              </a:rPr>
              <a:t>Se desean obtener alcances amplios y óptimos en desarrollo del sistema de los activos fijos, llegando a ser un sistema que cuente con los est</a:t>
            </a:r>
            <a:r>
              <a:rPr lang="es-CO" sz="2800" dirty="0">
                <a:cs typeface="Arial" panose="020B0604020202020204" pitchFamily="34" charset="0"/>
              </a:rPr>
              <a:t>ándares de calidad y eficiencia adecuados, modificados y requeridos por el cliente, también se desea que sea un sistema con una interfaz sencilla e innovadora y que se pueda implementar en muchísimas más instituciones. </a:t>
            </a:r>
            <a:endParaRPr sz="2800" b="0" i="0" u="none" strike="noStrike" cap="none" dirty="0">
              <a:solidFill>
                <a:srgbClr val="000000"/>
              </a:solidFill>
              <a:ea typeface="Arial"/>
              <a:cs typeface="Arial" panose="020B0604020202020204" pitchFamily="34" charset="0"/>
              <a:sym typeface="Arial"/>
            </a:endParaRPr>
          </a:p>
        </p:txBody>
      </p:sp>
      <p:pic>
        <p:nvPicPr>
          <p:cNvPr id="4" name="Imagen 3">
            <a:extLst>
              <a:ext uri="{FF2B5EF4-FFF2-40B4-BE49-F238E27FC236}">
                <a16:creationId xmlns:a16="http://schemas.microsoft.com/office/drawing/2014/main" id="{606419FD-6C12-47B8-805D-86890C3EA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14"/>
        <p:cNvGrpSpPr/>
        <p:nvPr/>
      </p:nvGrpSpPr>
      <p:grpSpPr>
        <a:xfrm>
          <a:off x="0" y="0"/>
          <a:ext cx="0" cy="0"/>
          <a:chOff x="0" y="0"/>
          <a:chExt cx="0" cy="0"/>
        </a:xfrm>
      </p:grpSpPr>
      <p:sp>
        <p:nvSpPr>
          <p:cNvPr id="6215" name="Google Shape;6215;p2"/>
          <p:cNvSpPr txBox="1"/>
          <p:nvPr/>
        </p:nvSpPr>
        <p:spPr>
          <a:xfrm>
            <a:off x="741321" y="495449"/>
            <a:ext cx="7315200" cy="85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s-CO" sz="6000" b="1" dirty="0">
                <a:solidFill>
                  <a:srgbClr val="93C47D"/>
                </a:solidFill>
                <a:latin typeface="Calibri"/>
                <a:ea typeface="Calibri"/>
                <a:cs typeface="Calibri"/>
                <a:sym typeface="Calibri"/>
              </a:rPr>
              <a:t>Justificación. </a:t>
            </a:r>
            <a:endParaRPr sz="6000" b="1" dirty="0">
              <a:solidFill>
                <a:srgbClr val="93C47D"/>
              </a:solidFill>
              <a:latin typeface="Calibri"/>
              <a:ea typeface="Calibri"/>
              <a:cs typeface="Calibri"/>
              <a:sym typeface="Calibri"/>
            </a:endParaRPr>
          </a:p>
        </p:txBody>
      </p:sp>
      <p:sp>
        <p:nvSpPr>
          <p:cNvPr id="6216" name="Google Shape;6216;p2"/>
          <p:cNvSpPr txBox="1"/>
          <p:nvPr/>
        </p:nvSpPr>
        <p:spPr>
          <a:xfrm>
            <a:off x="914400" y="2438399"/>
            <a:ext cx="7315200" cy="382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D98FF401-4E21-4C98-BEEA-C3E122C7F93D}"/>
              </a:ext>
            </a:extLst>
          </p:cNvPr>
          <p:cNvSpPr txBox="1"/>
          <p:nvPr/>
        </p:nvSpPr>
        <p:spPr>
          <a:xfrm>
            <a:off x="852985" y="2634018"/>
            <a:ext cx="7438030" cy="4855419"/>
          </a:xfrm>
          <a:prstGeom prst="rect">
            <a:avLst/>
          </a:prstGeom>
        </p:spPr>
        <p:txBody>
          <a:bodyPr vert="horz" wrap="square" lIns="91440" tIns="45720" rIns="91440" bIns="45720" rtlCol="0" anchor="ctr">
            <a:noAutofit/>
          </a:bodyPr>
          <a:lstStyle/>
          <a:p>
            <a:r>
              <a:rPr lang="es-CO" sz="2400" dirty="0"/>
              <a:t>La implementación de sistemas de control de activos fijos, es un aspecto que poco a poco se ha ido explorando y aplicando en las empresas, por lo tanto si una empresa carece de un sistema de control de activos fijos  es probable que no lleve el control de dichos activos de ninguna forma ,esto significa que existe la necesidad de controlar y regular todo, esto se logra a través de los manuales de procedimientos los cuales contienen una descripción precisa de cómo debe desarrollarse  esta actividad.</a:t>
            </a:r>
          </a:p>
          <a:p>
            <a:pPr algn="l"/>
            <a:endParaRPr lang="es-ES" sz="8000" b="1" dirty="0">
              <a:solidFill>
                <a:srgbClr val="92D050"/>
              </a:solidFill>
            </a:endParaRPr>
          </a:p>
        </p:txBody>
      </p:sp>
      <p:pic>
        <p:nvPicPr>
          <p:cNvPr id="5" name="Imagen 4">
            <a:extLst>
              <a:ext uri="{FF2B5EF4-FFF2-40B4-BE49-F238E27FC236}">
                <a16:creationId xmlns:a16="http://schemas.microsoft.com/office/drawing/2014/main" id="{7DF2054E-6236-4A94-A9D9-9561240DB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F3608C-E017-4B55-B7C6-415B99995636}"/>
              </a:ext>
            </a:extLst>
          </p:cNvPr>
          <p:cNvSpPr txBox="1"/>
          <p:nvPr/>
        </p:nvSpPr>
        <p:spPr>
          <a:xfrm>
            <a:off x="368489" y="573205"/>
            <a:ext cx="8407021" cy="791570"/>
          </a:xfrm>
          <a:prstGeom prst="rect">
            <a:avLst/>
          </a:prstGeom>
        </p:spPr>
        <p:txBody>
          <a:bodyPr vert="horz" wrap="square" lIns="91440" tIns="45720" rIns="91440" bIns="45720" rtlCol="0" anchor="ctr">
            <a:noAutofit/>
          </a:bodyPr>
          <a:lstStyle/>
          <a:p>
            <a:pPr defTabSz="288000"/>
            <a:r>
              <a:rPr lang="es-CO" sz="4800" b="1" dirty="0">
                <a:solidFill>
                  <a:srgbClr val="92D050"/>
                </a:solidFill>
              </a:rPr>
              <a:t>Técnicas de recolección de datos</a:t>
            </a:r>
          </a:p>
        </p:txBody>
      </p:sp>
      <p:sp>
        <p:nvSpPr>
          <p:cNvPr id="3" name="CuadroTexto 2">
            <a:extLst>
              <a:ext uri="{FF2B5EF4-FFF2-40B4-BE49-F238E27FC236}">
                <a16:creationId xmlns:a16="http://schemas.microsoft.com/office/drawing/2014/main" id="{FA643E5D-827E-47B3-BBE7-D65455173F36}"/>
              </a:ext>
            </a:extLst>
          </p:cNvPr>
          <p:cNvSpPr txBox="1"/>
          <p:nvPr/>
        </p:nvSpPr>
        <p:spPr>
          <a:xfrm>
            <a:off x="1173707" y="2388358"/>
            <a:ext cx="7206018" cy="3643952"/>
          </a:xfrm>
          <a:prstGeom prst="rect">
            <a:avLst/>
          </a:prstGeom>
        </p:spPr>
        <p:txBody>
          <a:bodyPr vert="horz" wrap="square" lIns="91440" tIns="45720" rIns="91440" bIns="45720" rtlCol="0" anchor="ctr">
            <a:noAutofit/>
          </a:bodyPr>
          <a:lstStyle/>
          <a:p>
            <a:pPr marL="914400" lvl="1" indent="-457200">
              <a:buFont typeface="Wingdings" panose="05000000000000000000" pitchFamily="2" charset="2"/>
              <a:buChar char="v"/>
            </a:pPr>
            <a:r>
              <a:rPr lang="es-CO" sz="3600" dirty="0">
                <a:cs typeface="Arial" panose="020B0604020202020204" pitchFamily="34" charset="0"/>
              </a:rPr>
              <a:t>Entrevista</a:t>
            </a:r>
          </a:p>
          <a:p>
            <a:pPr marL="914400" lvl="1" indent="-457200">
              <a:buFont typeface="Wingdings" panose="05000000000000000000" pitchFamily="2" charset="2"/>
              <a:buChar char="v"/>
            </a:pPr>
            <a:endParaRPr lang="es-CO" sz="3600" dirty="0">
              <a:cs typeface="Arial" panose="020B0604020202020204" pitchFamily="34" charset="0"/>
            </a:endParaRPr>
          </a:p>
          <a:p>
            <a:pPr marL="914400" lvl="1" indent="-457200">
              <a:buFont typeface="Wingdings" panose="05000000000000000000" pitchFamily="2" charset="2"/>
              <a:buChar char="v"/>
            </a:pPr>
            <a:r>
              <a:rPr lang="es-CO" sz="3600" dirty="0">
                <a:cs typeface="Arial" panose="020B0604020202020204" pitchFamily="34" charset="0"/>
              </a:rPr>
              <a:t>Encuesta</a:t>
            </a:r>
          </a:p>
          <a:p>
            <a:pPr marL="914400" lvl="1" indent="-457200">
              <a:buFont typeface="Wingdings" panose="05000000000000000000" pitchFamily="2" charset="2"/>
              <a:buChar char="v"/>
            </a:pPr>
            <a:endParaRPr lang="es-CO" sz="3600" dirty="0">
              <a:cs typeface="Arial" panose="020B0604020202020204" pitchFamily="34" charset="0"/>
            </a:endParaRPr>
          </a:p>
          <a:p>
            <a:pPr marL="914400" lvl="1" indent="-457200">
              <a:buFont typeface="Wingdings" panose="05000000000000000000" pitchFamily="2" charset="2"/>
              <a:buChar char="v"/>
            </a:pPr>
            <a:r>
              <a:rPr lang="es-CO" sz="3600" dirty="0">
                <a:cs typeface="Arial" panose="020B0604020202020204" pitchFamily="34" charset="0"/>
              </a:rPr>
              <a:t>Observación</a:t>
            </a:r>
          </a:p>
          <a:p>
            <a:pPr algn="l"/>
            <a:endParaRPr lang="es-ES" sz="2800" b="1" dirty="0">
              <a:solidFill>
                <a:srgbClr val="92D050"/>
              </a:solidFill>
            </a:endParaRPr>
          </a:p>
        </p:txBody>
      </p:sp>
      <p:pic>
        <p:nvPicPr>
          <p:cNvPr id="4" name="Imagen 3">
            <a:extLst>
              <a:ext uri="{FF2B5EF4-FFF2-40B4-BE49-F238E27FC236}">
                <a16:creationId xmlns:a16="http://schemas.microsoft.com/office/drawing/2014/main" id="{878579FF-8B26-4B77-842C-B320EC24A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234082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8921404-90C9-4D45-9558-46D1EFA3BD38}"/>
              </a:ext>
            </a:extLst>
          </p:cNvPr>
          <p:cNvSpPr txBox="1"/>
          <p:nvPr/>
        </p:nvSpPr>
        <p:spPr>
          <a:xfrm>
            <a:off x="272955" y="805219"/>
            <a:ext cx="8598090" cy="818865"/>
          </a:xfrm>
          <a:prstGeom prst="rect">
            <a:avLst/>
          </a:prstGeom>
        </p:spPr>
        <p:txBody>
          <a:bodyPr vert="horz" wrap="square" lIns="91440" tIns="45720" rIns="91440" bIns="45720" rtlCol="0" anchor="ctr">
            <a:noAutofit/>
          </a:bodyPr>
          <a:lstStyle/>
          <a:p>
            <a:r>
              <a:rPr lang="es-CO" sz="4600" b="1" dirty="0">
                <a:solidFill>
                  <a:srgbClr val="92D050"/>
                </a:solidFill>
              </a:rPr>
              <a:t>Instrumentos recolección de datos</a:t>
            </a:r>
          </a:p>
          <a:p>
            <a:pPr algn="l"/>
            <a:endParaRPr lang="es-ES" sz="4800" b="1" dirty="0">
              <a:solidFill>
                <a:srgbClr val="92D050"/>
              </a:solidFill>
            </a:endParaRPr>
          </a:p>
        </p:txBody>
      </p:sp>
      <p:sp>
        <p:nvSpPr>
          <p:cNvPr id="3" name="CuadroTexto 2">
            <a:extLst>
              <a:ext uri="{FF2B5EF4-FFF2-40B4-BE49-F238E27FC236}">
                <a16:creationId xmlns:a16="http://schemas.microsoft.com/office/drawing/2014/main" id="{11649027-512B-4E5F-9082-61D2D2C14E71}"/>
              </a:ext>
            </a:extLst>
          </p:cNvPr>
          <p:cNvSpPr txBox="1"/>
          <p:nvPr/>
        </p:nvSpPr>
        <p:spPr>
          <a:xfrm>
            <a:off x="887104" y="2402006"/>
            <a:ext cx="7670042" cy="3971498"/>
          </a:xfrm>
          <a:prstGeom prst="rect">
            <a:avLst/>
          </a:prstGeom>
        </p:spPr>
        <p:txBody>
          <a:bodyPr vert="horz" wrap="square" lIns="91440" tIns="45720" rIns="91440" bIns="45720" rtlCol="0" anchor="ctr">
            <a:noAutofit/>
          </a:bodyPr>
          <a:lstStyle/>
          <a:p>
            <a:pPr marL="1371600" lvl="2" indent="-457200">
              <a:buFont typeface="Wingdings" panose="05000000000000000000" pitchFamily="2" charset="2"/>
              <a:buChar char="v"/>
            </a:pPr>
            <a:r>
              <a:rPr lang="es-CO" sz="3200" dirty="0">
                <a:cs typeface="Arial" panose="020B0604020202020204" pitchFamily="34" charset="0"/>
              </a:rPr>
              <a:t>Grabador de voz</a:t>
            </a:r>
          </a:p>
          <a:p>
            <a:pPr marL="1371600" lvl="2" indent="-457200">
              <a:buFont typeface="Wingdings" panose="05000000000000000000" pitchFamily="2" charset="2"/>
              <a:buChar char="v"/>
            </a:pPr>
            <a:r>
              <a:rPr lang="es-CO" sz="3200" dirty="0">
                <a:cs typeface="Arial" panose="020B0604020202020204" pitchFamily="34" charset="0"/>
              </a:rPr>
              <a:t>Fotos</a:t>
            </a:r>
          </a:p>
          <a:p>
            <a:pPr marL="1371600" lvl="2" indent="-457200">
              <a:buFont typeface="Wingdings" panose="05000000000000000000" pitchFamily="2" charset="2"/>
              <a:buChar char="v"/>
            </a:pPr>
            <a:r>
              <a:rPr lang="es-CO" sz="3200" dirty="0">
                <a:cs typeface="Arial" panose="020B0604020202020204" pitchFamily="34" charset="0"/>
              </a:rPr>
              <a:t>Encuesta</a:t>
            </a:r>
          </a:p>
          <a:p>
            <a:pPr marL="1371600" lvl="2" indent="-457200">
              <a:buFont typeface="Wingdings" panose="05000000000000000000" pitchFamily="2" charset="2"/>
              <a:buChar char="v"/>
            </a:pPr>
            <a:r>
              <a:rPr lang="es-CO" sz="3200" dirty="0">
                <a:cs typeface="Arial" panose="020B0604020202020204" pitchFamily="34" charset="0"/>
              </a:rPr>
              <a:t>Cuestionario</a:t>
            </a:r>
          </a:p>
          <a:p>
            <a:pPr marL="1371600" lvl="2" indent="-457200">
              <a:buFont typeface="Wingdings" panose="05000000000000000000" pitchFamily="2" charset="2"/>
              <a:buChar char="v"/>
            </a:pPr>
            <a:r>
              <a:rPr lang="es-CO" sz="3200" dirty="0">
                <a:cs typeface="Arial" panose="020B0604020202020204" pitchFamily="34" charset="0"/>
              </a:rPr>
              <a:t>Escala de valoración </a:t>
            </a:r>
          </a:p>
          <a:p>
            <a:pPr algn="l"/>
            <a:endParaRPr lang="es-ES" sz="2800" b="1" dirty="0">
              <a:solidFill>
                <a:srgbClr val="92D050"/>
              </a:solidFill>
            </a:endParaRPr>
          </a:p>
        </p:txBody>
      </p:sp>
      <p:pic>
        <p:nvPicPr>
          <p:cNvPr id="4" name="Imagen 3">
            <a:extLst>
              <a:ext uri="{FF2B5EF4-FFF2-40B4-BE49-F238E27FC236}">
                <a16:creationId xmlns:a16="http://schemas.microsoft.com/office/drawing/2014/main" id="{CD532EF9-7DD0-4A5F-B550-655A4158A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38" y="6316717"/>
            <a:ext cx="663262" cy="541283"/>
          </a:xfrm>
          <a:prstGeom prst="rect">
            <a:avLst/>
          </a:prstGeom>
        </p:spPr>
      </p:pic>
    </p:spTree>
    <p:extLst>
      <p:ext uri="{BB962C8B-B14F-4D97-AF65-F5344CB8AC3E}">
        <p14:creationId xmlns:p14="http://schemas.microsoft.com/office/powerpoint/2010/main" val="23918379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493</Words>
  <Application>Microsoft Office PowerPoint</Application>
  <PresentationFormat>Presentación en pantalla (4:3)</PresentationFormat>
  <Paragraphs>51</Paragraphs>
  <Slides>24</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Noto Sans Symbols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5</cp:revision>
  <dcterms:modified xsi:type="dcterms:W3CDTF">2019-06-08T00:54:54Z</dcterms:modified>
</cp:coreProperties>
</file>