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9" r:id="rId3"/>
    <p:sldId id="257" r:id="rId4"/>
    <p:sldId id="259" r:id="rId5"/>
    <p:sldId id="258" r:id="rId6"/>
    <p:sldId id="262" r:id="rId7"/>
    <p:sldId id="270" r:id="rId8"/>
    <p:sldId id="267" r:id="rId9"/>
    <p:sldId id="261" r:id="rId10"/>
    <p:sldId id="260" r:id="rId11"/>
    <p:sldId id="263" r:id="rId12"/>
    <p:sldId id="264" r:id="rId13"/>
    <p:sldId id="265" r:id="rId14"/>
    <p:sldId id="266" r:id="rId15"/>
    <p:sldId id="268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mrakusin\My%20Documents\Philippines%20EdData\Component%203\September%20Workshop%20Agendas\sample%20graph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mrakusin\My%20Documents\Philippines%20EdData\Component%203\September%20Workshop%20Agendas\sample%20graph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 sz="1200"/>
            </a:pPr>
            <a:r>
              <a:rPr lang="en-US" sz="1200" baseline="0"/>
              <a:t>Distribution of pupil scores by year, NAT G6 Overall</a:t>
            </a:r>
            <a:endParaRPr lang="en-US" sz="1200"/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'data sheet'!$F$3</c:f>
              <c:strCache>
                <c:ptCount val="1"/>
                <c:pt idx="0">
                  <c:v>Superior</c:v>
                </c:pt>
              </c:strCache>
            </c:strRef>
          </c:tx>
          <c:cat>
            <c:numRef>
              <c:f>'data sheet'!$G$2:$I$2</c:f>
              <c:numCache>
                <c:formatCode>General</c:formatCode>
                <c:ptCount val="3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</c:numCache>
            </c:numRef>
          </c:cat>
          <c:val>
            <c:numRef>
              <c:f>'data sheet'!$G$3:$I$3</c:f>
              <c:numCache>
                <c:formatCode>0.00%</c:formatCode>
                <c:ptCount val="3"/>
                <c:pt idx="0">
                  <c:v>0.23</c:v>
                </c:pt>
                <c:pt idx="1">
                  <c:v>0.32</c:v>
                </c:pt>
                <c:pt idx="2">
                  <c:v>0.377</c:v>
                </c:pt>
              </c:numCache>
            </c:numRef>
          </c:val>
        </c:ser>
        <c:ser>
          <c:idx val="1"/>
          <c:order val="1"/>
          <c:tx>
            <c:strRef>
              <c:f>'data sheet'!$F$4</c:f>
              <c:strCache>
                <c:ptCount val="1"/>
                <c:pt idx="0">
                  <c:v>Meeting standard</c:v>
                </c:pt>
              </c:strCache>
            </c:strRef>
          </c:tx>
          <c:cat>
            <c:numRef>
              <c:f>'data sheet'!$G$2:$I$2</c:f>
              <c:numCache>
                <c:formatCode>General</c:formatCode>
                <c:ptCount val="3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</c:numCache>
            </c:numRef>
          </c:cat>
          <c:val>
            <c:numRef>
              <c:f>'data sheet'!$G$4:$I$4</c:f>
              <c:numCache>
                <c:formatCode>0.00%</c:formatCode>
                <c:ptCount val="3"/>
                <c:pt idx="0">
                  <c:v>0.45700000000000002</c:v>
                </c:pt>
                <c:pt idx="1">
                  <c:v>0.43</c:v>
                </c:pt>
                <c:pt idx="2">
                  <c:v>0.46</c:v>
                </c:pt>
              </c:numCache>
            </c:numRef>
          </c:val>
        </c:ser>
        <c:ser>
          <c:idx val="2"/>
          <c:order val="2"/>
          <c:tx>
            <c:strRef>
              <c:f>'data sheet'!$F$5</c:f>
              <c:strCache>
                <c:ptCount val="1"/>
                <c:pt idx="0">
                  <c:v>Below standard</c:v>
                </c:pt>
              </c:strCache>
            </c:strRef>
          </c:tx>
          <c:cat>
            <c:numRef>
              <c:f>'data sheet'!$G$2:$I$2</c:f>
              <c:numCache>
                <c:formatCode>General</c:formatCode>
                <c:ptCount val="3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</c:numCache>
            </c:numRef>
          </c:cat>
          <c:val>
            <c:numRef>
              <c:f>'data sheet'!$G$5:$I$5</c:f>
              <c:numCache>
                <c:formatCode>0.00%</c:formatCode>
                <c:ptCount val="3"/>
                <c:pt idx="0">
                  <c:v>0.24299999999999999</c:v>
                </c:pt>
                <c:pt idx="1">
                  <c:v>0.21</c:v>
                </c:pt>
                <c:pt idx="2">
                  <c:v>0.153</c:v>
                </c:pt>
              </c:numCache>
            </c:numRef>
          </c:val>
        </c:ser>
        <c:ser>
          <c:idx val="3"/>
          <c:order val="3"/>
          <c:tx>
            <c:strRef>
              <c:f>'data sheet'!$F$6</c:f>
              <c:strCache>
                <c:ptCount val="1"/>
                <c:pt idx="0">
                  <c:v>Poor</c:v>
                </c:pt>
              </c:strCache>
            </c:strRef>
          </c:tx>
          <c:cat>
            <c:numRef>
              <c:f>'data sheet'!$G$2:$I$2</c:f>
              <c:numCache>
                <c:formatCode>General</c:formatCode>
                <c:ptCount val="3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</c:numCache>
            </c:numRef>
          </c:cat>
          <c:val>
            <c:numRef>
              <c:f>'data sheet'!$G$6:$I$6</c:f>
              <c:numCache>
                <c:formatCode>0.00%</c:formatCode>
                <c:ptCount val="3"/>
                <c:pt idx="0">
                  <c:v>7.0000000000000007E-2</c:v>
                </c:pt>
                <c:pt idx="1">
                  <c:v>0.04</c:v>
                </c:pt>
                <c:pt idx="2">
                  <c:v>0.01</c:v>
                </c:pt>
              </c:numCache>
            </c:numRef>
          </c:val>
        </c:ser>
        <c:gapWidth val="55"/>
        <c:axId val="47879296"/>
        <c:axId val="47880832"/>
      </c:barChart>
      <c:catAx>
        <c:axId val="47879296"/>
        <c:scaling>
          <c:orientation val="minMax"/>
        </c:scaling>
        <c:axPos val="b"/>
        <c:numFmt formatCode="General" sourceLinked="1"/>
        <c:majorTickMark val="none"/>
        <c:tickLblPos val="nextTo"/>
        <c:crossAx val="47880832"/>
        <c:crosses val="autoZero"/>
        <c:auto val="1"/>
        <c:lblAlgn val="ctr"/>
        <c:lblOffset val="100"/>
      </c:catAx>
      <c:valAx>
        <c:axId val="47880832"/>
        <c:scaling>
          <c:orientation val="minMax"/>
        </c:scaling>
        <c:axPos val="l"/>
        <c:majorGridlines/>
        <c:numFmt formatCode="0%" sourceLinked="0"/>
        <c:majorTickMark val="none"/>
        <c:tickLblPos val="nextTo"/>
        <c:crossAx val="47879296"/>
        <c:crosses val="autoZero"/>
        <c:crossBetween val="between"/>
        <c:majorUnit val="0.1"/>
      </c:valAx>
    </c:plotArea>
    <c:legend>
      <c:legendPos val="r"/>
      <c:layout/>
      <c:txPr>
        <a:bodyPr/>
        <a:lstStyle/>
        <a:p>
          <a:pPr>
            <a:defRPr sz="1100"/>
          </a:pPr>
          <a:endParaRPr lang="en-US"/>
        </a:p>
      </c:txPr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 algn="ctr" rtl="0">
              <a:defRPr lang="en-US" sz="12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2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Mean Percentage Scores by Year, NAT G6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'data sheet'!$B$9</c:f>
              <c:strCache>
                <c:ptCount val="1"/>
                <c:pt idx="0">
                  <c:v>2009</c:v>
                </c:pt>
              </c:strCache>
            </c:strRef>
          </c:tx>
          <c:cat>
            <c:strRef>
              <c:f>'data sheet'!$A$10:$A$14</c:f>
              <c:strCache>
                <c:ptCount val="5"/>
                <c:pt idx="0">
                  <c:v>Math</c:v>
                </c:pt>
                <c:pt idx="1">
                  <c:v>Science</c:v>
                </c:pt>
                <c:pt idx="2">
                  <c:v>English</c:v>
                </c:pt>
                <c:pt idx="3">
                  <c:v>Filipino</c:v>
                </c:pt>
                <c:pt idx="4">
                  <c:v>Araling Pan</c:v>
                </c:pt>
              </c:strCache>
            </c:strRef>
          </c:cat>
          <c:val>
            <c:numRef>
              <c:f>'data sheet'!$B$10:$B$14</c:f>
              <c:numCache>
                <c:formatCode>0.00%</c:formatCode>
                <c:ptCount val="5"/>
                <c:pt idx="0">
                  <c:v>0.42849999999999999</c:v>
                </c:pt>
                <c:pt idx="1">
                  <c:v>0.46710000000000002</c:v>
                </c:pt>
                <c:pt idx="2">
                  <c:v>0.53459999999999996</c:v>
                </c:pt>
                <c:pt idx="3">
                  <c:v>0.47639999999999999</c:v>
                </c:pt>
                <c:pt idx="4">
                  <c:v>0.55630000000000002</c:v>
                </c:pt>
              </c:numCache>
            </c:numRef>
          </c:val>
        </c:ser>
        <c:ser>
          <c:idx val="1"/>
          <c:order val="1"/>
          <c:tx>
            <c:strRef>
              <c:f>'data sheet'!$C$9</c:f>
              <c:strCache>
                <c:ptCount val="1"/>
                <c:pt idx="0">
                  <c:v>2010</c:v>
                </c:pt>
              </c:strCache>
            </c:strRef>
          </c:tx>
          <c:cat>
            <c:strRef>
              <c:f>'data sheet'!$A$10:$A$14</c:f>
              <c:strCache>
                <c:ptCount val="5"/>
                <c:pt idx="0">
                  <c:v>Math</c:v>
                </c:pt>
                <c:pt idx="1">
                  <c:v>Science</c:v>
                </c:pt>
                <c:pt idx="2">
                  <c:v>English</c:v>
                </c:pt>
                <c:pt idx="3">
                  <c:v>Filipino</c:v>
                </c:pt>
                <c:pt idx="4">
                  <c:v>Araling Pan</c:v>
                </c:pt>
              </c:strCache>
            </c:strRef>
          </c:cat>
          <c:val>
            <c:numRef>
              <c:f>'data sheet'!$C$10:$C$14</c:f>
              <c:numCache>
                <c:formatCode>0.00%</c:formatCode>
                <c:ptCount val="5"/>
                <c:pt idx="0">
                  <c:v>0.38030000000000003</c:v>
                </c:pt>
                <c:pt idx="1">
                  <c:v>0.42109999999999997</c:v>
                </c:pt>
                <c:pt idx="2">
                  <c:v>0.52900000000000003</c:v>
                </c:pt>
                <c:pt idx="3">
                  <c:v>0.51049999999999995</c:v>
                </c:pt>
                <c:pt idx="4">
                  <c:v>0.49440000000000001</c:v>
                </c:pt>
              </c:numCache>
            </c:numRef>
          </c:val>
        </c:ser>
        <c:ser>
          <c:idx val="2"/>
          <c:order val="2"/>
          <c:tx>
            <c:strRef>
              <c:f>'data sheet'!$D$9</c:f>
              <c:strCache>
                <c:ptCount val="1"/>
                <c:pt idx="0">
                  <c:v>2011</c:v>
                </c:pt>
              </c:strCache>
            </c:strRef>
          </c:tx>
          <c:cat>
            <c:strRef>
              <c:f>'data sheet'!$A$10:$A$14</c:f>
              <c:strCache>
                <c:ptCount val="5"/>
                <c:pt idx="0">
                  <c:v>Math</c:v>
                </c:pt>
                <c:pt idx="1">
                  <c:v>Science</c:v>
                </c:pt>
                <c:pt idx="2">
                  <c:v>English</c:v>
                </c:pt>
                <c:pt idx="3">
                  <c:v>Filipino</c:v>
                </c:pt>
                <c:pt idx="4">
                  <c:v>Araling Pan</c:v>
                </c:pt>
              </c:strCache>
            </c:strRef>
          </c:cat>
          <c:val>
            <c:numRef>
              <c:f>'data sheet'!$D$10:$D$14</c:f>
              <c:numCache>
                <c:formatCode>0.00%</c:formatCode>
                <c:ptCount val="5"/>
                <c:pt idx="0">
                  <c:v>0.39639999999999997</c:v>
                </c:pt>
                <c:pt idx="1">
                  <c:v>0.438</c:v>
                </c:pt>
                <c:pt idx="2">
                  <c:v>0.46949999999999997</c:v>
                </c:pt>
                <c:pt idx="3">
                  <c:v>0.58079999999999998</c:v>
                </c:pt>
                <c:pt idx="4">
                  <c:v>0.39319999999999999</c:v>
                </c:pt>
              </c:numCache>
            </c:numRef>
          </c:val>
        </c:ser>
        <c:axId val="59594240"/>
        <c:axId val="60334464"/>
      </c:barChart>
      <c:catAx>
        <c:axId val="59594240"/>
        <c:scaling>
          <c:orientation val="minMax"/>
        </c:scaling>
        <c:axPos val="b"/>
        <c:majorTickMark val="none"/>
        <c:tickLblPos val="nextTo"/>
        <c:crossAx val="60334464"/>
        <c:crosses val="autoZero"/>
        <c:auto val="1"/>
        <c:lblAlgn val="ctr"/>
        <c:lblOffset val="100"/>
      </c:catAx>
      <c:valAx>
        <c:axId val="60334464"/>
        <c:scaling>
          <c:orientation val="minMax"/>
        </c:scaling>
        <c:axPos val="l"/>
        <c:majorGridlines/>
        <c:numFmt formatCode="0%" sourceLinked="0"/>
        <c:majorTickMark val="none"/>
        <c:tickLblPos val="nextTo"/>
        <c:crossAx val="59594240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sz="1100"/>
          </a:pPr>
          <a:endParaRPr lang="en-US"/>
        </a:p>
      </c:txPr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7F5400-A95F-4B25-8B65-DC074F609096}" type="datetimeFigureOut">
              <a:rPr lang="en-US" smtClean="0"/>
              <a:pPr/>
              <a:t>9/17/2012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308260-14A4-4936-AF0E-BDA1455B8A3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6B9F2B-B49E-4551-B553-FB3930E2BAC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6B9F2B-B49E-4551-B553-FB3930E2BAC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08260-14A4-4936-AF0E-BDA1455B8A3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08260-14A4-4936-AF0E-BDA1455B8A3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08260-14A4-4936-AF0E-BDA1455B8A3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08260-14A4-4936-AF0E-BDA1455B8A3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08260-14A4-4936-AF0E-BDA1455B8A3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08260-14A4-4936-AF0E-BDA1455B8A3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08260-14A4-4936-AF0E-BDA1455B8A3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6B9F2B-B49E-4551-B553-FB3930E2BAC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6B9F2B-B49E-4551-B553-FB3930E2BAC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08260-14A4-4936-AF0E-BDA1455B8A3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6B9F2B-B49E-4551-B553-FB3930E2BAC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08260-14A4-4936-AF0E-BDA1455B8A3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08260-14A4-4936-AF0E-BDA1455B8A3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6B9F2B-B49E-4551-B553-FB3930E2BAC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Report Card Developments – Findings and Ways Forward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September </a:t>
            </a:r>
            <a:r>
              <a:rPr lang="en-US" dirty="0" smtClean="0"/>
              <a:t>18, </a:t>
            </a:r>
            <a:r>
              <a:rPr lang="en-US" dirty="0" smtClean="0"/>
              <a:t>2012</a:t>
            </a:r>
            <a:endParaRPr lang="en-US" dirty="0"/>
          </a:p>
        </p:txBody>
      </p:sp>
      <p:pic>
        <p:nvPicPr>
          <p:cNvPr id="4" name="Picture 3" descr="http://64.19.142.13/www.deped.gov.ph/images/logo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04800"/>
            <a:ext cx="2667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Lockup_PHILIPPINES_RGB_HIGH"/>
          <p:cNvPicPr/>
          <p:nvPr/>
        </p:nvPicPr>
        <p:blipFill>
          <a:blip r:embed="rId4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81000"/>
            <a:ext cx="2752725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Non-standard indicators for consideration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Division/Regional-level reports</a:t>
            </a:r>
          </a:p>
          <a:p>
            <a:pPr lvl="1"/>
            <a:r>
              <a:rPr lang="en-US" dirty="0" smtClean="0"/>
              <a:t>School Accreditation Level</a:t>
            </a:r>
          </a:p>
          <a:p>
            <a:pPr lvl="1"/>
            <a:r>
              <a:rPr lang="en-US" dirty="0" smtClean="0"/>
              <a:t>% of SNE Children</a:t>
            </a:r>
          </a:p>
          <a:p>
            <a:pPr lvl="1"/>
            <a:r>
              <a:rPr lang="en-US" dirty="0" smtClean="0"/>
              <a:t>% of classrooms in good (CF) condition</a:t>
            </a:r>
          </a:p>
          <a:p>
            <a:pPr lvl="1"/>
            <a:r>
              <a:rPr lang="en-US" dirty="0" smtClean="0"/>
              <a:t>SBM Level</a:t>
            </a:r>
          </a:p>
          <a:p>
            <a:pPr lvl="1"/>
            <a:r>
              <a:rPr lang="en-US" dirty="0" smtClean="0"/>
              <a:t>Student health and nutrition</a:t>
            </a:r>
          </a:p>
          <a:p>
            <a:pPr lvl="1"/>
            <a:r>
              <a:rPr lang="en-US" dirty="0" smtClean="0"/>
              <a:t>Pupil / Textbook </a:t>
            </a:r>
            <a:r>
              <a:rPr lang="en-US" dirty="0" smtClean="0"/>
              <a:t>ratios</a:t>
            </a:r>
          </a:p>
          <a:p>
            <a:pPr lvl="1"/>
            <a:r>
              <a:rPr lang="en-US" dirty="0" smtClean="0"/>
              <a:t>Furniture / seats</a:t>
            </a:r>
          </a:p>
          <a:p>
            <a:pPr lvl="1"/>
            <a:r>
              <a:rPr lang="en-US" dirty="0" smtClean="0"/>
              <a:t>Teacher allocation requirements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and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Comparative information</a:t>
            </a:r>
          </a:p>
          <a:p>
            <a:pPr lvl="1"/>
            <a:r>
              <a:rPr lang="en-US" dirty="0" smtClean="0"/>
              <a:t>By year</a:t>
            </a:r>
          </a:p>
          <a:p>
            <a:pPr lvl="1"/>
            <a:r>
              <a:rPr lang="en-US" dirty="0" smtClean="0"/>
              <a:t>By level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Graphical presentation</a:t>
            </a:r>
          </a:p>
          <a:p>
            <a:endParaRPr lang="en-US" dirty="0" smtClean="0"/>
          </a:p>
          <a:p>
            <a:r>
              <a:rPr lang="en-US" dirty="0" smtClean="0"/>
              <a:t>See mock up example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Report Card Production and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EBEIS generated, locally produced</a:t>
            </a:r>
          </a:p>
          <a:p>
            <a:endParaRPr lang="en-US" dirty="0" smtClean="0"/>
          </a:p>
          <a:p>
            <a:r>
              <a:rPr lang="en-US" dirty="0" smtClean="0"/>
              <a:t>School, District and LSB Report Cards</a:t>
            </a:r>
          </a:p>
          <a:p>
            <a:pPr lvl="1"/>
            <a:r>
              <a:rPr lang="en-US" dirty="0" smtClean="0"/>
              <a:t>Distribute standardized report to stakeholders (school summits)</a:t>
            </a:r>
          </a:p>
          <a:p>
            <a:pPr lvl="1"/>
            <a:r>
              <a:rPr lang="en-US" dirty="0" smtClean="0"/>
              <a:t>Incorporate into SIP/SBM toolkit</a:t>
            </a:r>
          </a:p>
          <a:p>
            <a:pPr lvl="1"/>
            <a:r>
              <a:rPr lang="en-US" dirty="0" smtClean="0"/>
              <a:t>April / May for BEIS data; June for NETRC data</a:t>
            </a:r>
          </a:p>
          <a:p>
            <a:pPr lvl="1"/>
            <a:r>
              <a:rPr lang="en-US" dirty="0" smtClean="0"/>
              <a:t>October-Dec : planning and budgeting (LSBs)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Division and Regional Report Cards</a:t>
            </a:r>
          </a:p>
          <a:p>
            <a:pPr lvl="1"/>
            <a:r>
              <a:rPr lang="en-US" dirty="0" smtClean="0"/>
              <a:t>Need on-demand access to EBEIS/NETRC data</a:t>
            </a:r>
          </a:p>
          <a:p>
            <a:pPr lvl="1"/>
            <a:r>
              <a:rPr lang="en-US" dirty="0" smtClean="0"/>
              <a:t>Incorporate into broader DEDP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Report Card - Ways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Integrated NETRC/BEIS reports</a:t>
            </a:r>
          </a:p>
          <a:p>
            <a:pPr lvl="1"/>
            <a:r>
              <a:rPr lang="en-US" dirty="0" smtClean="0"/>
              <a:t>Establish protocols for uploading NETRC data sets into secure EBEIS</a:t>
            </a:r>
          </a:p>
          <a:p>
            <a:pPr lvl="1"/>
            <a:r>
              <a:rPr lang="en-US" dirty="0" smtClean="0"/>
              <a:t>Incorporate additional variables (quartile distribution scores, etc)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Teacher performance / requirements</a:t>
            </a:r>
          </a:p>
          <a:p>
            <a:pPr lvl="1"/>
            <a:r>
              <a:rPr lang="en-US" dirty="0" smtClean="0"/>
              <a:t>Modification to the personnel services module in EBEIS</a:t>
            </a:r>
          </a:p>
          <a:p>
            <a:pPr lvl="1"/>
            <a:r>
              <a:rPr lang="en-US" dirty="0" smtClean="0"/>
              <a:t>Produce priority lists for teacher deployment / specialization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forward….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Textbooks</a:t>
            </a:r>
          </a:p>
          <a:p>
            <a:pPr lvl="1"/>
            <a:r>
              <a:rPr lang="en-US" dirty="0" smtClean="0"/>
              <a:t>Additional data entry module to BEIS forms (GESP/GSSP) and data table: # of textbooks per subject per grade</a:t>
            </a:r>
          </a:p>
          <a:p>
            <a:pPr lvl="1"/>
            <a:r>
              <a:rPr lang="en-US" dirty="0" smtClean="0"/>
              <a:t>Textbook reporting module</a:t>
            </a:r>
          </a:p>
          <a:p>
            <a:pPr lvl="1"/>
            <a:r>
              <a:rPr lang="en-US" dirty="0" smtClean="0"/>
              <a:t>Establish validation protocols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Enhanced reporting modules</a:t>
            </a:r>
          </a:p>
          <a:p>
            <a:pPr lvl="1"/>
            <a:r>
              <a:rPr lang="en-US" dirty="0" smtClean="0"/>
              <a:t>Build on statistical bulletin to produce standardized reports (schools, districts, LSBs)</a:t>
            </a:r>
          </a:p>
          <a:p>
            <a:pPr lvl="1"/>
            <a:r>
              <a:rPr lang="en-US" dirty="0" smtClean="0"/>
              <a:t>Incorporate comparative data and graphs in existing EBEIS reporting modules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Challenges and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u="sng" dirty="0" smtClean="0"/>
              <a:t>Supply</a:t>
            </a:r>
          </a:p>
          <a:p>
            <a:r>
              <a:rPr lang="en-US" dirty="0" smtClean="0"/>
              <a:t>67.3% of elementary schools without computer</a:t>
            </a:r>
          </a:p>
          <a:p>
            <a:r>
              <a:rPr lang="en-US" dirty="0" smtClean="0"/>
              <a:t>92.7% of elementary schools without internet</a:t>
            </a:r>
          </a:p>
          <a:p>
            <a:r>
              <a:rPr lang="en-US" dirty="0" smtClean="0"/>
              <a:t>EBEIS flow down to Districts</a:t>
            </a:r>
          </a:p>
          <a:p>
            <a:pPr>
              <a:buNone/>
            </a:pPr>
            <a:endParaRPr lang="en-US" u="sng" dirty="0" smtClean="0"/>
          </a:p>
          <a:p>
            <a:pPr>
              <a:buNone/>
            </a:pPr>
            <a:r>
              <a:rPr lang="en-US" u="sng" dirty="0" smtClean="0"/>
              <a:t>Capacity</a:t>
            </a:r>
            <a:endParaRPr lang="en-US" dirty="0" smtClean="0"/>
          </a:p>
          <a:p>
            <a:r>
              <a:rPr lang="en-US" dirty="0" smtClean="0"/>
              <a:t>EBEIS manpower</a:t>
            </a:r>
          </a:p>
          <a:p>
            <a:r>
              <a:rPr lang="en-US" dirty="0" smtClean="0"/>
              <a:t>Stakeholder interpretative skills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Communication of Learner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Institutional Profile (school report)</a:t>
            </a:r>
          </a:p>
          <a:p>
            <a:pPr lvl="1"/>
            <a:r>
              <a:rPr lang="en-US" dirty="0" smtClean="0"/>
              <a:t>Currently only MPS</a:t>
            </a:r>
          </a:p>
          <a:p>
            <a:pPr lvl="1"/>
            <a:r>
              <a:rPr lang="en-US" dirty="0" smtClean="0"/>
              <a:t>See Mockup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Recommendation: </a:t>
            </a:r>
          </a:p>
          <a:p>
            <a:pPr lvl="1"/>
            <a:r>
              <a:rPr lang="en-US" dirty="0" smtClean="0"/>
              <a:t>Incorporate Quartile Distribution scores by subject</a:t>
            </a:r>
          </a:p>
          <a:p>
            <a:pPr lvl="1"/>
            <a:r>
              <a:rPr lang="en-US" dirty="0" smtClean="0"/>
              <a:t>Incorporate comparative data over time</a:t>
            </a:r>
          </a:p>
          <a:p>
            <a:pPr lvl="2"/>
            <a:r>
              <a:rPr lang="en-US" dirty="0" smtClean="0"/>
              <a:t>MPS by subject, by year</a:t>
            </a:r>
          </a:p>
          <a:p>
            <a:pPr lvl="2"/>
            <a:r>
              <a:rPr lang="en-US" dirty="0" smtClean="0"/>
              <a:t>% of students meeting standard by subject, by year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Assist DepED to improve strategic communications of learner and school performance</a:t>
            </a:r>
          </a:p>
          <a:p>
            <a:endParaRPr lang="en-US" dirty="0" smtClean="0"/>
          </a:p>
          <a:p>
            <a:r>
              <a:rPr lang="en-US" dirty="0" smtClean="0"/>
              <a:t>Support the development of report cards for automated production and stakeholder consumption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Survey existing reporting tools and products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Elicit stakeholder information priorities and format preferences for report cards at region, division and school levels</a:t>
            </a:r>
          </a:p>
          <a:p>
            <a:pPr lvl="1"/>
            <a:r>
              <a:rPr lang="en-US" dirty="0" smtClean="0"/>
              <a:t>Content, format and protocols</a:t>
            </a:r>
          </a:p>
          <a:p>
            <a:pPr lvl="1"/>
            <a:r>
              <a:rPr lang="en-US" dirty="0" smtClean="0"/>
              <a:t>Consensus-based prioritization process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 Group Participants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San Pablo Division</a:t>
            </a:r>
          </a:p>
          <a:p>
            <a:pPr lvl="1"/>
            <a:r>
              <a:rPr lang="en-US" dirty="0" smtClean="0"/>
              <a:t>School heads, PTA</a:t>
            </a:r>
          </a:p>
          <a:p>
            <a:pPr lvl="1"/>
            <a:r>
              <a:rPr lang="en-US" dirty="0" smtClean="0"/>
              <a:t>Division and District officials</a:t>
            </a:r>
          </a:p>
          <a:p>
            <a:pPr lvl="1"/>
            <a:r>
              <a:rPr lang="en-US" dirty="0" smtClean="0"/>
              <a:t>LSB representatives</a:t>
            </a:r>
          </a:p>
          <a:p>
            <a:endParaRPr lang="en-US" dirty="0" smtClean="0"/>
          </a:p>
          <a:p>
            <a:r>
              <a:rPr lang="en-US" dirty="0" smtClean="0"/>
              <a:t>Laguna Division</a:t>
            </a:r>
          </a:p>
          <a:p>
            <a:pPr lvl="1"/>
            <a:r>
              <a:rPr lang="en-US" dirty="0" smtClean="0"/>
              <a:t>School heads</a:t>
            </a:r>
          </a:p>
          <a:p>
            <a:pPr lvl="1"/>
            <a:r>
              <a:rPr lang="en-US" dirty="0" smtClean="0"/>
              <a:t>LSB representatives</a:t>
            </a:r>
          </a:p>
          <a:p>
            <a:pPr lvl="1"/>
            <a:r>
              <a:rPr lang="en-US" dirty="0" smtClean="0"/>
              <a:t>District representative</a:t>
            </a:r>
          </a:p>
          <a:p>
            <a:endParaRPr lang="en-US" dirty="0" smtClean="0"/>
          </a:p>
          <a:p>
            <a:r>
              <a:rPr lang="en-US" dirty="0" err="1" smtClean="0"/>
              <a:t>Bulacan</a:t>
            </a:r>
            <a:r>
              <a:rPr lang="en-US" dirty="0" smtClean="0"/>
              <a:t> Division</a:t>
            </a:r>
          </a:p>
          <a:p>
            <a:pPr lvl="1"/>
            <a:r>
              <a:rPr lang="en-US" dirty="0" smtClean="0"/>
              <a:t>School Heads / PTA representatives</a:t>
            </a:r>
          </a:p>
          <a:p>
            <a:endParaRPr lang="en-US" dirty="0" smtClean="0"/>
          </a:p>
          <a:p>
            <a:r>
              <a:rPr lang="en-US" dirty="0" smtClean="0"/>
              <a:t>Quezon City Division</a:t>
            </a:r>
          </a:p>
          <a:p>
            <a:pPr lvl="1"/>
            <a:r>
              <a:rPr lang="en-US" dirty="0" smtClean="0"/>
              <a:t>Division and District representatives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of report cards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School report cards:</a:t>
            </a:r>
          </a:p>
          <a:p>
            <a:pPr lvl="1"/>
            <a:r>
              <a:rPr lang="en-US" dirty="0" smtClean="0"/>
              <a:t>SBM/SIP, performance monitoring</a:t>
            </a:r>
          </a:p>
          <a:p>
            <a:pPr lvl="1"/>
            <a:r>
              <a:rPr lang="en-US" dirty="0" smtClean="0"/>
              <a:t>Stakeholder engagement, a</a:t>
            </a:r>
            <a:r>
              <a:rPr lang="en-US" dirty="0" smtClean="0"/>
              <a:t>ccountability and transparency</a:t>
            </a:r>
          </a:p>
          <a:p>
            <a:pPr lvl="1"/>
            <a:r>
              <a:rPr lang="en-US" dirty="0" smtClean="0"/>
              <a:t>Data Validation</a:t>
            </a:r>
          </a:p>
          <a:p>
            <a:endParaRPr lang="en-US" dirty="0" smtClean="0"/>
          </a:p>
          <a:p>
            <a:r>
              <a:rPr lang="en-US" dirty="0" smtClean="0"/>
              <a:t>Districts/LSB:</a:t>
            </a:r>
          </a:p>
          <a:p>
            <a:pPr lvl="1"/>
            <a:r>
              <a:rPr lang="en-US" dirty="0" smtClean="0"/>
              <a:t>School supervision and support, LSB advocacy, budgeting and planning</a:t>
            </a:r>
          </a:p>
          <a:p>
            <a:endParaRPr lang="en-US" dirty="0" smtClean="0"/>
          </a:p>
          <a:p>
            <a:r>
              <a:rPr lang="en-US" dirty="0" smtClean="0"/>
              <a:t>Divisions:</a:t>
            </a:r>
          </a:p>
          <a:p>
            <a:pPr lvl="1"/>
            <a:r>
              <a:rPr lang="en-US" dirty="0" smtClean="0"/>
              <a:t>Planning, supervision, resource allocation and performance monitoring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indicators for inclusion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NAT/NCAE results</a:t>
            </a:r>
          </a:p>
          <a:p>
            <a:pPr lvl="1"/>
            <a:r>
              <a:rPr lang="en-US" dirty="0" smtClean="0"/>
              <a:t>MPS, % students meeting standard, quartile distribution of scores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Performance indicators</a:t>
            </a:r>
          </a:p>
          <a:p>
            <a:pPr lvl="1"/>
            <a:r>
              <a:rPr lang="en-US" dirty="0" smtClean="0"/>
              <a:t>Drop out / school leavers rate, repetition rate, survival rate, promotion rate, (participation rate)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Key ratios</a:t>
            </a:r>
          </a:p>
          <a:p>
            <a:pPr lvl="1"/>
            <a:r>
              <a:rPr lang="en-US" dirty="0" smtClean="0"/>
              <a:t>Pupil / teacher, pupil / classroom, pupil / toilet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NAT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4114800"/>
          <a:ext cx="7543800" cy="2468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457200" y="1295400"/>
          <a:ext cx="7696200" cy="259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School report cards</a:t>
            </a:r>
          </a:p>
          <a:p>
            <a:pPr lvl="1"/>
            <a:r>
              <a:rPr lang="en-US" dirty="0" smtClean="0"/>
              <a:t>Teacher performance</a:t>
            </a:r>
            <a:endParaRPr lang="en-US" dirty="0" smtClean="0"/>
          </a:p>
          <a:p>
            <a:pPr lvl="1"/>
            <a:r>
              <a:rPr lang="en-US" dirty="0" smtClean="0"/>
              <a:t>Total revenue and liquidation</a:t>
            </a:r>
          </a:p>
          <a:p>
            <a:pPr lvl="1"/>
            <a:r>
              <a:rPr lang="en-US" dirty="0" smtClean="0"/>
              <a:t>School facilities meeting safety and environmental standards</a:t>
            </a:r>
          </a:p>
          <a:p>
            <a:pPr lvl="1"/>
            <a:r>
              <a:rPr lang="en-US" dirty="0" smtClean="0"/>
              <a:t>Revenue per capita (per pupil)</a:t>
            </a:r>
          </a:p>
          <a:p>
            <a:pPr lvl="1"/>
            <a:r>
              <a:rPr lang="en-US" dirty="0" smtClean="0"/>
              <a:t>SBM Level</a:t>
            </a:r>
          </a:p>
          <a:p>
            <a:pPr lvl="1"/>
            <a:r>
              <a:rPr lang="en-US" dirty="0" smtClean="0"/>
              <a:t>Pupil / Textbook ratios</a:t>
            </a:r>
          </a:p>
          <a:p>
            <a:pPr lvl="1"/>
            <a:r>
              <a:rPr lang="en-US" dirty="0" smtClean="0"/>
              <a:t>Furniture / </a:t>
            </a:r>
            <a:r>
              <a:rPr lang="en-US" dirty="0" smtClean="0"/>
              <a:t>seats</a:t>
            </a:r>
          </a:p>
          <a:p>
            <a:pPr lvl="1"/>
            <a:r>
              <a:rPr lang="en-US" dirty="0" smtClean="0"/>
              <a:t>Staff development</a:t>
            </a:r>
          </a:p>
          <a:p>
            <a:pPr lvl="1"/>
            <a:r>
              <a:rPr lang="en-US" dirty="0" smtClean="0"/>
              <a:t>SIP Mission / Goals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Non-standard indicators for consideration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Non-standard indicators for consideration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LSB and District Report Cards</a:t>
            </a:r>
          </a:p>
          <a:p>
            <a:pPr lvl="1"/>
            <a:r>
              <a:rPr lang="en-US" dirty="0" smtClean="0"/>
              <a:t>School Accreditation Level</a:t>
            </a:r>
          </a:p>
          <a:p>
            <a:pPr lvl="1"/>
            <a:r>
              <a:rPr lang="en-US" dirty="0" smtClean="0"/>
              <a:t>Classroom condition</a:t>
            </a:r>
          </a:p>
          <a:p>
            <a:pPr lvl="1"/>
            <a:r>
              <a:rPr lang="en-US" dirty="0" smtClean="0"/>
              <a:t>SBM Level</a:t>
            </a:r>
          </a:p>
          <a:p>
            <a:pPr lvl="1"/>
            <a:r>
              <a:rPr lang="en-US" dirty="0" smtClean="0"/>
              <a:t>Teacher performance</a:t>
            </a:r>
          </a:p>
          <a:p>
            <a:pPr lvl="1"/>
            <a:r>
              <a:rPr lang="en-US" dirty="0" smtClean="0"/>
              <a:t>Literacy and numeracy rates</a:t>
            </a:r>
          </a:p>
          <a:p>
            <a:pPr lvl="1"/>
            <a:r>
              <a:rPr lang="en-US" dirty="0" smtClean="0"/>
              <a:t>Revenue per capita (per pupil)</a:t>
            </a:r>
          </a:p>
          <a:p>
            <a:pPr lvl="1"/>
            <a:r>
              <a:rPr lang="en-US" dirty="0" smtClean="0"/>
              <a:t>School facilities meeting safety and environmental standards</a:t>
            </a:r>
          </a:p>
          <a:p>
            <a:pPr lvl="1"/>
            <a:r>
              <a:rPr lang="en-US" dirty="0" smtClean="0"/>
              <a:t>Student health and nutrition</a:t>
            </a:r>
          </a:p>
          <a:p>
            <a:pPr lvl="1"/>
            <a:r>
              <a:rPr lang="en-US" dirty="0" smtClean="0"/>
              <a:t>Pupil / Textbook </a:t>
            </a:r>
            <a:r>
              <a:rPr lang="en-US" dirty="0" smtClean="0"/>
              <a:t>ratios</a:t>
            </a:r>
          </a:p>
          <a:p>
            <a:pPr lvl="1"/>
            <a:r>
              <a:rPr lang="en-US" dirty="0" smtClean="0"/>
              <a:t>Furniture / seats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625</Words>
  <Application>Microsoft Office PowerPoint</Application>
  <PresentationFormat>On-screen Show (4:3)</PresentationFormat>
  <Paragraphs>162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Report Card Developments – Findings and Ways Forward </vt:lpstr>
      <vt:lpstr>Objective</vt:lpstr>
      <vt:lpstr>Process</vt:lpstr>
      <vt:lpstr>Focus Group Participants</vt:lpstr>
      <vt:lpstr>Function of report cards</vt:lpstr>
      <vt:lpstr>Standard indicators for inclusion</vt:lpstr>
      <vt:lpstr>Example of NAT</vt:lpstr>
      <vt:lpstr>Non-standard indicators for consideration</vt:lpstr>
      <vt:lpstr>Non-standard indicators for consideration</vt:lpstr>
      <vt:lpstr>Non-standard indicators for consideration</vt:lpstr>
      <vt:lpstr>Content and Format</vt:lpstr>
      <vt:lpstr>Report Card Production and Protocols</vt:lpstr>
      <vt:lpstr>Report Card - Ways forward</vt:lpstr>
      <vt:lpstr>Ways forward….</vt:lpstr>
      <vt:lpstr>Challenges and considerations</vt:lpstr>
      <vt:lpstr>Communication of Learner Performance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Card Developments – Findings and Ways Forward </dc:title>
  <dc:creator/>
  <cp:lastModifiedBy>Mitch Rakusin</cp:lastModifiedBy>
  <cp:revision>6</cp:revision>
  <dcterms:created xsi:type="dcterms:W3CDTF">2006-08-16T00:00:00Z</dcterms:created>
  <dcterms:modified xsi:type="dcterms:W3CDTF">2012-09-18T07:18:49Z</dcterms:modified>
</cp:coreProperties>
</file>