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7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1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8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0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5DC3-CC5D-42EA-8FD8-9343E05EACE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CDC1-CD67-4109-907A-3624B9A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5DC3-CC5D-42EA-8FD8-9343E05EACE2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9CDC1-CD67-4109-907A-3624B9A9F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3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Voyage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CARGOSPOTTER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4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Position right click to open wheel to go to Voyage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5962" t="-278756" r="31066" b="34581"/>
          <a:stretch/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0" y="1628800"/>
            <a:ext cx="9132752" cy="45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Isosceles Triangle 4"/>
          <p:cNvSpPr/>
          <p:nvPr/>
        </p:nvSpPr>
        <p:spPr>
          <a:xfrm rot="8259789">
            <a:off x="3448473" y="3299410"/>
            <a:ext cx="360040" cy="288032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bIns="216000" rtlCol="0" anchor="ctr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3248046"/>
            <a:ext cx="375951" cy="2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" b="40722"/>
          <a:stretch/>
        </p:blipFill>
        <p:spPr>
          <a:xfrm>
            <a:off x="0" y="7818"/>
            <a:ext cx="9146742" cy="4285278"/>
          </a:xfrm>
        </p:spPr>
      </p:pic>
      <p:sp>
        <p:nvSpPr>
          <p:cNvPr id="9" name="TextBox 8"/>
          <p:cNvSpPr txBox="1"/>
          <p:nvPr/>
        </p:nvSpPr>
        <p:spPr>
          <a:xfrm>
            <a:off x="423942" y="692696"/>
            <a:ext cx="30243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Voyage Estimator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855" y="1681172"/>
            <a:ext cx="259228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Ship Name 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319" y="990019"/>
            <a:ext cx="133168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Estimated Freight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69999" y="1074619"/>
            <a:ext cx="562954" cy="251817"/>
          </a:xfrm>
          <a:prstGeom prst="rect">
            <a:avLst/>
          </a:prstGeom>
          <a:solidFill>
            <a:schemeClr val="bg1"/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46063" y="980728"/>
            <a:ext cx="6480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 MT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10319" y="1268760"/>
            <a:ext cx="133168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Commission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69999" y="1268761"/>
            <a:ext cx="562954" cy="276999"/>
          </a:xfrm>
          <a:prstGeom prst="rect">
            <a:avLst/>
          </a:prstGeom>
          <a:solidFill>
            <a:schemeClr val="bg1"/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%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357676" y="1342509"/>
            <a:ext cx="71287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34386" y="1567825"/>
            <a:ext cx="121062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Vessel Name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669999" y="1567825"/>
            <a:ext cx="1656184" cy="276999"/>
          </a:xfrm>
          <a:prstGeom prst="rect">
            <a:avLst/>
          </a:prstGeom>
          <a:solidFill>
            <a:schemeClr val="bg1"/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Crystal Ocean 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98192" y="1556792"/>
            <a:ext cx="50405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DWT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902247" y="1556792"/>
            <a:ext cx="648072" cy="276999"/>
          </a:xfrm>
          <a:prstGeom prst="rect">
            <a:avLst/>
          </a:prstGeom>
          <a:solidFill>
            <a:schemeClr val="accent1"/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34000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70362"/>
              </p:ext>
            </p:extLst>
          </p:nvPr>
        </p:nvGraphicFramePr>
        <p:xfrm>
          <a:off x="445863" y="1988071"/>
          <a:ext cx="2952328" cy="504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504056"/>
                <a:gridCol w="504056"/>
                <a:gridCol w="648072"/>
                <a:gridCol w="648072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Fuel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Speed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MT IFO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Sea MDO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 MDO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Loaded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13.5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1.5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Ballast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21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91787"/>
              </p:ext>
            </p:extLst>
          </p:nvPr>
        </p:nvGraphicFramePr>
        <p:xfrm>
          <a:off x="3398191" y="1988840"/>
          <a:ext cx="1152128" cy="504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504056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LS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380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LS 180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13.5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14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11410"/>
              </p:ext>
            </p:extLst>
          </p:nvPr>
        </p:nvGraphicFramePr>
        <p:xfrm>
          <a:off x="1672727" y="2564904"/>
          <a:ext cx="4749800" cy="17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9606"/>
                <a:gridCol w="72008"/>
                <a:gridCol w="504056"/>
                <a:gridCol w="648072"/>
                <a:gridCol w="2436058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Cost/Mt  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900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950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1050                950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            875</a:t>
                      </a:r>
                      <a:r>
                        <a:rPr lang="en-US" sz="1000" u="none" strike="noStrike" dirty="0" smtClean="0">
                          <a:effectLst/>
                        </a:rPr>
                        <a:t>      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25757"/>
              </p:ext>
            </p:extLst>
          </p:nvPr>
        </p:nvGraphicFramePr>
        <p:xfrm>
          <a:off x="1672727" y="2825502"/>
          <a:ext cx="4749800" cy="171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9606"/>
                <a:gridCol w="72008"/>
                <a:gridCol w="504056"/>
                <a:gridCol w="648072"/>
                <a:gridCol w="2436058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Cost/Mt  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900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950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1050                950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            875</a:t>
                      </a:r>
                      <a:r>
                        <a:rPr lang="en-US" sz="1000" u="none" strike="noStrike" dirty="0" smtClean="0">
                          <a:effectLst/>
                        </a:rPr>
                        <a:t>      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73855" y="2564904"/>
            <a:ext cx="1215752" cy="246221"/>
          </a:xfrm>
          <a:prstGeom prst="rect">
            <a:avLst/>
          </a:prstGeom>
          <a:solidFill>
            <a:schemeClr val="bg1"/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Bunker Port Name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3855" y="2822739"/>
            <a:ext cx="1215752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cap="sq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Live Bunker Pricing</a:t>
            </a:r>
            <a:endParaRPr lang="en-US" sz="10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570354"/>
              </p:ext>
            </p:extLst>
          </p:nvPr>
        </p:nvGraphicFramePr>
        <p:xfrm>
          <a:off x="445863" y="3177158"/>
          <a:ext cx="6502401" cy="323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1440160"/>
                <a:gridCol w="623398"/>
                <a:gridCol w="799710"/>
                <a:gridCol w="660078"/>
                <a:gridCol w="926648"/>
                <a:gridCol w="828271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Cargo Stowage Factor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COAL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Bale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 Intake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Bl Intake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DWCC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Used</a:t>
                      </a:r>
                      <a:endParaRPr lang="en-US" sz="10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55,000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55,000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54,274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73,372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59810"/>
              </p:ext>
            </p:extLst>
          </p:nvPr>
        </p:nvGraphicFramePr>
        <p:xfrm>
          <a:off x="251520" y="3573016"/>
          <a:ext cx="8711974" cy="1300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019"/>
                <a:gridCol w="375561"/>
                <a:gridCol w="525785"/>
                <a:gridCol w="751122"/>
                <a:gridCol w="600897"/>
                <a:gridCol w="751122"/>
                <a:gridCol w="600897"/>
                <a:gridCol w="600897"/>
                <a:gridCol w="2028028"/>
                <a:gridCol w="1125646"/>
              </a:tblGrid>
              <a:tr h="300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Ports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Distance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Steam Days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Port Days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Port Costs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FO Sea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MDO Sea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MDO </a:t>
                      </a:r>
                      <a:r>
                        <a:rPr lang="en-US" sz="1000" b="1" u="none" strike="noStrike" dirty="0" smtClean="0">
                          <a:effectLst/>
                        </a:rPr>
                        <a:t>Port       LSO 380       LS180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smtClean="0">
                          <a:effectLst/>
                        </a:rPr>
                        <a:t>Total</a:t>
                      </a:r>
                      <a:r>
                        <a:rPr lang="en-US" sz="1000" b="1" u="none" strike="noStrike" baseline="0" dirty="0" smtClean="0">
                          <a:effectLst/>
                        </a:rPr>
                        <a:t> Fuels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  <a:tr h="160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Ballast</a:t>
                      </a:r>
                      <a:r>
                        <a:rPr lang="en-US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 port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1725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5.13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  <a:tr h="160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Load Port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1.81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$15,000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1.81                          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r>
                        <a:rPr lang="en-US" sz="1000" b="0" i="0" u="none" strike="noStrike" baseline="0" dirty="0" smtClean="0">
                          <a:effectLst/>
                          <a:latin typeface="Arial"/>
                        </a:rPr>
                        <a:t>         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  <a:tr h="160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Laden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Laden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2,281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7.04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$120,000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176.00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10.56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0.00                          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r>
                        <a:rPr lang="en-US" sz="1000" u="none" strike="noStrike" dirty="0" smtClean="0">
                          <a:effectLst/>
                        </a:rPr>
                        <a:t>           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  <a:tr h="160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Discharge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1.55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$45,000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1.55                          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r>
                        <a:rPr lang="en-US" sz="1000" b="0" i="0" u="none" strike="noStrike" baseline="0" dirty="0" smtClean="0">
                          <a:effectLst/>
                          <a:latin typeface="Arial"/>
                        </a:rPr>
                        <a:t>         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  <a:tr h="160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Extra Steaming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0.00</a:t>
                      </a:r>
                      <a:endParaRPr 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r>
                        <a:rPr lang="en-US" sz="1000" b="0" i="0" u="none" strike="noStrike" baseline="0" dirty="0" smtClean="0">
                          <a:effectLst/>
                          <a:latin typeface="Arial"/>
                        </a:rPr>
                        <a:t>                    </a:t>
                      </a:r>
                      <a:r>
                        <a:rPr lang="en-US" sz="1000" u="none" strike="noStrike" dirty="0" smtClean="0">
                          <a:effectLst/>
                        </a:rPr>
                        <a:t>0.00           0.00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r>
                        <a:rPr lang="en-US" sz="1000" u="none" strike="noStrike" dirty="0" smtClean="0">
                          <a:effectLst/>
                        </a:rPr>
                        <a:t>0.00</a:t>
                      </a:r>
                      <a:endParaRPr lang="en-US" sz="10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  <a:tr h="1911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Totals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smtClean="0">
                          <a:effectLst/>
                        </a:rPr>
                        <a:t>4006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12.17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3.36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$180,000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</a:t>
                      </a:r>
                      <a:r>
                        <a:rPr lang="en-US" sz="1200" b="1" u="none" strike="noStrike" dirty="0" smtClean="0">
                          <a:effectLst/>
                        </a:rPr>
                        <a:t>176.00 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10.56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 smtClean="0">
                          <a:effectLst/>
                        </a:rPr>
                        <a:t>3.36                    </a:t>
                      </a:r>
                      <a:r>
                        <a:rPr lang="en-US" sz="1200" b="1" u="none" strike="noStrike" dirty="0" smtClean="0">
                          <a:effectLst/>
                        </a:rPr>
                        <a:t>0.00       0.00</a:t>
                      </a:r>
                      <a:endParaRPr lang="en-US" sz="1200" b="1" i="0" u="none" strike="noStrike" dirty="0" smtClean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13.92</a:t>
                      </a:r>
                      <a:endParaRPr lang="en-US" sz="1200" b="1" i="1" u="none" strike="noStrike" dirty="0">
                        <a:effectLst/>
                        <a:latin typeface="Arial"/>
                      </a:endParaRPr>
                    </a:p>
                  </a:txBody>
                  <a:tcPr marL="9158" marR="9158" marT="9158" marB="0" anchor="b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572000" y="1340768"/>
            <a:ext cx="396044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3150001" y="578003"/>
            <a:ext cx="73195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07137"/>
              </p:ext>
            </p:extLst>
          </p:nvPr>
        </p:nvGraphicFramePr>
        <p:xfrm>
          <a:off x="280554" y="4941167"/>
          <a:ext cx="9259997" cy="1087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6006"/>
                <a:gridCol w="763573"/>
                <a:gridCol w="709989"/>
                <a:gridCol w="43264"/>
                <a:gridCol w="706606"/>
                <a:gridCol w="936104"/>
                <a:gridCol w="648072"/>
                <a:gridCol w="288032"/>
                <a:gridCol w="648072"/>
                <a:gridCol w="648072"/>
                <a:gridCol w="1872207"/>
              </a:tblGrid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DWCC Calculation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IFO Costs</a:t>
                      </a:r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$158,403</a:t>
                      </a:r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MDO Costs</a:t>
                      </a:r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$13,224</a:t>
                      </a:r>
                      <a:endParaRPr lang="en-US" sz="900" b="1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effectLst/>
                          <a:latin typeface="Arial"/>
                        </a:rPr>
                        <a:t>      LSO 380     LSO</a:t>
                      </a:r>
                      <a:r>
                        <a:rPr lang="en-US" sz="900" b="0" i="0" u="none" strike="noStrike" baseline="0" dirty="0" smtClean="0">
                          <a:effectLst/>
                          <a:latin typeface="Arial"/>
                        </a:rPr>
                        <a:t> 180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Deadweight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55,000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MT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Reserve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Less FO Consumption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276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Cons+Reserve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276.00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48.92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MT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Less MDO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ROB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Less FW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Qtty to use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 DWCC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276.00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Less Constant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250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  <a:tr h="15430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Less Reserve / Extra Steaming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Dem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Desp</a:t>
                      </a:r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932" marR="8932" marT="8932" marB="0" anchor="b"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671900" y="20693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Feeds are </a:t>
            </a:r>
          </a:p>
          <a:p>
            <a:pPr marL="342900" indent="-342900">
              <a:buAutoNum type="arabicPeriod"/>
            </a:pPr>
            <a:r>
              <a:rPr lang="en-US" dirty="0" smtClean="0"/>
              <a:t>S-BIS ships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Veson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Bunkersworld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02248" y="692696"/>
            <a:ext cx="406884" cy="851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894136" y="692696"/>
            <a:ext cx="1008111" cy="1002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203848" y="1200527"/>
            <a:ext cx="576064" cy="1745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779912" y="1200527"/>
            <a:ext cx="1800200" cy="1745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0112" y="1706324"/>
            <a:ext cx="219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View full ships details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80112" y="812188"/>
            <a:ext cx="1440160" cy="10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2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" t="17605" r="7676" b="7950"/>
          <a:stretch/>
        </p:blipFill>
        <p:spPr>
          <a:xfrm>
            <a:off x="0" y="1"/>
            <a:ext cx="9144000" cy="3681198"/>
          </a:xfrm>
          <a:solidFill>
            <a:schemeClr val="bg1">
              <a:lumMod val="95000"/>
            </a:schemeClr>
          </a:solidFill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03056"/>
              </p:ext>
            </p:extLst>
          </p:nvPr>
        </p:nvGraphicFramePr>
        <p:xfrm>
          <a:off x="457200" y="6309360"/>
          <a:ext cx="8229600" cy="77724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53150"/>
              </p:ext>
            </p:extLst>
          </p:nvPr>
        </p:nvGraphicFramePr>
        <p:xfrm>
          <a:off x="323528" y="6881548"/>
          <a:ext cx="8229600" cy="3657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FLAG: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PANAMA until 2007 Sep 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7" t="2424" r="5780" b="53788"/>
          <a:stretch/>
        </p:blipFill>
        <p:spPr>
          <a:xfrm>
            <a:off x="35496" y="3663203"/>
            <a:ext cx="9108504" cy="42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" r="8297" b="51073"/>
          <a:stretch/>
        </p:blipFill>
        <p:spPr>
          <a:xfrm>
            <a:off x="0" y="-20977"/>
            <a:ext cx="9144000" cy="49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r="6788" b="63939"/>
          <a:stretch/>
        </p:blipFill>
        <p:spPr>
          <a:xfrm>
            <a:off x="18790" y="-1"/>
            <a:ext cx="9125209" cy="507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8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0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3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264</Words>
  <Application>Microsoft Office PowerPoint</Application>
  <PresentationFormat>On-screen Show (4:3)</PresentationFormat>
  <Paragraphs>187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Voyage Estimation</vt:lpstr>
      <vt:lpstr>In Position right click to open wheel to go to Voyage Estimator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Voyage Estimation</dc:title>
  <dc:creator>Roy Devlin</dc:creator>
  <cp:lastModifiedBy>Roy Devlin</cp:lastModifiedBy>
  <cp:revision>15</cp:revision>
  <dcterms:created xsi:type="dcterms:W3CDTF">2012-07-26T02:48:42Z</dcterms:created>
  <dcterms:modified xsi:type="dcterms:W3CDTF">2012-07-27T05:25:33Z</dcterms:modified>
</cp:coreProperties>
</file>