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9" r:id="rId5"/>
    <p:sldId id="261" r:id="rId6"/>
    <p:sldId id="258" r:id="rId7"/>
    <p:sldId id="263" r:id="rId8"/>
    <p:sldId id="262" r:id="rId9"/>
    <p:sldId id="264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FF9393"/>
    <a:srgbClr val="1D3A00"/>
    <a:srgbClr val="6C1A00"/>
    <a:srgbClr val="C79E37"/>
    <a:srgbClr val="202E54"/>
    <a:srgbClr val="FF2549"/>
    <a:srgbClr val="007033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61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89199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2571750"/>
            <a:ext cx="8231372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1C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638" y="510232"/>
            <a:ext cx="5344675" cy="1374345"/>
          </a:xfrm>
        </p:spPr>
        <p:txBody>
          <a:bodyPr>
            <a:normAutofit/>
          </a:bodyPr>
          <a:lstStyle/>
          <a:p>
            <a:r>
              <a:rPr lang="en-US" dirty="0"/>
              <a:t> FACE-RECOGNITION BASED</a:t>
            </a:r>
          </a:p>
        </p:txBody>
      </p:sp>
      <p:pic>
        <p:nvPicPr>
          <p:cNvPr id="4" name="Picture 2" descr="AI/ML Based Attendance Management System | SPEC INDIA">
            <a:extLst>
              <a:ext uri="{FF2B5EF4-FFF2-40B4-BE49-F238E27FC236}">
                <a16:creationId xmlns:a16="http://schemas.microsoft.com/office/drawing/2014/main" id="{8FC8B19B-5541-8ED0-3F39-B4CC1EC6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783" y="1165400"/>
            <a:ext cx="3453314" cy="239655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65B7185-2DCD-0BE5-FD52-6E8636B9C78F}"/>
              </a:ext>
            </a:extLst>
          </p:cNvPr>
          <p:cNvSpPr txBox="1">
            <a:spLocks/>
          </p:cNvSpPr>
          <p:nvPr/>
        </p:nvSpPr>
        <p:spPr>
          <a:xfrm>
            <a:off x="474751" y="1542968"/>
            <a:ext cx="4428445" cy="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FC1C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ATTENDANCE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0ACC1E4-417A-A77E-6208-711B3E252E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82820" y="4098800"/>
            <a:ext cx="3206804" cy="9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 SAKSHI JAISWAL(21229CMP003)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		&amp;                                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SUSHMA VERMA (21229CMP005)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001C0-7463-D30B-CA00-61AB86328429}"/>
              </a:ext>
            </a:extLst>
          </p:cNvPr>
          <p:cNvSpPr txBox="1"/>
          <p:nvPr/>
        </p:nvSpPr>
        <p:spPr>
          <a:xfrm>
            <a:off x="5793640" y="3575580"/>
            <a:ext cx="2687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Presented By:-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9DD6C-72ED-36DC-3181-54EFAFE37BCC}"/>
              </a:ext>
            </a:extLst>
          </p:cNvPr>
          <p:cNvSpPr txBox="1"/>
          <p:nvPr/>
        </p:nvSpPr>
        <p:spPr>
          <a:xfrm>
            <a:off x="534171" y="2663304"/>
            <a:ext cx="2687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Presented To:-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56937-FDD2-F929-C6E3-A9A0C4A030F6}"/>
              </a:ext>
            </a:extLst>
          </p:cNvPr>
          <p:cNvSpPr txBox="1"/>
          <p:nvPr/>
        </p:nvSpPr>
        <p:spPr>
          <a:xfrm>
            <a:off x="136556" y="3306575"/>
            <a:ext cx="3213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Dr. Rakhi Garg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</a:rPr>
              <a:t>Dr. Awadhesh Kumar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</a:rPr>
              <a:t>Dr. Sarvesh Pandey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9B6-18D5-46E5-8F84-6628E493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30" y="2113635"/>
            <a:ext cx="2595985" cy="725349"/>
          </a:xfrm>
        </p:spPr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5076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47EA-D51B-6A0A-A9BD-19C29414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74B58-9B5D-0187-A16E-8EDA2EE7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350112"/>
            <a:ext cx="8246070" cy="3664918"/>
          </a:xfrm>
        </p:spPr>
        <p:txBody>
          <a:bodyPr>
            <a:normAutofit/>
          </a:bodyPr>
          <a:lstStyle/>
          <a:p>
            <a:r>
              <a:rPr lang="en-US" dirty="0"/>
              <a:t>Spots the presence of attending students and providing the timing of the attendance marked.</a:t>
            </a:r>
          </a:p>
          <a:p>
            <a:r>
              <a:rPr lang="en-US" dirty="0"/>
              <a:t>Capable of storing maximum records and no need of manual attendance.</a:t>
            </a:r>
          </a:p>
          <a:p>
            <a:r>
              <a:rPr lang="en-US" dirty="0"/>
              <a:t>Only students are responsible for making attendance of their 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76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7,600+ Facial Recognition Stock Photos, Pictures &amp; Royalty ...">
            <a:extLst>
              <a:ext uri="{FF2B5EF4-FFF2-40B4-BE49-F238E27FC236}">
                <a16:creationId xmlns:a16="http://schemas.microsoft.com/office/drawing/2014/main" id="{567A2366-9EFC-BB12-2CDC-00091469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2" y="1664231"/>
            <a:ext cx="3394452" cy="246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CC73-D936-2715-BC45-A7498453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8" y="1197405"/>
            <a:ext cx="8246070" cy="36649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is Face Recognition?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7B574-B899-3572-662E-62E988990E82}"/>
              </a:ext>
            </a:extLst>
          </p:cNvPr>
          <p:cNvSpPr txBox="1"/>
          <p:nvPr/>
        </p:nvSpPr>
        <p:spPr>
          <a:xfrm>
            <a:off x="296260" y="1960930"/>
            <a:ext cx="351221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 </a:t>
            </a:r>
            <a:r>
              <a:rPr lang="en-US" dirty="0"/>
              <a:t>Face recognition is a method of identifying or verifying the identity of an individual using their face. Face recognition systems can be used to identify people in photos, video, or in real-time</a:t>
            </a:r>
            <a:r>
              <a:rPr lang="en-US" sz="2000" b="1" dirty="0"/>
              <a:t>.  </a:t>
            </a:r>
          </a:p>
          <a:p>
            <a:r>
              <a:rPr lang="en-US" sz="2000" b="1" dirty="0"/>
              <a:t>                                     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  <a:p>
            <a:r>
              <a:rPr lang="en-US" sz="2000" b="1" dirty="0"/>
              <a:t>                                      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739290"/>
            <a:ext cx="6052208" cy="725349"/>
          </a:xfrm>
        </p:spPr>
        <p:txBody>
          <a:bodyPr>
            <a:noAutofit/>
          </a:bodyPr>
          <a:lstStyle/>
          <a:p>
            <a:r>
              <a:rPr lang="en-US" sz="3200" b="1" dirty="0"/>
              <a:t>Algorithms Used  For  Face- Recognition 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808225"/>
            <a:ext cx="4428444" cy="259598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2021"/>
                </a:solidFill>
                <a:effectLst/>
                <a:latin typeface="Google Sans"/>
              </a:rPr>
              <a:t>Haarcascade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2021"/>
                </a:solidFill>
                <a:effectLst/>
                <a:latin typeface="Google Sans"/>
              </a:rPr>
              <a:t>Eigen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2021"/>
                </a:solidFill>
                <a:effectLst/>
                <a:latin typeface="Google Sans"/>
              </a:rPr>
              <a:t>Support vector machines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2021"/>
                </a:solidFill>
                <a:effectLst/>
                <a:latin typeface="Google Sans"/>
              </a:rPr>
              <a:t>Fisher face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2021"/>
                </a:solidFill>
                <a:effectLst/>
                <a:latin typeface="Google Sans"/>
              </a:rPr>
              <a:t>Viola-Jones Algorithm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3FAB0-6F52-FE7D-238D-9D42DD38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23032"/>
            <a:ext cx="2445745" cy="28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589E-91C5-783F-976B-534378A0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73" y="281175"/>
            <a:ext cx="8246070" cy="916230"/>
          </a:xfrm>
        </p:spPr>
        <p:txBody>
          <a:bodyPr>
            <a:normAutofit/>
          </a:bodyPr>
          <a:lstStyle/>
          <a:p>
            <a:r>
              <a:rPr lang="en-IN" dirty="0"/>
              <a:t>Planning : </a:t>
            </a:r>
            <a:r>
              <a:rPr lang="en-IN" sz="2700" dirty="0"/>
              <a:t>How Facial Recognition System 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182755-9B70-7BFF-5555-71B1B4856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56" t="24691" r="19443" b="16049"/>
          <a:stretch/>
        </p:blipFill>
        <p:spPr>
          <a:xfrm>
            <a:off x="143554" y="1452255"/>
            <a:ext cx="5039265" cy="320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7791A-C748-28DE-8115-3CD86F2E76C9}"/>
              </a:ext>
            </a:extLst>
          </p:cNvPr>
          <p:cNvSpPr txBox="1"/>
          <p:nvPr/>
        </p:nvSpPr>
        <p:spPr>
          <a:xfrm>
            <a:off x="5326375" y="1192311"/>
            <a:ext cx="381762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Capture</a:t>
            </a:r>
            <a:r>
              <a:rPr lang="en-US" dirty="0"/>
              <a:t>: </a:t>
            </a:r>
            <a:r>
              <a:rPr lang="en-US" sz="1600" dirty="0"/>
              <a:t>A physical or </a:t>
            </a:r>
            <a:r>
              <a:rPr lang="en-US" sz="1600" dirty="0" err="1"/>
              <a:t>behavioural</a:t>
            </a:r>
            <a:r>
              <a:rPr lang="en-US" sz="1600" dirty="0"/>
              <a:t> sample is captured by the system during Enrollment and also in the identification or verification process.</a:t>
            </a:r>
          </a:p>
          <a:p>
            <a:endParaRPr lang="en-US" sz="1600" dirty="0"/>
          </a:p>
          <a:p>
            <a:r>
              <a:rPr lang="en-US" b="1" dirty="0">
                <a:solidFill>
                  <a:schemeClr val="tx2"/>
                </a:solidFill>
              </a:rPr>
              <a:t>Extraction:</a:t>
            </a:r>
            <a:r>
              <a:rPr lang="en-US" dirty="0"/>
              <a:t> </a:t>
            </a:r>
            <a:r>
              <a:rPr lang="en-US" sz="1600" dirty="0"/>
              <a:t>Unique data is extracted from the sample and a template is created.</a:t>
            </a:r>
          </a:p>
          <a:p>
            <a:endParaRPr lang="en-US" sz="1600" dirty="0"/>
          </a:p>
          <a:p>
            <a:r>
              <a:rPr lang="en-US" b="1" dirty="0">
                <a:solidFill>
                  <a:schemeClr val="tx2"/>
                </a:solidFill>
              </a:rPr>
              <a:t>Comparison:</a:t>
            </a:r>
            <a:r>
              <a:rPr lang="en-US" dirty="0"/>
              <a:t> </a:t>
            </a:r>
            <a:r>
              <a:rPr lang="en-US" sz="1600" dirty="0"/>
              <a:t>The template is then compared with a new sample.</a:t>
            </a:r>
          </a:p>
          <a:p>
            <a:endParaRPr lang="en-US" sz="1600" dirty="0"/>
          </a:p>
          <a:p>
            <a:r>
              <a:rPr lang="en-US" b="1" dirty="0">
                <a:solidFill>
                  <a:schemeClr val="tx2"/>
                </a:solidFill>
              </a:rPr>
              <a:t>Match/non-match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sz="1600" dirty="0"/>
              <a:t>The system decides if the features extracted from the new Samples are a match or a non-match.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839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54813" y="1517097"/>
            <a:ext cx="1749613" cy="479822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340531" cy="22762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algn="l"/>
            <a:r>
              <a:rPr lang="en-US" sz="2800" dirty="0"/>
              <a:t>Computer(i5,8GB)</a:t>
            </a:r>
          </a:p>
          <a:p>
            <a:pPr algn="l"/>
            <a:r>
              <a:rPr lang="en-US" sz="2800" dirty="0"/>
              <a:t>Webcam</a:t>
            </a:r>
          </a:p>
          <a:p>
            <a:pPr algn="l"/>
            <a:r>
              <a:rPr lang="en-US" sz="2800" dirty="0"/>
              <a:t>Hard disk (1 TB)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95001" y="1517097"/>
            <a:ext cx="2209315" cy="479822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223288" y="1960930"/>
            <a:ext cx="3583660" cy="229057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51434B"/>
                </a:solidFill>
                <a:effectLst/>
                <a:latin typeface="Google Sans"/>
              </a:rPr>
              <a:t>Windows Server 2016 or Windows 10</a:t>
            </a:r>
          </a:p>
          <a:p>
            <a:pPr algn="l"/>
            <a:r>
              <a:rPr lang="en-IN" b="0" i="0" dirty="0">
                <a:solidFill>
                  <a:srgbClr val="51434B"/>
                </a:solidFill>
                <a:effectLst/>
                <a:latin typeface="Google Sans"/>
              </a:rPr>
              <a:t>Python programming language.</a:t>
            </a:r>
          </a:p>
          <a:p>
            <a:pPr algn="l"/>
            <a:r>
              <a:rPr lang="en-IN" b="0" i="0" dirty="0">
                <a:solidFill>
                  <a:srgbClr val="51434B"/>
                </a:solidFill>
                <a:effectLst/>
                <a:latin typeface="Google Sans"/>
              </a:rPr>
              <a:t>HTML, CSS.</a:t>
            </a:r>
          </a:p>
          <a:p>
            <a:pPr algn="l"/>
            <a:r>
              <a:rPr lang="en-IN" b="0" i="0" dirty="0">
                <a:solidFill>
                  <a:srgbClr val="002110"/>
                </a:solidFill>
                <a:effectLst/>
                <a:latin typeface="Google Sans"/>
              </a:rPr>
              <a:t>OpenCV library</a:t>
            </a:r>
            <a:r>
              <a:rPr lang="en-IN" dirty="0">
                <a:solidFill>
                  <a:srgbClr val="51434B"/>
                </a:solidFill>
                <a:latin typeface="Google Sans"/>
              </a:rPr>
              <a:t>.</a:t>
            </a:r>
          </a:p>
          <a:p>
            <a:pPr algn="l"/>
            <a:r>
              <a:rPr lang="en-IN" dirty="0">
                <a:solidFill>
                  <a:srgbClr val="51434B"/>
                </a:solidFill>
                <a:latin typeface="Google Sans"/>
              </a:rPr>
              <a:t>Facial Recognition Algorithms.</a:t>
            </a:r>
          </a:p>
          <a:p>
            <a:pPr algn="l"/>
            <a:endParaRPr lang="en-US" b="0" i="0" dirty="0">
              <a:solidFill>
                <a:srgbClr val="51434B"/>
              </a:solidFill>
              <a:effectLst/>
              <a:latin typeface="Google Sans"/>
            </a:endParaRPr>
          </a:p>
          <a:p>
            <a:pPr algn="l"/>
            <a:endParaRPr lang="en-IN" b="0" i="0" dirty="0">
              <a:solidFill>
                <a:srgbClr val="51434B"/>
              </a:solidFill>
              <a:effectLst/>
              <a:latin typeface="Google Sans"/>
            </a:endParaRPr>
          </a:p>
          <a:p>
            <a:pPr algn="l"/>
            <a:endParaRPr lang="en-IN" b="0" i="0" dirty="0">
              <a:solidFill>
                <a:srgbClr val="51434B"/>
              </a:solidFill>
              <a:effectLst/>
              <a:latin typeface="Google Sans"/>
            </a:endParaRPr>
          </a:p>
          <a:p>
            <a:pPr algn="l"/>
            <a:endParaRPr lang="en-IN" b="0" i="0" dirty="0">
              <a:solidFill>
                <a:srgbClr val="51434B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endParaRPr lang="en-IN" b="0" i="0" dirty="0">
              <a:solidFill>
                <a:srgbClr val="51434B"/>
              </a:solidFill>
              <a:effectLst/>
              <a:latin typeface="Google Sans"/>
            </a:endParaRPr>
          </a:p>
          <a:p>
            <a:pPr marL="0" indent="0" algn="l">
              <a:buNone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E6D31B-A16A-92D7-9E19-61AD00D31E28}"/>
              </a:ext>
            </a:extLst>
          </p:cNvPr>
          <p:cNvCxnSpPr/>
          <p:nvPr/>
        </p:nvCxnSpPr>
        <p:spPr>
          <a:xfrm>
            <a:off x="5030115" y="1437214"/>
            <a:ext cx="0" cy="319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FBC2-BE2A-D182-C9B1-C6FD6F85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855" y="281175"/>
            <a:ext cx="5489145" cy="857250"/>
          </a:xfrm>
        </p:spPr>
        <p:txBody>
          <a:bodyPr/>
          <a:lstStyle/>
          <a:p>
            <a:r>
              <a:rPr lang="en-IN" dirty="0"/>
              <a:t>Requirement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7500-3581-3701-7216-CC28426FE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          Functional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sz="2400" dirty="0"/>
              <a:t>Only authorized users must login to the system.</a:t>
            </a:r>
          </a:p>
          <a:p>
            <a:r>
              <a:rPr lang="en-US" sz="2400" dirty="0"/>
              <a:t>The system must be attached to a webcam and face recognition should be smooth.</a:t>
            </a:r>
          </a:p>
          <a:p>
            <a:r>
              <a:rPr lang="en-US" sz="2400" dirty="0"/>
              <a:t>The information must be entered and managed properly.</a:t>
            </a:r>
          </a:p>
          <a:p>
            <a:r>
              <a:rPr lang="en-US" sz="2400" dirty="0"/>
              <a:t>The administrator or the user who will use this system must login before using it.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6BA63-A8BB-2B03-AE90-01950BE94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           Non- Functional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sz="2800" dirty="0"/>
              <a:t>Accuracy and precision must be processed to avoid the problems of system performance.</a:t>
            </a:r>
          </a:p>
          <a:p>
            <a:r>
              <a:rPr lang="en-US" sz="2800" dirty="0"/>
              <a:t>The system is easy to use.</a:t>
            </a:r>
          </a:p>
          <a:p>
            <a:r>
              <a:rPr lang="en-US" sz="2800" dirty="0"/>
              <a:t>The system is secured and privacy of the student's details.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49B38-5ED8-517C-31CE-7E055C938046}"/>
              </a:ext>
            </a:extLst>
          </p:cNvPr>
          <p:cNvCxnSpPr>
            <a:cxnSpLocks/>
          </p:cNvCxnSpPr>
          <p:nvPr/>
        </p:nvCxnSpPr>
        <p:spPr>
          <a:xfrm>
            <a:off x="4648200" y="1352856"/>
            <a:ext cx="0" cy="350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0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2C82-6DA3-D148-D6D8-438FF6B4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Design: </a:t>
            </a:r>
            <a:r>
              <a:rPr lang="en-IN" sz="2800" dirty="0"/>
              <a:t>Context Level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07B70E-1B5E-3C7C-E942-AFE83625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11" t="30442" r="14050" b="8677"/>
          <a:stretch/>
        </p:blipFill>
        <p:spPr>
          <a:xfrm>
            <a:off x="601670" y="1044700"/>
            <a:ext cx="6260905" cy="35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3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D0A8-94A7-6155-9894-6E07D505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7BE4-6691-E225-438A-F200384C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b="0" i="0" dirty="0">
                <a:solidFill>
                  <a:schemeClr val="tx2"/>
                </a:solidFill>
                <a:effectLst/>
                <a:latin typeface="Roboto" panose="020F0502020204030204" pitchFamily="2" charset="0"/>
              </a:rPr>
              <a:t>Some of the future enhancements that can be done to this system are as follows:</a:t>
            </a:r>
          </a:p>
          <a:p>
            <a:pPr marL="0" indent="0">
              <a:buNone/>
            </a:pPr>
            <a:endParaRPr lang="en-US" sz="3300" b="0" i="0" dirty="0">
              <a:solidFill>
                <a:schemeClr val="tx2"/>
              </a:solidFill>
              <a:effectLst/>
              <a:latin typeface="Roboto" panose="020F0502020204030204" pitchFamily="2" charset="0"/>
            </a:endParaRPr>
          </a:p>
          <a:p>
            <a:r>
              <a:rPr lang="en-US" b="0" i="0" dirty="0">
                <a:effectLst/>
                <a:latin typeface="Roboto" panose="020F0502020204030204" pitchFamily="2" charset="0"/>
              </a:rPr>
              <a:t> Facility of Defaulter list in which system update the defaulter student.</a:t>
            </a:r>
          </a:p>
          <a:p>
            <a:endParaRPr lang="en-US" b="0" i="0" dirty="0">
              <a:effectLst/>
              <a:latin typeface="Roboto" panose="020F0502020204030204" pitchFamily="2" charset="0"/>
            </a:endParaRPr>
          </a:p>
          <a:p>
            <a:r>
              <a:rPr lang="en-US" b="0" i="0" dirty="0">
                <a:effectLst/>
                <a:latin typeface="Roboto" panose="020F0502020204030204" pitchFamily="2" charset="0"/>
              </a:rPr>
              <a:t> For students, we can develop a dedicated login page in which they can see their details and attendance record .</a:t>
            </a:r>
          </a:p>
          <a:p>
            <a:endParaRPr lang="en-US" b="0" i="0" dirty="0">
              <a:effectLst/>
              <a:latin typeface="Roboto" panose="020F0502020204030204" pitchFamily="2" charset="0"/>
            </a:endParaRPr>
          </a:p>
          <a:p>
            <a:r>
              <a:rPr lang="en-US" b="0" i="0" dirty="0">
                <a:effectLst/>
                <a:latin typeface="Roboto" panose="020F0502020204030204" pitchFamily="2" charset="0"/>
              </a:rPr>
              <a:t>In future we can update the modules like notices for student and many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20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Google Sans</vt:lpstr>
      <vt:lpstr>Roboto</vt:lpstr>
      <vt:lpstr>Office Theme</vt:lpstr>
      <vt:lpstr> FACE-RECOGNITION BASED</vt:lpstr>
      <vt:lpstr>Objective:</vt:lpstr>
      <vt:lpstr>Introduction</vt:lpstr>
      <vt:lpstr>Algorithms Used  For  Face- Recognition  System</vt:lpstr>
      <vt:lpstr>Planning : How Facial Recognition System Works</vt:lpstr>
      <vt:lpstr>Requirements</vt:lpstr>
      <vt:lpstr>Requirement Analysis:</vt:lpstr>
      <vt:lpstr>Design: Context Level Diagram</vt:lpstr>
      <vt:lpstr>Future Scope 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2024-03-12T17:41:51Z</dcterms:modified>
</cp:coreProperties>
</file>