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5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uru99.com/images/1/091318_0745_DBMSArchite1.p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images/1/091318_0745_DBMSArchite2.p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uru99.com/images/1/091318_0745_DBMSArchite3.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dn.microsoft.com/en-us/library/bb384398.asp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3810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Algerian" pitchFamily="82" charset="0"/>
                <a:ea typeface="Times New Roman" pitchFamily="18" charset="0"/>
                <a:cs typeface="Times New Roman" pitchFamily="18" charset="0"/>
              </a:rPr>
              <a:t>Flow of 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0"/>
          <p:cNvPicPr>
            <a:picLocks noChangeAspect="1" noChangeArrowheads="1"/>
          </p:cNvPicPr>
          <p:nvPr/>
        </p:nvPicPr>
        <p:blipFill>
          <a:blip r:embed="rId2"/>
          <a:srcRect l="3123" t="15833" r="3526" b="38878"/>
          <a:stretch>
            <a:fillRect/>
          </a:stretch>
        </p:blipFill>
        <p:spPr bwMode="auto">
          <a:xfrm>
            <a:off x="-1" y="990600"/>
            <a:ext cx="8772111" cy="5181600"/>
          </a:xfrm>
          <a:prstGeom prst="rect">
            <a:avLst/>
          </a:prstGeom>
          <a:noFill/>
        </p:spPr>
      </p:pic>
      <p:sp>
        <p:nvSpPr>
          <p:cNvPr id="1027" name="Rectangle 3"/>
          <p:cNvSpPr>
            <a:spLocks noChangeArrowheads="1"/>
          </p:cNvSpPr>
          <p:nvPr/>
        </p:nvSpPr>
        <p:spPr bwMode="auto">
          <a:xfrm>
            <a:off x="0" y="3962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t="12765" r="1763" b="47073"/>
          <a:stretch>
            <a:fillRect/>
          </a:stretch>
        </p:blipFill>
        <p:spPr bwMode="auto">
          <a:xfrm>
            <a:off x="609600" y="304799"/>
            <a:ext cx="7924799" cy="601980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81000" y="228600"/>
            <a:ext cx="8001000" cy="4062651"/>
          </a:xfrm>
          <a:prstGeom prst="rect">
            <a:avLst/>
          </a:prstGeom>
        </p:spPr>
        <p:txBody>
          <a:bodyPr wrap="square">
            <a:spAutoFit/>
          </a:bodyPr>
          <a:lstStyle/>
          <a:p>
            <a:pPr lvl="0" fontAlgn="base">
              <a:spcBef>
                <a:spcPct val="0"/>
              </a:spcBef>
              <a:spcAft>
                <a:spcPct val="0"/>
              </a:spcAft>
            </a:pPr>
            <a:r>
              <a:rPr lang="en-US" sz="3200" b="1" u="sng" dirty="0" smtClean="0">
                <a:latin typeface="Algerian" pitchFamily="82" charset="0"/>
                <a:ea typeface="Times New Roman" pitchFamily="18" charset="0"/>
                <a:cs typeface="Times New Roman" pitchFamily="18" charset="0"/>
              </a:rPr>
              <a:t>Tier Architecture</a:t>
            </a:r>
            <a:r>
              <a:rPr lang="en-US" sz="3200" b="1" u="sng" dirty="0" smtClean="0">
                <a:latin typeface="Times New Roman" pitchFamily="18" charset="0"/>
                <a:ea typeface="Times New Roman" pitchFamily="18" charset="0"/>
                <a:cs typeface="Times New Roman" pitchFamily="18" charset="0"/>
              </a:rPr>
              <a:t>:</a:t>
            </a:r>
            <a:endParaRPr lang="en-US" sz="2400" b="1" dirty="0" smtClean="0">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sz="2800" b="1" dirty="0" smtClean="0">
                <a:solidFill>
                  <a:srgbClr val="222222"/>
                </a:solidFill>
                <a:latin typeface="Arial" pitchFamily="34" charset="0"/>
                <a:ea typeface="Times New Roman" pitchFamily="18" charset="0"/>
                <a:cs typeface="Arial" pitchFamily="34" charset="0"/>
              </a:rPr>
              <a:t>Types of DBMS Architecture</a:t>
            </a:r>
            <a:endParaRPr lang="en-US" sz="2400" b="1" dirty="0" smtClean="0">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dirty="0" smtClean="0">
                <a:solidFill>
                  <a:srgbClr val="222222"/>
                </a:solidFill>
                <a:latin typeface="Arial" pitchFamily="34" charset="0"/>
                <a:ea typeface="Times New Roman" pitchFamily="18" charset="0"/>
                <a:cs typeface="Arial" pitchFamily="34" charset="0"/>
              </a:rPr>
              <a:t>There are mainly three types of DBMS architecture:</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solidFill>
                  <a:srgbClr val="222222"/>
                </a:solidFill>
                <a:latin typeface="Times New Roman" pitchFamily="18" charset="0"/>
                <a:ea typeface="Times New Roman" pitchFamily="18" charset="0"/>
                <a:cs typeface="Times New Roman" pitchFamily="18" charset="0"/>
              </a:rPr>
              <a:t>One Tier Architecture (Single Tier Architecture)</a:t>
            </a:r>
            <a:endParaRPr lang="en-US" sz="1400" dirty="0" smtClean="0">
              <a:solidFill>
                <a:srgbClr val="222222"/>
              </a:solidFill>
              <a:latin typeface="Calibri" pitchFamily="34" charset="0"/>
              <a:ea typeface="Times New Roman" pitchFamily="18" charset="0"/>
              <a:cs typeface="Latha"/>
            </a:endParaRPr>
          </a:p>
          <a:p>
            <a:pPr lvl="0" eaLnBrk="0" fontAlgn="base" hangingPunct="0">
              <a:spcBef>
                <a:spcPct val="0"/>
              </a:spcBef>
              <a:spcAft>
                <a:spcPct val="0"/>
              </a:spcAft>
              <a:buFontTx/>
              <a:buChar char="•"/>
            </a:pPr>
            <a:r>
              <a:rPr lang="en-US" dirty="0" smtClean="0">
                <a:solidFill>
                  <a:srgbClr val="222222"/>
                </a:solidFill>
                <a:latin typeface="Times New Roman" pitchFamily="18" charset="0"/>
                <a:ea typeface="Times New Roman" pitchFamily="18" charset="0"/>
                <a:cs typeface="Times New Roman" pitchFamily="18" charset="0"/>
              </a:rPr>
              <a:t>Two Tier Architecture</a:t>
            </a:r>
            <a:endParaRPr lang="en-US" sz="1400" dirty="0" smtClean="0">
              <a:solidFill>
                <a:srgbClr val="222222"/>
              </a:solidFill>
              <a:latin typeface="Calibri" pitchFamily="34" charset="0"/>
              <a:ea typeface="Times New Roman" pitchFamily="18" charset="0"/>
              <a:cs typeface="Latha"/>
            </a:endParaRPr>
          </a:p>
          <a:p>
            <a:pPr lvl="0" eaLnBrk="0" fontAlgn="base" hangingPunct="0">
              <a:spcBef>
                <a:spcPct val="0"/>
              </a:spcBef>
              <a:spcAft>
                <a:spcPct val="0"/>
              </a:spcAft>
              <a:buFontTx/>
              <a:buChar char="•"/>
            </a:pPr>
            <a:r>
              <a:rPr lang="en-US" dirty="0" smtClean="0">
                <a:solidFill>
                  <a:srgbClr val="222222"/>
                </a:solidFill>
                <a:latin typeface="Times New Roman" pitchFamily="18" charset="0"/>
                <a:ea typeface="Times New Roman" pitchFamily="18" charset="0"/>
                <a:cs typeface="Times New Roman" pitchFamily="18" charset="0"/>
              </a:rPr>
              <a:t>Three Tier Architecture</a:t>
            </a:r>
            <a:endParaRPr lang="en-US" sz="1400" dirty="0" smtClean="0">
              <a:solidFill>
                <a:srgbClr val="222222"/>
              </a:solidFill>
              <a:latin typeface="Calibri" pitchFamily="34" charset="0"/>
              <a:ea typeface="Times New Roman" pitchFamily="18" charset="0"/>
              <a:cs typeface="Latha"/>
            </a:endParaRPr>
          </a:p>
          <a:p>
            <a:pPr lvl="0" eaLnBrk="0" fontAlgn="base" hangingPunct="0">
              <a:spcBef>
                <a:spcPct val="0"/>
              </a:spcBef>
              <a:spcAft>
                <a:spcPct val="0"/>
              </a:spcAft>
              <a:buFontTx/>
              <a:buChar char="•"/>
            </a:pPr>
            <a:r>
              <a:rPr lang="en-US" dirty="0" smtClean="0">
                <a:solidFill>
                  <a:srgbClr val="222222"/>
                </a:solidFill>
                <a:latin typeface="Times New Roman" pitchFamily="18" charset="0"/>
                <a:ea typeface="Times New Roman" pitchFamily="18" charset="0"/>
                <a:cs typeface="Times New Roman" pitchFamily="18" charset="0"/>
              </a:rPr>
              <a:t>N Tier Architecture</a:t>
            </a:r>
            <a:endParaRPr lang="en-US" sz="1000" dirty="0" smtClean="0">
              <a:latin typeface="Arial" pitchFamily="34" charset="0"/>
              <a:cs typeface="Arial" pitchFamily="34" charset="0"/>
            </a:endParaRPr>
          </a:p>
          <a:p>
            <a:pPr lvl="0" eaLnBrk="0" fontAlgn="base" hangingPunct="0">
              <a:spcBef>
                <a:spcPct val="0"/>
              </a:spcBef>
              <a:spcAft>
                <a:spcPct val="0"/>
              </a:spcAft>
            </a:pPr>
            <a:r>
              <a:rPr lang="en-US" b="1" u="sng" dirty="0" smtClean="0">
                <a:solidFill>
                  <a:srgbClr val="222222"/>
                </a:solidFill>
                <a:latin typeface="Arial" pitchFamily="34" charset="0"/>
                <a:ea typeface="Times New Roman" pitchFamily="18" charset="0"/>
                <a:cs typeface="Arial" pitchFamily="34" charset="0"/>
              </a:rPr>
              <a:t>1-Tier Architecture</a:t>
            </a:r>
            <a:endParaRPr lang="en-US" sz="2400" b="1" dirty="0" smtClean="0">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b="1" dirty="0" smtClean="0">
                <a:solidFill>
                  <a:srgbClr val="222222"/>
                </a:solidFill>
                <a:latin typeface="Arial" pitchFamily="34" charset="0"/>
                <a:ea typeface="Times New Roman" pitchFamily="18" charset="0"/>
                <a:cs typeface="Arial" pitchFamily="34" charset="0"/>
              </a:rPr>
              <a:t>1 Tier Architecture</a:t>
            </a:r>
            <a:r>
              <a:rPr lang="en-US" dirty="0" smtClean="0">
                <a:solidFill>
                  <a:srgbClr val="222222"/>
                </a:solidFill>
                <a:latin typeface="Arial" pitchFamily="34" charset="0"/>
                <a:ea typeface="Times New Roman" pitchFamily="18" charset="0"/>
                <a:cs typeface="Arial" pitchFamily="34" charset="0"/>
              </a:rPr>
              <a:t> in DBMS is the simplest architecture of Database in which the client, server, and Database all reside on the same machine. A simple one tier architecture example would be anytime you install a Database in your system and access it to practice SQL queries. But such architecture is rarely used in production.</a:t>
            </a:r>
            <a:endParaRPr lang="en-US" sz="2400" dirty="0" smtClean="0">
              <a:latin typeface="Arial" pitchFamily="34" charset="0"/>
              <a:cs typeface="Arial" pitchFamily="34" charset="0"/>
            </a:endParaRPr>
          </a:p>
        </p:txBody>
      </p:sp>
      <p:pic>
        <p:nvPicPr>
          <p:cNvPr id="4" name="Picture 3" descr="1-Tier Architecture Diagram">
            <a:hlinkClick r:id="rId2"/>
          </p:cNvPr>
          <p:cNvPicPr/>
          <p:nvPr/>
        </p:nvPicPr>
        <p:blipFill>
          <a:blip r:embed="rId3"/>
          <a:srcRect/>
          <a:stretch>
            <a:fillRect/>
          </a:stretch>
        </p:blipFill>
        <p:spPr bwMode="auto">
          <a:xfrm>
            <a:off x="3071812" y="4648200"/>
            <a:ext cx="3000375"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89154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222222"/>
                </a:solidFill>
                <a:effectLst/>
                <a:latin typeface="Calibri" pitchFamily="34" charset="0"/>
                <a:ea typeface="Times New Roman" pitchFamily="18" charset="0"/>
                <a:cs typeface="Latha"/>
              </a:rPr>
              <a:t>2-Tier Architecture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Latha"/>
              </a:rPr>
              <a:t>A </a:t>
            </a:r>
            <a:r>
              <a:rPr kumimoji="0" lang="en-US" sz="1400" b="1" i="0" u="none" strike="noStrike" cap="none" normalizeH="0" baseline="0" dirty="0" smtClean="0">
                <a:ln>
                  <a:noFill/>
                </a:ln>
                <a:solidFill>
                  <a:srgbClr val="222222"/>
                </a:solidFill>
                <a:effectLst/>
                <a:latin typeface="Calibri" pitchFamily="34" charset="0"/>
                <a:ea typeface="Times New Roman" pitchFamily="18" charset="0"/>
                <a:cs typeface="Latha"/>
              </a:rPr>
              <a:t>2 Tier Architecture</a:t>
            </a: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Latha"/>
              </a:rPr>
              <a:t> in DBMS is a Database architecture where the presentation layer runs on a client (PC, Mobile, Tablet, etc.), and data is stored on a server called the second tier. Two tier architecture provides added security to the DBMS as it is not exposed to the end-user directly. It also provides direct and faster communication.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2-Tier Architecture Diagram">
            <a:hlinkClick r:id="rId2"/>
          </p:cNvPr>
          <p:cNvPicPr/>
          <p:nvPr/>
        </p:nvPicPr>
        <p:blipFill>
          <a:blip r:embed="rId3"/>
          <a:srcRect/>
          <a:stretch>
            <a:fillRect/>
          </a:stretch>
        </p:blipFill>
        <p:spPr bwMode="auto">
          <a:xfrm>
            <a:off x="228600" y="1143000"/>
            <a:ext cx="8458200" cy="2971800"/>
          </a:xfrm>
          <a:prstGeom prst="rect">
            <a:avLst/>
          </a:prstGeom>
          <a:noFill/>
          <a:ln w="9525">
            <a:noFill/>
            <a:miter lim="800000"/>
            <a:headEnd/>
            <a:tailEnd/>
          </a:ln>
        </p:spPr>
      </p:pic>
      <p:sp>
        <p:nvSpPr>
          <p:cNvPr id="5" name="Rectangle 4"/>
          <p:cNvSpPr/>
          <p:nvPr/>
        </p:nvSpPr>
        <p:spPr>
          <a:xfrm>
            <a:off x="990600" y="4191000"/>
            <a:ext cx="6553200" cy="369332"/>
          </a:xfrm>
          <a:prstGeom prst="rect">
            <a:avLst/>
          </a:prstGeom>
        </p:spPr>
        <p:txBody>
          <a:bodyPr wrap="square">
            <a:spAutoFit/>
          </a:bodyPr>
          <a:lstStyle/>
          <a:p>
            <a:pPr lvl="0" algn="ctr" fontAlgn="base">
              <a:spcBef>
                <a:spcPct val="0"/>
              </a:spcBef>
              <a:spcAft>
                <a:spcPct val="0"/>
              </a:spcAft>
            </a:pPr>
            <a:r>
              <a:rPr lang="en-US" dirty="0" smtClean="0">
                <a:solidFill>
                  <a:srgbClr val="222222"/>
                </a:solidFill>
                <a:latin typeface="Calibri" pitchFamily="34" charset="0"/>
                <a:ea typeface="Times New Roman" pitchFamily="18" charset="0"/>
                <a:cs typeface="Latha"/>
              </a:rPr>
              <a:t>2 Tier Architecture Diagram</a:t>
            </a:r>
            <a:endParaRPr lang="en-US" sz="24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7391400" cy="3139321"/>
          </a:xfrm>
          <a:prstGeom prst="rect">
            <a:avLst/>
          </a:prstGeom>
        </p:spPr>
        <p:txBody>
          <a:bodyPr wrap="square">
            <a:spAutoFit/>
          </a:bodyPr>
          <a:lstStyle/>
          <a:p>
            <a:pPr lvl="0" fontAlgn="base">
              <a:spcBef>
                <a:spcPct val="0"/>
              </a:spcBef>
              <a:spcAft>
                <a:spcPct val="0"/>
              </a:spcAft>
              <a:tabLst>
                <a:tab pos="457200" algn="l"/>
              </a:tabLst>
            </a:pPr>
            <a:r>
              <a:rPr lang="en-US" b="1" u="sng" dirty="0" smtClean="0">
                <a:solidFill>
                  <a:srgbClr val="222222"/>
                </a:solidFill>
                <a:latin typeface="Calibri" pitchFamily="34" charset="0"/>
                <a:ea typeface="Times New Roman" pitchFamily="18" charset="0"/>
                <a:cs typeface="Latha"/>
              </a:rPr>
              <a:t>3-Tier Architecture</a:t>
            </a:r>
            <a:endParaRPr lang="en-US" sz="1000" dirty="0" smtClean="0">
              <a:latin typeface="Arial" pitchFamily="34" charset="0"/>
              <a:cs typeface="Arial" pitchFamily="34" charset="0"/>
            </a:endParaRPr>
          </a:p>
          <a:p>
            <a:pPr lvl="0" eaLnBrk="0" fontAlgn="base" hangingPunct="0">
              <a:spcBef>
                <a:spcPct val="0"/>
              </a:spcBef>
              <a:spcAft>
                <a:spcPct val="0"/>
              </a:spcAft>
              <a:tabLst>
                <a:tab pos="457200" algn="l"/>
              </a:tabLst>
            </a:pPr>
            <a:r>
              <a:rPr lang="en-US" dirty="0" smtClean="0">
                <a:solidFill>
                  <a:srgbClr val="222222"/>
                </a:solidFill>
                <a:latin typeface="Calibri" pitchFamily="34" charset="0"/>
                <a:ea typeface="Times New Roman" pitchFamily="18" charset="0"/>
                <a:cs typeface="Latha"/>
              </a:rPr>
              <a:t>A </a:t>
            </a:r>
            <a:r>
              <a:rPr lang="en-US" b="1" dirty="0" smtClean="0">
                <a:solidFill>
                  <a:srgbClr val="222222"/>
                </a:solidFill>
                <a:latin typeface="Calibri" pitchFamily="34" charset="0"/>
                <a:ea typeface="Times New Roman" pitchFamily="18" charset="0"/>
                <a:cs typeface="Latha"/>
              </a:rPr>
              <a:t>3 Tier Architecture</a:t>
            </a:r>
            <a:r>
              <a:rPr lang="en-US" dirty="0" smtClean="0">
                <a:solidFill>
                  <a:srgbClr val="222222"/>
                </a:solidFill>
                <a:latin typeface="Calibri" pitchFamily="34" charset="0"/>
                <a:ea typeface="Times New Roman" pitchFamily="18" charset="0"/>
                <a:cs typeface="Latha"/>
              </a:rPr>
              <a:t> in DBMS is the most popular client server architecture in DBMS in which the development and maintenance of functional processes, logic, data access, data storage, and user interface is done independently as separate modules. Three Tier architecture contains a presentation layer, an application layer, and a database server.3-Tier database Architecture design is an extension of the 2-tier client-server architecture. A 3-tier architecture has the following layers:</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222222"/>
                </a:solidFill>
                <a:latin typeface="Calibri" pitchFamily="34" charset="0"/>
                <a:ea typeface="Times New Roman" pitchFamily="18" charset="0"/>
                <a:cs typeface="Latha"/>
              </a:rPr>
              <a:t>Presentation layer (your PC, Tablet, Mobile, etc.)</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222222"/>
                </a:solidFill>
                <a:latin typeface="Calibri" pitchFamily="34" charset="0"/>
                <a:ea typeface="Times New Roman" pitchFamily="18" charset="0"/>
                <a:cs typeface="Latha"/>
              </a:rPr>
              <a:t>Application layer (server)</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222222"/>
                </a:solidFill>
                <a:latin typeface="Calibri" pitchFamily="34" charset="0"/>
                <a:ea typeface="Times New Roman" pitchFamily="18" charset="0"/>
                <a:cs typeface="Latha"/>
              </a:rPr>
              <a:t>Database Server</a:t>
            </a:r>
            <a:endParaRPr lang="en-US" sz="2400" dirty="0" smtClean="0">
              <a:latin typeface="Arial" pitchFamily="34" charset="0"/>
              <a:cs typeface="Arial" pitchFamily="34" charset="0"/>
            </a:endParaRPr>
          </a:p>
        </p:txBody>
      </p:sp>
      <p:pic>
        <p:nvPicPr>
          <p:cNvPr id="4" name="Picture 3" descr="3-Tier Architecture Diagram">
            <a:hlinkClick r:id="rId2"/>
          </p:cNvPr>
          <p:cNvPicPr/>
          <p:nvPr/>
        </p:nvPicPr>
        <p:blipFill>
          <a:blip r:embed="rId3"/>
          <a:srcRect b="8850"/>
          <a:stretch>
            <a:fillRect/>
          </a:stretch>
        </p:blipFill>
        <p:spPr bwMode="auto">
          <a:xfrm>
            <a:off x="1524000" y="3352800"/>
            <a:ext cx="5733097" cy="1524000"/>
          </a:xfrm>
          <a:prstGeom prst="rect">
            <a:avLst/>
          </a:prstGeom>
          <a:noFill/>
          <a:ln w="9525">
            <a:noFill/>
            <a:miter lim="800000"/>
            <a:headEnd/>
            <a:tailEnd/>
          </a:ln>
        </p:spPr>
      </p:pic>
      <p:sp>
        <p:nvSpPr>
          <p:cNvPr id="7" name="Rectangle 6"/>
          <p:cNvSpPr/>
          <p:nvPr/>
        </p:nvSpPr>
        <p:spPr>
          <a:xfrm>
            <a:off x="3188063" y="4982528"/>
            <a:ext cx="2767874" cy="369332"/>
          </a:xfrm>
          <a:prstGeom prst="rect">
            <a:avLst/>
          </a:prstGeom>
        </p:spPr>
        <p:txBody>
          <a:bodyPr wrap="square">
            <a:spAutoFit/>
          </a:bodyPr>
          <a:lstStyle/>
          <a:p>
            <a:pPr lvl="0" algn="ctr" fontAlgn="base">
              <a:spcBef>
                <a:spcPct val="0"/>
              </a:spcBef>
              <a:spcAft>
                <a:spcPct val="0"/>
              </a:spcAft>
            </a:pPr>
            <a:r>
              <a:rPr lang="en-US" dirty="0" smtClean="0">
                <a:solidFill>
                  <a:srgbClr val="222222"/>
                </a:solidFill>
                <a:latin typeface="Calibri" pitchFamily="34" charset="0"/>
                <a:ea typeface="Times New Roman" pitchFamily="18" charset="0"/>
                <a:cs typeface="Latha"/>
              </a:rPr>
              <a:t>3 Tier Architecture Diagram</a:t>
            </a:r>
            <a:endParaRPr lang="en-US" sz="2400" dirty="0"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6705600" cy="1754326"/>
          </a:xfrm>
          <a:prstGeom prst="rect">
            <a:avLst/>
          </a:prstGeom>
        </p:spPr>
        <p:txBody>
          <a:bodyPr wrap="square">
            <a:spAutoFit/>
          </a:bodyPr>
          <a:lstStyle/>
          <a:p>
            <a:pPr lvl="0" fontAlgn="base">
              <a:spcBef>
                <a:spcPct val="0"/>
              </a:spcBef>
              <a:spcAft>
                <a:spcPct val="0"/>
              </a:spcAft>
              <a:tabLst>
                <a:tab pos="457200" algn="l"/>
              </a:tabLst>
            </a:pPr>
            <a:r>
              <a:rPr lang="en-US" b="1" u="sng" dirty="0" smtClean="0">
                <a:solidFill>
                  <a:srgbClr val="000000"/>
                </a:solidFill>
                <a:latin typeface="Calibri" pitchFamily="34" charset="0"/>
                <a:ea typeface="Times New Roman" pitchFamily="18" charset="0"/>
                <a:cs typeface="Latha"/>
              </a:rPr>
              <a:t>N-Tier Architecture</a:t>
            </a:r>
            <a:endParaRPr lang="en-US" sz="1000" dirty="0" smtClean="0">
              <a:latin typeface="Arial" pitchFamily="34" charset="0"/>
              <a:cs typeface="Arial" pitchFamily="34" charset="0"/>
            </a:endParaRPr>
          </a:p>
          <a:p>
            <a:pPr lvl="0" eaLnBrk="0" fontAlgn="base" hangingPunct="0">
              <a:spcBef>
                <a:spcPct val="0"/>
              </a:spcBef>
              <a:spcAft>
                <a:spcPct val="0"/>
              </a:spcAft>
              <a:tabLst>
                <a:tab pos="457200" algn="l"/>
              </a:tabLst>
            </a:pPr>
            <a:r>
              <a:rPr lang="en-US" dirty="0" smtClean="0">
                <a:solidFill>
                  <a:srgbClr val="000000"/>
                </a:solidFill>
                <a:latin typeface="Calibri" pitchFamily="34" charset="0"/>
                <a:ea typeface="Times New Roman" pitchFamily="18" charset="0"/>
                <a:cs typeface="Latha"/>
              </a:rPr>
              <a:t>N-tier architecture would involve dividing an application into </a:t>
            </a:r>
            <a:r>
              <a:rPr lang="en-US" dirty="0" smtClean="0">
                <a:solidFill>
                  <a:srgbClr val="60C322"/>
                </a:solidFill>
                <a:latin typeface="Calibri" pitchFamily="34" charset="0"/>
                <a:ea typeface="Times New Roman" pitchFamily="18" charset="0"/>
                <a:cs typeface="Latha"/>
                <a:hlinkClick r:id="rId2"/>
              </a:rPr>
              <a:t>three different tiers</a:t>
            </a:r>
            <a:r>
              <a:rPr lang="en-US" dirty="0" smtClean="0">
                <a:solidFill>
                  <a:srgbClr val="000000"/>
                </a:solidFill>
                <a:latin typeface="Calibri" pitchFamily="34" charset="0"/>
                <a:ea typeface="Times New Roman" pitchFamily="18" charset="0"/>
                <a:cs typeface="Latha"/>
              </a:rPr>
              <a:t>.  These would be the</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000000"/>
                </a:solidFill>
                <a:latin typeface="Calibri" pitchFamily="34" charset="0"/>
                <a:ea typeface="Times New Roman" pitchFamily="18" charset="0"/>
                <a:cs typeface="Latha"/>
              </a:rPr>
              <a:t>logic tier,</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000000"/>
                </a:solidFill>
                <a:latin typeface="Calibri" pitchFamily="34" charset="0"/>
                <a:ea typeface="Times New Roman" pitchFamily="18" charset="0"/>
                <a:cs typeface="Latha"/>
              </a:rPr>
              <a:t>the presentation tier, and</a:t>
            </a:r>
            <a:endParaRPr lang="en-US" sz="1000" dirty="0" smtClean="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000000"/>
                </a:solidFill>
                <a:latin typeface="Calibri" pitchFamily="34" charset="0"/>
                <a:ea typeface="Times New Roman" pitchFamily="18" charset="0"/>
                <a:cs typeface="Latha"/>
              </a:rPr>
              <a:t>the data tier.</a:t>
            </a:r>
            <a:endParaRPr lang="en-US" sz="2400" dirty="0" smtClean="0">
              <a:latin typeface="Arial" pitchFamily="34" charset="0"/>
              <a:cs typeface="Arial" pitchFamily="34" charset="0"/>
            </a:endParaRPr>
          </a:p>
        </p:txBody>
      </p:sp>
      <p:pic>
        <p:nvPicPr>
          <p:cNvPr id="4" name="Picture 3" descr="N-Tier Architecture"/>
          <p:cNvPicPr/>
          <p:nvPr/>
        </p:nvPicPr>
        <p:blipFill>
          <a:blip r:embed="rId3"/>
          <a:srcRect/>
          <a:stretch>
            <a:fillRect/>
          </a:stretch>
        </p:blipFill>
        <p:spPr bwMode="auto">
          <a:xfrm>
            <a:off x="0" y="2057400"/>
            <a:ext cx="8762999" cy="365283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91440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solidFill>
                  <a:schemeClr val="tx1"/>
                </a:solidFill>
                <a:effectLst/>
                <a:latin typeface="Algerian" pitchFamily="82" charset="0"/>
                <a:ea typeface="Times New Roman" pitchFamily="18" charset="0"/>
                <a:cs typeface="Times New Roman" pitchFamily="18" charset="0"/>
              </a:rPr>
              <a:t>SYSTEM REQUIREMENTS</a:t>
            </a:r>
            <a:r>
              <a:rPr kumimoji="0" lang="en-US" sz="2400" b="1" i="0" u="sng" strike="noStrike" cap="none" normalizeH="0" baseline="0" dirty="0" smtClean="0">
                <a:ln>
                  <a:noFill/>
                </a:ln>
                <a:solidFill>
                  <a:schemeClr val="tx1"/>
                </a:solidFill>
                <a:effectLst/>
                <a:latin typeface="Algerian" pitchFamily="82"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Oracle Software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Eclipse Software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Platform811 Software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58" name="Rectangle 2"/>
          <p:cNvSpPr>
            <a:spLocks noChangeArrowheads="1"/>
          </p:cNvSpPr>
          <p:nvPr/>
        </p:nvSpPr>
        <p:spPr bwMode="auto">
          <a:xfrm>
            <a:off x="0" y="1421485"/>
            <a:ext cx="79248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solidFill>
                  <a:schemeClr val="tx1"/>
                </a:solidFill>
                <a:effectLst/>
                <a:latin typeface="Algerian" pitchFamily="82" charset="0"/>
                <a:ea typeface="Times New Roman" pitchFamily="18" charset="0"/>
                <a:cs typeface="Times New Roman" pitchFamily="18" charset="0"/>
              </a:rPr>
              <a:t>Installation of Oracle </a:t>
            </a:r>
            <a:r>
              <a:rPr lang="en-US" sz="2200" b="1" u="sng" dirty="0" smtClean="0">
                <a:latin typeface="Algerian" pitchFamily="82" charset="0"/>
                <a:ea typeface="Times New Roman" pitchFamily="18" charset="0"/>
                <a:cs typeface="Times New Roman" pitchFamily="18" charset="0"/>
              </a:rPr>
              <a:t> </a:t>
            </a:r>
            <a:r>
              <a:rPr lang="en-US" sz="2200" b="1" u="sng" dirty="0" smtClean="0">
                <a:latin typeface="Algerian" pitchFamily="82" charset="0"/>
                <a:ea typeface="Times New Roman" pitchFamily="18" charset="0"/>
                <a:cs typeface="Times New Roman" pitchFamily="18" charset="0"/>
              </a:rPr>
              <a:t>and eclipse </a:t>
            </a:r>
            <a:r>
              <a:rPr kumimoji="0" lang="en-US" sz="2200" b="1" i="0" u="sng" strike="noStrike" cap="none" normalizeH="0" baseline="0" dirty="0" smtClean="0">
                <a:ln>
                  <a:noFill/>
                </a:ln>
                <a:solidFill>
                  <a:schemeClr val="tx1"/>
                </a:solidFill>
                <a:effectLst/>
                <a:latin typeface="Algerian" pitchFamily="82" charset="0"/>
                <a:ea typeface="Times New Roman" pitchFamily="18" charset="0"/>
                <a:cs typeface="Times New Roman" pitchFamily="18" charset="0"/>
              </a:rPr>
              <a:t>Software in video format: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85</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JAISHANKAR</dc:creator>
  <cp:lastModifiedBy>Windows User</cp:lastModifiedBy>
  <cp:revision>7</cp:revision>
  <dcterms:created xsi:type="dcterms:W3CDTF">2006-08-16T00:00:00Z</dcterms:created>
  <dcterms:modified xsi:type="dcterms:W3CDTF">2021-06-07T13:28:25Z</dcterms:modified>
</cp:coreProperties>
</file>