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8D7B9E1-2E2E-44EE-9AC6-93F40B9136BC}">
  <a:tblStyle styleId="{58D7B9E1-2E2E-44EE-9AC6-93F40B9136B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kernel.terminate is optional. You have to use only if Kernel implements TerminableInterface (Default Kernel implements)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“method” tag can be removed. By defect uses on + “CamelCase Event Name”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kernel.terminate is optional. You have to use only if Kernel implements TerminableInterface (Default Kernel implements)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40650" y="2030775"/>
            <a:ext cx="8164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>
                <a:solidFill>
                  <a:srgbClr val="434343"/>
                </a:solidFill>
              </a:rPr>
              <a:t>Symfony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kernel.response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Typical p</a:t>
            </a:r>
            <a:r>
              <a:rPr b="1" lang="es"/>
              <a:t>urposes: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Modify the Response object just before it is sent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s"/>
              <a:t>Example by Symfony documentation: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Inject JS before &lt;/body&gt;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Step6: Response</a:t>
            </a:r>
          </a:p>
        </p:txBody>
      </p:sp>
      <p:pic>
        <p:nvPicPr>
          <p:cNvPr descr="Screen Shot 2017-03-29 at 22.43.33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6" cy="2873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9 at 22.41.49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175" y="1364100"/>
            <a:ext cx="4701427" cy="282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kernel.terminate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Typical purposes: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To perform some "heavy" action after the response has been streamed to the user.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What it does</a:t>
            </a:r>
            <a:r>
              <a:rPr b="1" lang="es"/>
              <a:t>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Call fastcgi_finish_request PHP function.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Blocks response (you won't send nothing else)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Listeners will work in background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Step7: Terminable Interface (Optional)</a:t>
            </a:r>
          </a:p>
        </p:txBody>
      </p:sp>
      <p:pic>
        <p:nvPicPr>
          <p:cNvPr descr="Screen Shot 2017-03-29 at 22.43.33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6" cy="2873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9 at 22.41.49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175" y="1364100"/>
            <a:ext cx="4701427" cy="282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events: Kernel events</a:t>
            </a:r>
          </a:p>
        </p:txBody>
      </p:sp>
      <p:sp>
        <p:nvSpPr>
          <p:cNvPr id="152" name="Shape 152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3736950" y="7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{58D7B9E1-2E2E-44EE-9AC6-93F40B9136BC}</a:tableStyleId>
              </a:tblPr>
              <a:tblGrid>
                <a:gridCol w="1364050"/>
                <a:gridCol w="1710050"/>
                <a:gridCol w="2149950"/>
              </a:tblGrid>
              <a:tr h="279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chemeClr val="dk1"/>
                          </a:solidFill>
                        </a:rPr>
                        <a:t>Event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When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Why</a:t>
                      </a:r>
                    </a:p>
                  </a:txBody>
                  <a:tcPr marT="91425" marB="91425" marR="91425" marL="91425"/>
                </a:tc>
              </a:tr>
              <a:tr h="62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kernel.request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At the very beginning of request dispatching.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Create a response for a request before any other code in the framework is executed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18171B"/>
                          </a:solidFill>
                          <a:highlight>
                            <a:srgbClr val="FFFFFF"/>
                          </a:highlight>
                        </a:rPr>
                        <a:t>kernel.controller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Controller was found for handling a request.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Change the controller that will handle the request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kernel.view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 value of a controller is not a Response.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Allows you to create a response for the return value of the controller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18171B"/>
                          </a:solidFill>
                          <a:highlight>
                            <a:srgbClr val="FFFFFF"/>
                          </a:highlight>
                        </a:rPr>
                        <a:t>kernel.response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response was created for replying to a request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Allows you to modify or replace the response that will be replied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kernel.finish_request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response was generated for a request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Reset the global and environmental state of the application, when it was changed during the request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kernel.terminate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response was sent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Run heavy post-response jobs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kernel.exception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Uncaught exception appears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Create a response for a thrown exception or to modify it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Screen Shot 2017-03-28 at 16.12.52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4" y="1936623"/>
            <a:ext cx="3072773" cy="2228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3573575" y="1137800"/>
            <a:ext cx="13200" cy="3749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</a:t>
            </a:r>
          </a:p>
        </p:txBody>
      </p:sp>
      <p:sp>
        <p:nvSpPr>
          <p:cNvPr id="161" name="Shape 161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Driven by events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EventDispatcher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events: </a:t>
            </a:r>
            <a:r>
              <a:rPr b="1" lang="es">
                <a:solidFill>
                  <a:srgbClr val="FFFFFF"/>
                </a:solidFill>
              </a:rPr>
              <a:t>Mediator pattern</a:t>
            </a:r>
          </a:p>
        </p:txBody>
      </p:sp>
      <p:sp>
        <p:nvSpPr>
          <p:cNvPr id="168" name="Shape 16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69" name="Shape 169"/>
          <p:cNvSpPr/>
          <p:nvPr/>
        </p:nvSpPr>
        <p:spPr>
          <a:xfrm>
            <a:off x="3679655" y="1566975"/>
            <a:ext cx="1784700" cy="448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</a:rPr>
              <a:t>EventDispatcher</a:t>
            </a:r>
          </a:p>
        </p:txBody>
      </p:sp>
      <p:sp>
        <p:nvSpPr>
          <p:cNvPr id="170" name="Shape 170"/>
          <p:cNvSpPr/>
          <p:nvPr/>
        </p:nvSpPr>
        <p:spPr>
          <a:xfrm>
            <a:off x="1484300" y="928850"/>
            <a:ext cx="1650300" cy="448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FinishRequest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Event</a:t>
            </a:r>
          </a:p>
        </p:txBody>
      </p:sp>
      <p:sp>
        <p:nvSpPr>
          <p:cNvPr id="171" name="Shape 171"/>
          <p:cNvSpPr/>
          <p:nvPr/>
        </p:nvSpPr>
        <p:spPr>
          <a:xfrm>
            <a:off x="1484300" y="1566975"/>
            <a:ext cx="1650300" cy="448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PostResponse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Event</a:t>
            </a:r>
          </a:p>
        </p:txBody>
      </p:sp>
      <p:sp>
        <p:nvSpPr>
          <p:cNvPr id="172" name="Shape 172"/>
          <p:cNvSpPr/>
          <p:nvPr/>
        </p:nvSpPr>
        <p:spPr>
          <a:xfrm>
            <a:off x="1484300" y="2205100"/>
            <a:ext cx="1650300" cy="448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….</a:t>
            </a:r>
          </a:p>
        </p:txBody>
      </p:sp>
      <p:cxnSp>
        <p:nvCxnSpPr>
          <p:cNvPr id="173" name="Shape 173"/>
          <p:cNvCxnSpPr>
            <a:stCxn id="171" idx="3"/>
            <a:endCxn id="169" idx="1"/>
          </p:cNvCxnSpPr>
          <p:nvPr/>
        </p:nvCxnSpPr>
        <p:spPr>
          <a:xfrm>
            <a:off x="3134600" y="1791225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6214614" y="1149050"/>
            <a:ext cx="1371900" cy="44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RequestEvent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Listener</a:t>
            </a:r>
          </a:p>
        </p:txBody>
      </p:sp>
      <p:sp>
        <p:nvSpPr>
          <p:cNvPr id="175" name="Shape 175"/>
          <p:cNvSpPr/>
          <p:nvPr/>
        </p:nvSpPr>
        <p:spPr>
          <a:xfrm>
            <a:off x="6214614" y="1984900"/>
            <a:ext cx="1371899" cy="44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OtherRequestEventListener</a:t>
            </a:r>
          </a:p>
        </p:txBody>
      </p:sp>
      <p:cxnSp>
        <p:nvCxnSpPr>
          <p:cNvPr id="176" name="Shape 176"/>
          <p:cNvCxnSpPr>
            <a:stCxn id="169" idx="3"/>
            <a:endCxn id="174" idx="1"/>
          </p:cNvCxnSpPr>
          <p:nvPr/>
        </p:nvCxnSpPr>
        <p:spPr>
          <a:xfrm flipH="1" rot="10800000">
            <a:off x="5464355" y="1373325"/>
            <a:ext cx="750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69" idx="3"/>
            <a:endCxn id="175" idx="1"/>
          </p:cNvCxnSpPr>
          <p:nvPr/>
        </p:nvCxnSpPr>
        <p:spPr>
          <a:xfrm>
            <a:off x="5464355" y="1791225"/>
            <a:ext cx="750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3886059" y="2122675"/>
            <a:ext cx="1371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addListener()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dispatch()</a:t>
            </a:r>
          </a:p>
        </p:txBody>
      </p:sp>
      <p:pic>
        <p:nvPicPr>
          <p:cNvPr descr="Screen Shot 2017-03-28 at 14.44.33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87" y="2955824"/>
            <a:ext cx="6175423" cy="191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events: </a:t>
            </a:r>
            <a:r>
              <a:rPr b="1" lang="es">
                <a:solidFill>
                  <a:srgbClr val="FFFFFF"/>
                </a:solidFill>
              </a:rPr>
              <a:t>How to add consumers?</a:t>
            </a:r>
          </a:p>
        </p:txBody>
      </p:sp>
      <p:sp>
        <p:nvSpPr>
          <p:cNvPr id="185" name="Shape 18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0" y="1746037"/>
            <a:ext cx="914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or using the container...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0" y="3096224"/>
            <a:ext cx="914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… and don’t forget of your subscribers</a:t>
            </a:r>
          </a:p>
        </p:txBody>
      </p:sp>
      <p:pic>
        <p:nvPicPr>
          <p:cNvPr descr="Screen Shot 2017-03-28 at 15.20.32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875" y="3438222"/>
            <a:ext cx="4547800" cy="115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0" y="757775"/>
            <a:ext cx="914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Add your listener on the fly ...</a:t>
            </a:r>
          </a:p>
        </p:txBody>
      </p:sp>
      <p:pic>
        <p:nvPicPr>
          <p:cNvPr descr="Screen Shot 2017-03-28 at 15.23.05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874" y="1099775"/>
            <a:ext cx="4547798" cy="513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8 at 15.37.14.png"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625" y="2088050"/>
            <a:ext cx="4579500" cy="8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events: </a:t>
            </a:r>
            <a:r>
              <a:rPr b="1" lang="es">
                <a:solidFill>
                  <a:srgbClr val="FFFFFF"/>
                </a:solidFill>
              </a:rPr>
              <a:t>Listeners and Subscribers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25" y="1127300"/>
            <a:ext cx="9144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Event Listener OR Event Subscriber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837" y="1728037"/>
            <a:ext cx="317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events: </a:t>
            </a:r>
            <a:r>
              <a:rPr b="1" lang="es">
                <a:solidFill>
                  <a:srgbClr val="FFFFFF"/>
                </a:solidFill>
              </a:rPr>
              <a:t>Listeners and Subscribers</a:t>
            </a:r>
          </a:p>
        </p:txBody>
      </p:sp>
      <p:sp>
        <p:nvSpPr>
          <p:cNvPr id="205" name="Shape 20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12450" y="864025"/>
            <a:ext cx="3411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Event Listener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003375" y="864025"/>
            <a:ext cx="3411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Event Subscriber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12600" y="1649775"/>
            <a:ext cx="3411000" cy="194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Decoupled: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Listener does know about event names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Flexibles: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For example, can be enabled or disabled by a service depending of a parameter.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03375" y="1649775"/>
            <a:ext cx="3411000" cy="194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Reusable: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Subscriber knows about events. Symfony uses internally.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Events as you want: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You can subscribe for events with one or more methods ordered by priority. All in one class.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events: </a:t>
            </a:r>
            <a:r>
              <a:rPr b="1" lang="es">
                <a:solidFill>
                  <a:srgbClr val="FFFFFF"/>
                </a:solidFill>
              </a:rPr>
              <a:t>Dispatcher variants.</a:t>
            </a:r>
          </a:p>
        </p:txBody>
      </p:sp>
      <p:sp>
        <p:nvSpPr>
          <p:cNvPr id="215" name="Shape 21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57200" y="1900100"/>
            <a:ext cx="7115700" cy="237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ContainerAwareEventDispatcher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Has injected the container service (only public services will be available)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chemeClr val="dk1"/>
                </a:solidFill>
              </a:rPr>
              <a:t>InmutableEventDispatcher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It’s a proxy of the original event dispatcher. The difference is that it’s not modificable.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chemeClr val="dk1"/>
                </a:solidFill>
              </a:rPr>
              <a:t>TraceableEventDispatcher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can then be used to determine which event listeners have been called by the dispatcher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443100" y="897825"/>
            <a:ext cx="5943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And besides of EventDispatcher….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Driven by events</a:t>
            </a:r>
          </a:p>
        </p:txBody>
      </p:sp>
      <p:sp>
        <p:nvSpPr>
          <p:cNvPr id="223" name="Shape 223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kata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What will we see?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chemeClr val="lt1"/>
                </a:solidFill>
              </a:rPr>
              <a:t>Symfony Architecture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894675" y="1150937"/>
            <a:ext cx="37713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How works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Bundles </a:t>
            </a:r>
            <a:r>
              <a:rPr lang="es" sz="2400">
                <a:solidFill>
                  <a:srgbClr val="9E9E9E"/>
                </a:solidFill>
              </a:rPr>
              <a:t>(kata)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Components </a:t>
            </a:r>
            <a:r>
              <a:rPr lang="es" sz="2400">
                <a:solidFill>
                  <a:srgbClr val="9E9E9E"/>
                </a:solidFill>
              </a:rPr>
              <a:t>(kata)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Bridges </a:t>
            </a:r>
            <a:r>
              <a:rPr lang="es" sz="2400">
                <a:solidFill>
                  <a:srgbClr val="9E9E9E"/>
                </a:solidFill>
              </a:rPr>
              <a:t>(overview)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2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Standard Edition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62350" y="1927925"/>
            <a:ext cx="7419300" cy="183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Minimal features with Symfony </a:t>
            </a:r>
            <a:r>
              <a:rPr b="1" lang="es"/>
              <a:t>Bundles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Standalone </a:t>
            </a:r>
            <a:r>
              <a:rPr b="1" lang="es"/>
              <a:t>components</a:t>
            </a:r>
            <a:r>
              <a:rPr lang="es"/>
              <a:t> ready to be used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An </a:t>
            </a:r>
            <a:r>
              <a:rPr b="1" lang="es"/>
              <a:t>AppBundle</a:t>
            </a:r>
            <a:r>
              <a:rPr lang="es"/>
              <a:t> where you can start coding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459250" y="876325"/>
            <a:ext cx="4225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Symfony Standard Edition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code organization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333500"/>
            <a:ext cx="38100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694950" y="3062450"/>
            <a:ext cx="1754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You already know it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459250" y="876325"/>
            <a:ext cx="4225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Symfony code organization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code organization: </a:t>
            </a:r>
            <a:r>
              <a:rPr b="1" lang="es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247" name="Shape 247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pic>
        <p:nvPicPr>
          <p:cNvPr descr="Screen Shot 2017-03-28 at 13.56.14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62" y="869425"/>
            <a:ext cx="65151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87" y="1906512"/>
            <a:ext cx="6524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475" y="2811425"/>
            <a:ext cx="65151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487" y="3716325"/>
            <a:ext cx="65151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First-class citizens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Symfony Bundles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24800" y="1898950"/>
            <a:ext cx="6494400" cy="234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s" sz="2400"/>
              <a:t>Structured set of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s" sz="2400"/>
              <a:t>Single feature (BlogBundle, UserBundle…)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s" sz="2400"/>
              <a:t>Can be override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0" y="682200"/>
            <a:ext cx="9144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solidFill>
                  <a:schemeClr val="dk1"/>
                </a:solidFill>
              </a:rPr>
              <a:t>What are?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272" name="Shape 272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0" y="1226250"/>
            <a:ext cx="44832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Symfony components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894675" y="1023274"/>
            <a:ext cx="37713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Filesystem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Web 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Communication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280" name="Shape 280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Making life easier 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C</a:t>
            </a:r>
            <a:r>
              <a:rPr lang="es" sz="4800"/>
              <a:t>omponents for PHP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PHP</a:t>
            </a:r>
          </a:p>
        </p:txBody>
      </p:sp>
      <p:sp>
        <p:nvSpPr>
          <p:cNvPr id="287" name="Shape 287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24550" y="890100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ClassLoader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754725" y="81090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Provides tools to autoload your classes and cache their locations for performance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F0000"/>
                </a:solidFill>
              </a:rPr>
              <a:t>DEPRECATED at 3.3. REMOVED at 4.0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54975" y="1414325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Expression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Language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785150" y="1414325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Can compile and evaluate expressions. An expression is a one-liner that returns a value (mostly, but not limited to, Booleans).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4975" y="2048150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Intl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785150" y="204815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A PHP replacement layer for the C intl extension that also provides access to the localization data of the ICU library </a:t>
            </a:r>
            <a:r>
              <a:rPr b="1" lang="es" sz="1200"/>
              <a:t>(Only English)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4550" y="2621050"/>
            <a:ext cx="1560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PropertyAccess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754725" y="262105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Read and write from/to an object or array using a simple string notation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24550" y="3054575"/>
            <a:ext cx="146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PropertyInfo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724300" y="3054575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Get information about class properties by using different sources of metadata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24550" y="3608375"/>
            <a:ext cx="146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Serializer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754725" y="3608375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Used to turn objects into a specific format (XML, JSON, YAML, ...) and the other way around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54975" y="4082975"/>
            <a:ext cx="146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Options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Resolver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785150" y="4082975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array_replace on steroids. It allows you to create an options system with required options, defaults, validation (type, value), normalization and more.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307" name="Shape 307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Making life easier II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File System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File System</a:t>
            </a:r>
          </a:p>
        </p:txBody>
      </p:sp>
      <p:sp>
        <p:nvSpPr>
          <p:cNvPr id="314" name="Shape 314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5000" y="1859262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Filesystem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797350" y="1859262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Provides basic utilities for the filesystem: mkdir, cp, etc...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25425" y="2730437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Finder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797350" y="2730437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Finds files and directories via an intuitive fluent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How works</a:t>
            </a:r>
          </a:p>
        </p:txBody>
      </p:sp>
      <p:sp>
        <p:nvSpPr>
          <p:cNvPr id="68" name="Shape 6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14975" y="970612"/>
            <a:ext cx="8582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Structure process by HttpKernel </a:t>
            </a:r>
            <a:r>
              <a:rPr b="1" lang="es"/>
              <a:t>driven by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Kernel uses HttpKernel::handle() in order to dispatch events.</a:t>
            </a:r>
          </a:p>
        </p:txBody>
      </p:sp>
      <p:pic>
        <p:nvPicPr>
          <p:cNvPr descr="Screen Shot 2017-03-28 at 12.39.12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75" y="2668662"/>
            <a:ext cx="2935175" cy="110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8 at 12.56.23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50" y="1982850"/>
            <a:ext cx="4181585" cy="2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324" name="Shape 324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Making life easier III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Applications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Applications</a:t>
            </a:r>
          </a:p>
        </p:txBody>
      </p:sp>
      <p:sp>
        <p:nvSpPr>
          <p:cNvPr id="331" name="Shape 331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24550" y="890100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Translation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754725" y="89010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Provides tools to internationalize your application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24550" y="2455200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Workflow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754725" y="245520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Tools for managing a workflow or finite state machine. </a:t>
            </a:r>
            <a:r>
              <a:rPr b="1" lang="es" sz="1200"/>
              <a:t>New in version 3.2</a:t>
            </a:r>
          </a:p>
        </p:txBody>
      </p:sp>
      <p:pic>
        <p:nvPicPr>
          <p:cNvPr descr="Screen Shot 2017-03-29 at 17.36.26.pn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50" y="2910250"/>
            <a:ext cx="6223624" cy="140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224550" y="1443900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9E9E9E"/>
                </a:solidFill>
              </a:rPr>
              <a:t>Validator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754725" y="144390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E9E9E"/>
                </a:solidFill>
              </a:rPr>
              <a:t>Provides tools to validate values following the JSR-303 Bean Validation specification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344" name="Shape 344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Making life easier IV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Web applications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Web applications</a:t>
            </a:r>
          </a:p>
        </p:txBody>
      </p:sp>
      <p:sp>
        <p:nvSpPr>
          <p:cNvPr id="351" name="Shape 351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24550" y="890100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B7B7B7"/>
                </a:solidFill>
              </a:rPr>
              <a:t>Form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754725" y="81090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B7B7B7"/>
                </a:solidFill>
              </a:rPr>
              <a:t>Allows you to easily create, process and reuse forms. (You can use with an API also)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54975" y="1414325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Asset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785150" y="1414325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Manages URL generation and versioning of web assets such as CSS stylesheets, JavaScript files and image files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54975" y="2048150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CssSelector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785150" y="204815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Component converts CSS selectors to XPath expressions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24550" y="2621050"/>
            <a:ext cx="1560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Templating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754725" y="262105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Provides all the tools needed to build any kind of template system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Making life easier V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Framework components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145400" y="1572550"/>
            <a:ext cx="8570400" cy="58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Framework</a:t>
            </a:r>
          </a:p>
        </p:txBody>
      </p:sp>
      <p:sp>
        <p:nvSpPr>
          <p:cNvPr id="373" name="Shape 373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24550" y="1572575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Dispatcher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754725" y="159995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Allow your application components to communicate with each other by dispatching events and listening to them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224550" y="810900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999999"/>
                </a:solidFill>
              </a:rPr>
              <a:t>Dependency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999999"/>
                </a:solidFill>
              </a:rPr>
              <a:t>Injection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754725" y="830687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</a:rPr>
              <a:t>Standardize and centralize the way objects are constructed in your application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24550" y="2294650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Cache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754725" y="225505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Implements PSR-6 and PSR-16 caching mechanisms and provides adapters for popular caching backends (Redis, Memcache, APCu, etc.)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24550" y="3016725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HttpKernel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754725" y="3016725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Process for converting a Request into a Response by making use of the EventDispatcher component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24550" y="3570525"/>
            <a:ext cx="131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999999"/>
                </a:solidFill>
              </a:rPr>
              <a:t>Security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754725" y="3590312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</a:rPr>
              <a:t>HTTP, interactive form, X.509 certificates or your own strategy for user authentication. Furthermore, the component provides ways to authorize based on roles, and it contains an advanced ACL system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24550" y="4421300"/>
            <a:ext cx="1260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Ldap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754725" y="4433500"/>
            <a:ext cx="6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Connect to an LDAP server (OpenLDAP or Active Directory).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391" name="Shape 391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Question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How can we interact?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Input</a:t>
            </a:r>
          </a:p>
        </p:txBody>
      </p:sp>
      <p:sp>
        <p:nvSpPr>
          <p:cNvPr id="398" name="Shape 39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81975" y="988225"/>
            <a:ext cx="1015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HTTP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5785925" y="988225"/>
            <a:ext cx="2166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Command line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11225" y="1840625"/>
            <a:ext cx="3957300" cy="279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s"/>
              <a:t>HttpFoundation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s"/>
              <a:t>Routing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890725" y="1840625"/>
            <a:ext cx="3957300" cy="279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Console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HTTP requests</a:t>
            </a:r>
          </a:p>
        </p:txBody>
      </p:sp>
      <p:sp>
        <p:nvSpPr>
          <p:cNvPr id="408" name="Shape 40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57575" y="988225"/>
            <a:ext cx="261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HttpFoundation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785925" y="988225"/>
            <a:ext cx="2166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Routing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11225" y="1840625"/>
            <a:ext cx="3957300" cy="279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s"/>
              <a:t>O</a:t>
            </a:r>
            <a:r>
              <a:rPr lang="es"/>
              <a:t>bject-oriented layer for the HTTP specification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s"/>
              <a:t>Request, Session, File, Response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4890725" y="1840625"/>
            <a:ext cx="3957300" cy="279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M</a:t>
            </a:r>
            <a:r>
              <a:rPr lang="es"/>
              <a:t>aps an HTTP request to a set of configuration 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Routes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Load by PHP or from a file like yml, xml..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Components: Command line</a:t>
            </a:r>
          </a:p>
        </p:txBody>
      </p:sp>
      <p:sp>
        <p:nvSpPr>
          <p:cNvPr id="418" name="Shape 41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857575" y="988225"/>
            <a:ext cx="261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Console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5785925" y="988225"/>
            <a:ext cx="2166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Process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311225" y="1840625"/>
            <a:ext cx="3957300" cy="279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s"/>
              <a:t>C</a:t>
            </a:r>
            <a:r>
              <a:rPr lang="es"/>
              <a:t>reation of beautiful and testable command line interfaces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s"/>
              <a:t>Create your application and add commands many as you want.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4890725" y="1840625"/>
            <a:ext cx="3957300" cy="279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</a:t>
            </a:r>
            <a:r>
              <a:rPr lang="es"/>
              <a:t>xecutes commands in sub-processes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T</a:t>
            </a:r>
            <a:r>
              <a:rPr lang="es"/>
              <a:t>akes care of the subtle differences between the different platforms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Real time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Run asynchronous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77" name="Shape 77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14975" y="1406550"/>
            <a:ext cx="39228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kernel.request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Typical Purposes: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To add more information to the Request, initialize parts of the system, or return a Response if 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Examples of listeners: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Security component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Routing component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 1: Request</a:t>
            </a:r>
          </a:p>
        </p:txBody>
      </p:sp>
      <p:pic>
        <p:nvPicPr>
          <p:cNvPr descr="Screen Shot 2017-03-29 at 22.03.53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7" cy="282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Bridges</a:t>
            </a:r>
          </a:p>
        </p:txBody>
      </p:sp>
      <p:sp>
        <p:nvSpPr>
          <p:cNvPr id="428" name="Shape 428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Extending bundles and components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Symfony Bridges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Bridges</a:t>
            </a:r>
          </a:p>
        </p:txBody>
      </p:sp>
      <p:sp>
        <p:nvSpPr>
          <p:cNvPr id="435" name="Shape 43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0" y="1245775"/>
            <a:ext cx="9144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/>
              <a:t>Bridge Pattern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2400"/>
              <a:t>Execute the abstraction and forget the implementation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37" y="2613550"/>
            <a:ext cx="1907775" cy="11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237" y="2819350"/>
            <a:ext cx="981600" cy="9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4765487" y="3090250"/>
            <a:ext cx="1692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solidFill>
                  <a:schemeClr val="accent3"/>
                </a:solidFill>
              </a:rPr>
              <a:t>Monolog</a:t>
            </a:r>
          </a:p>
        </p:txBody>
      </p:sp>
      <p:pic>
        <p:nvPicPr>
          <p:cNvPr id="440" name="Shape 4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987" y="2710564"/>
            <a:ext cx="1907774" cy="119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0" y="1816500"/>
            <a:ext cx="9144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/>
              <a:t>No more theory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s" sz="4800"/>
              <a:t>Keep 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86" name="Shape 86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nothing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Purpose</a:t>
            </a:r>
            <a:r>
              <a:rPr b="1" lang="es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Instantiate the controller that is responsible for creating and returning the Response for a specific page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s"/>
              <a:t>What you need</a:t>
            </a:r>
            <a:r>
              <a:rPr b="1" lang="es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ControllerResolverInterface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 2: Resolve controller</a:t>
            </a:r>
          </a:p>
        </p:txBody>
      </p:sp>
      <p:pic>
        <p:nvPicPr>
          <p:cNvPr descr="Screen Shot 2017-03-29 at 22.18.46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3" cy="285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95" name="Shape 9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kernel.controller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Typical purposes: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Initialize things or change the controller just before the controller is executed.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Examples of listeners: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Sensio framework extra bundle with its ParamConverter. Use complete objects instead of scalar values.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 3: Before load controller</a:t>
            </a:r>
          </a:p>
        </p:txBody>
      </p:sp>
      <p:pic>
        <p:nvPicPr>
          <p:cNvPr descr="Screen Shot 2017-03-29 at 22.24.59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4" cy="280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9 at 22.17.21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175" y="1364100"/>
            <a:ext cx="4701426" cy="282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105" name="Shape 105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P</a:t>
            </a:r>
            <a:r>
              <a:rPr b="1" lang="es"/>
              <a:t>urpose: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Resolves the arguments passed to the controller resolver.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Things of Symfony framework</a:t>
            </a:r>
            <a:r>
              <a:rPr b="1" lang="es"/>
              <a:t>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Uses reflection to return an array of the names of each of the arguments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If Request (or child) is type-hinted, includes it.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 4: Resolve arguments</a:t>
            </a:r>
          </a:p>
        </p:txBody>
      </p:sp>
      <p:pic>
        <p:nvPicPr>
          <p:cNvPr descr="Screen Shot 2017-03-29 at 22.24.59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4" cy="2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nothing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Purpose: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Resolver your business logic and return a Response object that could be a JSON, HTML, etc.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 5: Calling controller</a:t>
            </a:r>
          </a:p>
        </p:txBody>
      </p:sp>
      <p:pic>
        <p:nvPicPr>
          <p:cNvPr descr="Screen Shot 2017-03-29 at 22.43.33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6" cy="287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Request handling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579625" y="0"/>
            <a:ext cx="4579500" cy="68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Symfony Architecture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14975" y="1352800"/>
            <a:ext cx="3922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Event: 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kernel.view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Purpose: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Transform a non-Response return value from a controller into a Response. Maybe you want that controllers return only data.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0" y="68220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Step 5.1: </a:t>
            </a:r>
            <a:r>
              <a:rPr lang="es" sz="2400">
                <a:solidFill>
                  <a:schemeClr val="dk1"/>
                </a:solidFill>
              </a:rPr>
              <a:t>Non Response object</a:t>
            </a:r>
          </a:p>
        </p:txBody>
      </p:sp>
      <p:pic>
        <p:nvPicPr>
          <p:cNvPr descr="Screen Shot 2017-03-29 at 22.52.03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75" y="1364100"/>
            <a:ext cx="4701427" cy="284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