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73" r:id="rId3"/>
    <p:sldId id="272" r:id="rId4"/>
    <p:sldId id="263" r:id="rId5"/>
    <p:sldId id="261" r:id="rId6"/>
    <p:sldId id="265" r:id="rId7"/>
    <p:sldId id="271" r:id="rId8"/>
    <p:sldId id="274" r:id="rId9"/>
    <p:sldId id="275" r:id="rId10"/>
    <p:sldId id="276" r:id="rId11"/>
    <p:sldId id="262" r:id="rId12"/>
    <p:sldId id="260" r:id="rId13"/>
    <p:sldId id="270" r:id="rId14"/>
    <p:sldId id="264" r:id="rId15"/>
    <p:sldId id="277" r:id="rId16"/>
    <p:sldId id="278"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p:scale>
          <a:sx n="100" d="100"/>
          <a:sy n="100" d="100"/>
        </p:scale>
        <p:origin x="405"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D0F242-AD64-4760-8A44-5CE2BF5E73A4}"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A25F6BC3-1B0B-4B63-B3D5-34A7C1F8D029}">
      <dgm:prSet/>
      <dgm:spPr/>
      <dgm:t>
        <a:bodyPr/>
        <a:lstStyle/>
        <a:p>
          <a:pPr algn="just"/>
          <a:r>
            <a:rPr lang="en-US" dirty="0"/>
            <a:t>Using google finance function in excel sheet to return global  stocks and indexes values directly into the excel sheet.</a:t>
          </a:r>
        </a:p>
      </dgm:t>
    </dgm:pt>
    <dgm:pt modelId="{31DB25BA-B3C0-4333-9DB6-8712B32083D2}" type="parTrans" cxnId="{4AA843A0-7283-4548-A39E-A444BB06F75D}">
      <dgm:prSet/>
      <dgm:spPr/>
      <dgm:t>
        <a:bodyPr/>
        <a:lstStyle/>
        <a:p>
          <a:endParaRPr lang="en-US"/>
        </a:p>
      </dgm:t>
    </dgm:pt>
    <dgm:pt modelId="{3D7C6958-2729-426C-84F3-6407E08B5EC5}" type="sibTrans" cxnId="{4AA843A0-7283-4548-A39E-A444BB06F75D}">
      <dgm:prSet phldrT="1" phldr="0"/>
      <dgm:spPr/>
      <dgm:t>
        <a:bodyPr/>
        <a:lstStyle/>
        <a:p>
          <a:r>
            <a:rPr lang="en-US"/>
            <a:t>1</a:t>
          </a:r>
        </a:p>
      </dgm:t>
    </dgm:pt>
    <dgm:pt modelId="{6C62C045-D7E2-4311-AD58-6C179BCE362A}">
      <dgm:prSet/>
      <dgm:spPr/>
      <dgm:t>
        <a:bodyPr/>
        <a:lstStyle/>
        <a:p>
          <a:pPr algn="just"/>
          <a:r>
            <a:rPr lang="en-US" dirty="0"/>
            <a:t>Updating the values of all the stocks live and reading it using python.</a:t>
          </a:r>
        </a:p>
      </dgm:t>
    </dgm:pt>
    <dgm:pt modelId="{AFB485EB-D6A5-405D-95E3-D504A6464A36}" type="parTrans" cxnId="{3B8BA0FA-3D48-4D69-93C0-52C4B49289DE}">
      <dgm:prSet/>
      <dgm:spPr/>
      <dgm:t>
        <a:bodyPr/>
        <a:lstStyle/>
        <a:p>
          <a:endParaRPr lang="en-US"/>
        </a:p>
      </dgm:t>
    </dgm:pt>
    <dgm:pt modelId="{CA49C8DE-157E-4C16-A705-B7ACFCB450F2}" type="sibTrans" cxnId="{3B8BA0FA-3D48-4D69-93C0-52C4B49289DE}">
      <dgm:prSet phldrT="2" phldr="0"/>
      <dgm:spPr/>
      <dgm:t>
        <a:bodyPr/>
        <a:lstStyle/>
        <a:p>
          <a:r>
            <a:rPr lang="en-US"/>
            <a:t>2</a:t>
          </a:r>
        </a:p>
      </dgm:t>
    </dgm:pt>
    <dgm:pt modelId="{5EED62E6-9FDE-46D0-8708-36BA865ED626}">
      <dgm:prSet/>
      <dgm:spPr/>
      <dgm:t>
        <a:bodyPr/>
        <a:lstStyle/>
        <a:p>
          <a:pPr algn="just"/>
          <a:r>
            <a:rPr lang="en-US" dirty="0"/>
            <a:t>Comparing it with the proposed big data model results to check if predictions are accurate.</a:t>
          </a:r>
        </a:p>
      </dgm:t>
    </dgm:pt>
    <dgm:pt modelId="{3C6F9628-A585-4B93-8292-65E6EC8BAF4D}" type="parTrans" cxnId="{7D33601A-AA8F-4B0B-A022-AF0683E2481C}">
      <dgm:prSet/>
      <dgm:spPr/>
      <dgm:t>
        <a:bodyPr/>
        <a:lstStyle/>
        <a:p>
          <a:endParaRPr lang="en-US"/>
        </a:p>
      </dgm:t>
    </dgm:pt>
    <dgm:pt modelId="{80904490-7200-44A4-A9B7-9FCFAE5CCDE0}" type="sibTrans" cxnId="{7D33601A-AA8F-4B0B-A022-AF0683E2481C}">
      <dgm:prSet phldrT="3" phldr="0"/>
      <dgm:spPr/>
      <dgm:t>
        <a:bodyPr/>
        <a:lstStyle/>
        <a:p>
          <a:r>
            <a:rPr lang="en-US"/>
            <a:t>3</a:t>
          </a:r>
        </a:p>
      </dgm:t>
    </dgm:pt>
    <dgm:pt modelId="{C3C7843E-D798-4ED9-9130-854B45873F46}">
      <dgm:prSet/>
      <dgm:spPr/>
      <dgm:t>
        <a:bodyPr/>
        <a:lstStyle/>
        <a:p>
          <a:pPr algn="just"/>
          <a:r>
            <a:rPr lang="en-US" dirty="0"/>
            <a:t>Estimating the impact of tweet news by change in stock percentage.</a:t>
          </a:r>
        </a:p>
      </dgm:t>
    </dgm:pt>
    <dgm:pt modelId="{EA52341A-75CF-42C1-B0E5-47919CE7CBA4}" type="parTrans" cxnId="{74EBB7F1-A0C3-4A1A-AE41-659513D9455A}">
      <dgm:prSet/>
      <dgm:spPr/>
      <dgm:t>
        <a:bodyPr/>
        <a:lstStyle/>
        <a:p>
          <a:endParaRPr lang="en-US"/>
        </a:p>
      </dgm:t>
    </dgm:pt>
    <dgm:pt modelId="{72AF9B47-9995-48C7-8389-FF01ECF90797}" type="sibTrans" cxnId="{74EBB7F1-A0C3-4A1A-AE41-659513D9455A}">
      <dgm:prSet phldrT="4" phldr="0"/>
      <dgm:spPr/>
      <dgm:t>
        <a:bodyPr/>
        <a:lstStyle/>
        <a:p>
          <a:r>
            <a:rPr lang="en-US"/>
            <a:t>4</a:t>
          </a:r>
        </a:p>
      </dgm:t>
    </dgm:pt>
    <dgm:pt modelId="{3206FAE4-FE1A-46D1-8270-A0DC86005D06}" type="pres">
      <dgm:prSet presAssocID="{DFD0F242-AD64-4760-8A44-5CE2BF5E73A4}" presName="Name0" presStyleCnt="0">
        <dgm:presLayoutVars>
          <dgm:animLvl val="lvl"/>
          <dgm:resizeHandles val="exact"/>
        </dgm:presLayoutVars>
      </dgm:prSet>
      <dgm:spPr/>
    </dgm:pt>
    <dgm:pt modelId="{62D36B3D-D584-4D0B-A889-5F98E236F57F}" type="pres">
      <dgm:prSet presAssocID="{A25F6BC3-1B0B-4B63-B3D5-34A7C1F8D029}" presName="compositeNode" presStyleCnt="0">
        <dgm:presLayoutVars>
          <dgm:bulletEnabled val="1"/>
        </dgm:presLayoutVars>
      </dgm:prSet>
      <dgm:spPr/>
    </dgm:pt>
    <dgm:pt modelId="{B1269A5F-E792-4BF1-9E00-934778F20757}" type="pres">
      <dgm:prSet presAssocID="{A25F6BC3-1B0B-4B63-B3D5-34A7C1F8D029}" presName="bgRect" presStyleLbl="bgAccFollowNode1" presStyleIdx="0" presStyleCnt="4"/>
      <dgm:spPr/>
    </dgm:pt>
    <dgm:pt modelId="{4D5DD165-42A3-4F6D-9B58-B8C264CB7516}" type="pres">
      <dgm:prSet presAssocID="{3D7C6958-2729-426C-84F3-6407E08B5EC5}" presName="sibTransNodeCircle" presStyleLbl="alignNode1" presStyleIdx="0" presStyleCnt="8">
        <dgm:presLayoutVars>
          <dgm:chMax val="0"/>
          <dgm:bulletEnabled/>
        </dgm:presLayoutVars>
      </dgm:prSet>
      <dgm:spPr/>
    </dgm:pt>
    <dgm:pt modelId="{2D0CD405-4AC4-4010-A7C6-79C17E2894B2}" type="pres">
      <dgm:prSet presAssocID="{A25F6BC3-1B0B-4B63-B3D5-34A7C1F8D029}" presName="bottomLine" presStyleLbl="alignNode1" presStyleIdx="1" presStyleCnt="8">
        <dgm:presLayoutVars/>
      </dgm:prSet>
      <dgm:spPr/>
    </dgm:pt>
    <dgm:pt modelId="{2A67E41D-3A6A-41D7-AC9A-14A72C176C18}" type="pres">
      <dgm:prSet presAssocID="{A25F6BC3-1B0B-4B63-B3D5-34A7C1F8D029}" presName="nodeText" presStyleLbl="bgAccFollowNode1" presStyleIdx="0" presStyleCnt="4">
        <dgm:presLayoutVars>
          <dgm:bulletEnabled val="1"/>
        </dgm:presLayoutVars>
      </dgm:prSet>
      <dgm:spPr/>
    </dgm:pt>
    <dgm:pt modelId="{2465B107-54CD-4F05-9B6D-FE6F3AE3EB53}" type="pres">
      <dgm:prSet presAssocID="{3D7C6958-2729-426C-84F3-6407E08B5EC5}" presName="sibTrans" presStyleCnt="0"/>
      <dgm:spPr/>
    </dgm:pt>
    <dgm:pt modelId="{16DBF134-36B2-4422-9F8D-C981B1F3552F}" type="pres">
      <dgm:prSet presAssocID="{6C62C045-D7E2-4311-AD58-6C179BCE362A}" presName="compositeNode" presStyleCnt="0">
        <dgm:presLayoutVars>
          <dgm:bulletEnabled val="1"/>
        </dgm:presLayoutVars>
      </dgm:prSet>
      <dgm:spPr/>
    </dgm:pt>
    <dgm:pt modelId="{60A70B9B-4A94-45B6-B5FF-0D9AB3B2DF04}" type="pres">
      <dgm:prSet presAssocID="{6C62C045-D7E2-4311-AD58-6C179BCE362A}" presName="bgRect" presStyleLbl="bgAccFollowNode1" presStyleIdx="1" presStyleCnt="4"/>
      <dgm:spPr/>
    </dgm:pt>
    <dgm:pt modelId="{F48687B7-8B91-49FE-9513-5C13B63C80C0}" type="pres">
      <dgm:prSet presAssocID="{CA49C8DE-157E-4C16-A705-B7ACFCB450F2}" presName="sibTransNodeCircle" presStyleLbl="alignNode1" presStyleIdx="2" presStyleCnt="8">
        <dgm:presLayoutVars>
          <dgm:chMax val="0"/>
          <dgm:bulletEnabled/>
        </dgm:presLayoutVars>
      </dgm:prSet>
      <dgm:spPr/>
    </dgm:pt>
    <dgm:pt modelId="{25EB3B41-6144-46A9-8F29-BCFEB271C805}" type="pres">
      <dgm:prSet presAssocID="{6C62C045-D7E2-4311-AD58-6C179BCE362A}" presName="bottomLine" presStyleLbl="alignNode1" presStyleIdx="3" presStyleCnt="8">
        <dgm:presLayoutVars/>
      </dgm:prSet>
      <dgm:spPr/>
    </dgm:pt>
    <dgm:pt modelId="{74F7EE39-79D2-49FD-8629-C965EA002101}" type="pres">
      <dgm:prSet presAssocID="{6C62C045-D7E2-4311-AD58-6C179BCE362A}" presName="nodeText" presStyleLbl="bgAccFollowNode1" presStyleIdx="1" presStyleCnt="4">
        <dgm:presLayoutVars>
          <dgm:bulletEnabled val="1"/>
        </dgm:presLayoutVars>
      </dgm:prSet>
      <dgm:spPr/>
    </dgm:pt>
    <dgm:pt modelId="{707A42A1-8521-4679-B9AC-2E6DF7D8BD01}" type="pres">
      <dgm:prSet presAssocID="{CA49C8DE-157E-4C16-A705-B7ACFCB450F2}" presName="sibTrans" presStyleCnt="0"/>
      <dgm:spPr/>
    </dgm:pt>
    <dgm:pt modelId="{9B92771C-1CA8-46B4-B4BA-2BE0137D4D43}" type="pres">
      <dgm:prSet presAssocID="{5EED62E6-9FDE-46D0-8708-36BA865ED626}" presName="compositeNode" presStyleCnt="0">
        <dgm:presLayoutVars>
          <dgm:bulletEnabled val="1"/>
        </dgm:presLayoutVars>
      </dgm:prSet>
      <dgm:spPr/>
    </dgm:pt>
    <dgm:pt modelId="{F948CD7C-6DC1-4F6D-83F4-6FFBC5E6705A}" type="pres">
      <dgm:prSet presAssocID="{5EED62E6-9FDE-46D0-8708-36BA865ED626}" presName="bgRect" presStyleLbl="bgAccFollowNode1" presStyleIdx="2" presStyleCnt="4"/>
      <dgm:spPr/>
    </dgm:pt>
    <dgm:pt modelId="{D9FFC7B3-89B7-4C67-B0DE-8159DE7452C4}" type="pres">
      <dgm:prSet presAssocID="{80904490-7200-44A4-A9B7-9FCFAE5CCDE0}" presName="sibTransNodeCircle" presStyleLbl="alignNode1" presStyleIdx="4" presStyleCnt="8">
        <dgm:presLayoutVars>
          <dgm:chMax val="0"/>
          <dgm:bulletEnabled/>
        </dgm:presLayoutVars>
      </dgm:prSet>
      <dgm:spPr/>
    </dgm:pt>
    <dgm:pt modelId="{D80F23BE-2B07-4305-BED2-F0C116DC2A7B}" type="pres">
      <dgm:prSet presAssocID="{5EED62E6-9FDE-46D0-8708-36BA865ED626}" presName="bottomLine" presStyleLbl="alignNode1" presStyleIdx="5" presStyleCnt="8">
        <dgm:presLayoutVars/>
      </dgm:prSet>
      <dgm:spPr/>
    </dgm:pt>
    <dgm:pt modelId="{B6BD92A7-99DB-49DC-8C62-1E7752E328F8}" type="pres">
      <dgm:prSet presAssocID="{5EED62E6-9FDE-46D0-8708-36BA865ED626}" presName="nodeText" presStyleLbl="bgAccFollowNode1" presStyleIdx="2" presStyleCnt="4">
        <dgm:presLayoutVars>
          <dgm:bulletEnabled val="1"/>
        </dgm:presLayoutVars>
      </dgm:prSet>
      <dgm:spPr/>
    </dgm:pt>
    <dgm:pt modelId="{9387FE3F-1BFA-403D-913F-212AEC0FEDE0}" type="pres">
      <dgm:prSet presAssocID="{80904490-7200-44A4-A9B7-9FCFAE5CCDE0}" presName="sibTrans" presStyleCnt="0"/>
      <dgm:spPr/>
    </dgm:pt>
    <dgm:pt modelId="{8B2A7C8F-CC30-461B-950E-C78CF1D60368}" type="pres">
      <dgm:prSet presAssocID="{C3C7843E-D798-4ED9-9130-854B45873F46}" presName="compositeNode" presStyleCnt="0">
        <dgm:presLayoutVars>
          <dgm:bulletEnabled val="1"/>
        </dgm:presLayoutVars>
      </dgm:prSet>
      <dgm:spPr/>
    </dgm:pt>
    <dgm:pt modelId="{1D813D73-CE1E-484C-8378-B148EE1A17CF}" type="pres">
      <dgm:prSet presAssocID="{C3C7843E-D798-4ED9-9130-854B45873F46}" presName="bgRect" presStyleLbl="bgAccFollowNode1" presStyleIdx="3" presStyleCnt="4"/>
      <dgm:spPr/>
    </dgm:pt>
    <dgm:pt modelId="{58BFA41A-9FA4-4227-94C4-CF9CC66E59E3}" type="pres">
      <dgm:prSet presAssocID="{72AF9B47-9995-48C7-8389-FF01ECF90797}" presName="sibTransNodeCircle" presStyleLbl="alignNode1" presStyleIdx="6" presStyleCnt="8">
        <dgm:presLayoutVars>
          <dgm:chMax val="0"/>
          <dgm:bulletEnabled/>
        </dgm:presLayoutVars>
      </dgm:prSet>
      <dgm:spPr/>
    </dgm:pt>
    <dgm:pt modelId="{B7315EE1-86CF-48A1-922C-BCAB688DA6CA}" type="pres">
      <dgm:prSet presAssocID="{C3C7843E-D798-4ED9-9130-854B45873F46}" presName="bottomLine" presStyleLbl="alignNode1" presStyleIdx="7" presStyleCnt="8">
        <dgm:presLayoutVars/>
      </dgm:prSet>
      <dgm:spPr/>
    </dgm:pt>
    <dgm:pt modelId="{B369E6CA-464C-4FA3-A539-93B0BD676BE2}" type="pres">
      <dgm:prSet presAssocID="{C3C7843E-D798-4ED9-9130-854B45873F46}" presName="nodeText" presStyleLbl="bgAccFollowNode1" presStyleIdx="3" presStyleCnt="4">
        <dgm:presLayoutVars>
          <dgm:bulletEnabled val="1"/>
        </dgm:presLayoutVars>
      </dgm:prSet>
      <dgm:spPr/>
    </dgm:pt>
  </dgm:ptLst>
  <dgm:cxnLst>
    <dgm:cxn modelId="{30461E13-7F1C-4433-BFBA-AB530A1EEDF7}" type="presOf" srcId="{A25F6BC3-1B0B-4B63-B3D5-34A7C1F8D029}" destId="{B1269A5F-E792-4BF1-9E00-934778F20757}" srcOrd="0" destOrd="0" presId="urn:microsoft.com/office/officeart/2016/7/layout/BasicLinearProcessNumbered"/>
    <dgm:cxn modelId="{7D33601A-AA8F-4B0B-A022-AF0683E2481C}" srcId="{DFD0F242-AD64-4760-8A44-5CE2BF5E73A4}" destId="{5EED62E6-9FDE-46D0-8708-36BA865ED626}" srcOrd="2" destOrd="0" parTransId="{3C6F9628-A585-4B93-8292-65E6EC8BAF4D}" sibTransId="{80904490-7200-44A4-A9B7-9FCFAE5CCDE0}"/>
    <dgm:cxn modelId="{DF059D5B-707D-4372-A713-B871345F4C03}" type="presOf" srcId="{3D7C6958-2729-426C-84F3-6407E08B5EC5}" destId="{4D5DD165-42A3-4F6D-9B58-B8C264CB7516}" srcOrd="0" destOrd="0" presId="urn:microsoft.com/office/officeart/2016/7/layout/BasicLinearProcessNumbered"/>
    <dgm:cxn modelId="{21A7D446-D004-434F-A099-027402691C5E}" type="presOf" srcId="{5EED62E6-9FDE-46D0-8708-36BA865ED626}" destId="{B6BD92A7-99DB-49DC-8C62-1E7752E328F8}" srcOrd="1" destOrd="0" presId="urn:microsoft.com/office/officeart/2016/7/layout/BasicLinearProcessNumbered"/>
    <dgm:cxn modelId="{D4BEDB66-8DA7-4423-B74A-D747D54BB23B}" type="presOf" srcId="{C3C7843E-D798-4ED9-9130-854B45873F46}" destId="{B369E6CA-464C-4FA3-A539-93B0BD676BE2}" srcOrd="1" destOrd="0" presId="urn:microsoft.com/office/officeart/2016/7/layout/BasicLinearProcessNumbered"/>
    <dgm:cxn modelId="{562CD749-5BDD-4F2D-92B6-35C6F32B8601}" type="presOf" srcId="{CA49C8DE-157E-4C16-A705-B7ACFCB450F2}" destId="{F48687B7-8B91-49FE-9513-5C13B63C80C0}" srcOrd="0" destOrd="0" presId="urn:microsoft.com/office/officeart/2016/7/layout/BasicLinearProcessNumbered"/>
    <dgm:cxn modelId="{1236767C-66C8-4D66-BC46-963EA0525EC7}" type="presOf" srcId="{72AF9B47-9995-48C7-8389-FF01ECF90797}" destId="{58BFA41A-9FA4-4227-94C4-CF9CC66E59E3}" srcOrd="0" destOrd="0" presId="urn:microsoft.com/office/officeart/2016/7/layout/BasicLinearProcessNumbered"/>
    <dgm:cxn modelId="{0F8E5A84-B5C9-4D97-9B66-B5E12EA45E14}" type="presOf" srcId="{DFD0F242-AD64-4760-8A44-5CE2BF5E73A4}" destId="{3206FAE4-FE1A-46D1-8270-A0DC86005D06}" srcOrd="0" destOrd="0" presId="urn:microsoft.com/office/officeart/2016/7/layout/BasicLinearProcessNumbered"/>
    <dgm:cxn modelId="{DD2A4B85-1F53-4672-B6A0-79219CD0F32A}" type="presOf" srcId="{6C62C045-D7E2-4311-AD58-6C179BCE362A}" destId="{60A70B9B-4A94-45B6-B5FF-0D9AB3B2DF04}" srcOrd="0" destOrd="0" presId="urn:microsoft.com/office/officeart/2016/7/layout/BasicLinearProcessNumbered"/>
    <dgm:cxn modelId="{D3CD3087-5D3F-463C-8DFB-F9CEF13E458A}" type="presOf" srcId="{5EED62E6-9FDE-46D0-8708-36BA865ED626}" destId="{F948CD7C-6DC1-4F6D-83F4-6FFBC5E6705A}" srcOrd="0" destOrd="0" presId="urn:microsoft.com/office/officeart/2016/7/layout/BasicLinearProcessNumbered"/>
    <dgm:cxn modelId="{722BEB8F-6326-4792-BBDF-843387ADFAA8}" type="presOf" srcId="{A25F6BC3-1B0B-4B63-B3D5-34A7C1F8D029}" destId="{2A67E41D-3A6A-41D7-AC9A-14A72C176C18}" srcOrd="1" destOrd="0" presId="urn:microsoft.com/office/officeart/2016/7/layout/BasicLinearProcessNumbered"/>
    <dgm:cxn modelId="{4AA843A0-7283-4548-A39E-A444BB06F75D}" srcId="{DFD0F242-AD64-4760-8A44-5CE2BF5E73A4}" destId="{A25F6BC3-1B0B-4B63-B3D5-34A7C1F8D029}" srcOrd="0" destOrd="0" parTransId="{31DB25BA-B3C0-4333-9DB6-8712B32083D2}" sibTransId="{3D7C6958-2729-426C-84F3-6407E08B5EC5}"/>
    <dgm:cxn modelId="{5DE459A2-38E6-4B39-81AF-01CC468A5937}" type="presOf" srcId="{80904490-7200-44A4-A9B7-9FCFAE5CCDE0}" destId="{D9FFC7B3-89B7-4C67-B0DE-8159DE7452C4}" srcOrd="0" destOrd="0" presId="urn:microsoft.com/office/officeart/2016/7/layout/BasicLinearProcessNumbered"/>
    <dgm:cxn modelId="{CDB45EB1-FA71-436A-87D7-2ECDA1BAFE3D}" type="presOf" srcId="{6C62C045-D7E2-4311-AD58-6C179BCE362A}" destId="{74F7EE39-79D2-49FD-8629-C965EA002101}" srcOrd="1" destOrd="0" presId="urn:microsoft.com/office/officeart/2016/7/layout/BasicLinearProcessNumbered"/>
    <dgm:cxn modelId="{3F5CADB2-0953-4420-AE64-E15901F9E62B}" type="presOf" srcId="{C3C7843E-D798-4ED9-9130-854B45873F46}" destId="{1D813D73-CE1E-484C-8378-B148EE1A17CF}" srcOrd="0" destOrd="0" presId="urn:microsoft.com/office/officeart/2016/7/layout/BasicLinearProcessNumbered"/>
    <dgm:cxn modelId="{74EBB7F1-A0C3-4A1A-AE41-659513D9455A}" srcId="{DFD0F242-AD64-4760-8A44-5CE2BF5E73A4}" destId="{C3C7843E-D798-4ED9-9130-854B45873F46}" srcOrd="3" destOrd="0" parTransId="{EA52341A-75CF-42C1-B0E5-47919CE7CBA4}" sibTransId="{72AF9B47-9995-48C7-8389-FF01ECF90797}"/>
    <dgm:cxn modelId="{3B8BA0FA-3D48-4D69-93C0-52C4B49289DE}" srcId="{DFD0F242-AD64-4760-8A44-5CE2BF5E73A4}" destId="{6C62C045-D7E2-4311-AD58-6C179BCE362A}" srcOrd="1" destOrd="0" parTransId="{AFB485EB-D6A5-405D-95E3-D504A6464A36}" sibTransId="{CA49C8DE-157E-4C16-A705-B7ACFCB450F2}"/>
    <dgm:cxn modelId="{5DEA20A6-ABDE-4D34-9390-5F47818D9D00}" type="presParOf" srcId="{3206FAE4-FE1A-46D1-8270-A0DC86005D06}" destId="{62D36B3D-D584-4D0B-A889-5F98E236F57F}" srcOrd="0" destOrd="0" presId="urn:microsoft.com/office/officeart/2016/7/layout/BasicLinearProcessNumbered"/>
    <dgm:cxn modelId="{09034FF7-4F1A-4DB6-A28B-9821CFEE7A30}" type="presParOf" srcId="{62D36B3D-D584-4D0B-A889-5F98E236F57F}" destId="{B1269A5F-E792-4BF1-9E00-934778F20757}" srcOrd="0" destOrd="0" presId="urn:microsoft.com/office/officeart/2016/7/layout/BasicLinearProcessNumbered"/>
    <dgm:cxn modelId="{D63CBD39-3875-42C9-BBA5-EFC214B69869}" type="presParOf" srcId="{62D36B3D-D584-4D0B-A889-5F98E236F57F}" destId="{4D5DD165-42A3-4F6D-9B58-B8C264CB7516}" srcOrd="1" destOrd="0" presId="urn:microsoft.com/office/officeart/2016/7/layout/BasicLinearProcessNumbered"/>
    <dgm:cxn modelId="{102D6002-7ADF-4ACA-940D-0A63F675842A}" type="presParOf" srcId="{62D36B3D-D584-4D0B-A889-5F98E236F57F}" destId="{2D0CD405-4AC4-4010-A7C6-79C17E2894B2}" srcOrd="2" destOrd="0" presId="urn:microsoft.com/office/officeart/2016/7/layout/BasicLinearProcessNumbered"/>
    <dgm:cxn modelId="{595D328F-0759-4CB8-B2D2-9A9B08C1077A}" type="presParOf" srcId="{62D36B3D-D584-4D0B-A889-5F98E236F57F}" destId="{2A67E41D-3A6A-41D7-AC9A-14A72C176C18}" srcOrd="3" destOrd="0" presId="urn:microsoft.com/office/officeart/2016/7/layout/BasicLinearProcessNumbered"/>
    <dgm:cxn modelId="{4C67C2F7-2059-4B3F-917C-2886F60E37F8}" type="presParOf" srcId="{3206FAE4-FE1A-46D1-8270-A0DC86005D06}" destId="{2465B107-54CD-4F05-9B6D-FE6F3AE3EB53}" srcOrd="1" destOrd="0" presId="urn:microsoft.com/office/officeart/2016/7/layout/BasicLinearProcessNumbered"/>
    <dgm:cxn modelId="{4A6C6D25-B3DA-47FF-9CC1-45BBA13FE35B}" type="presParOf" srcId="{3206FAE4-FE1A-46D1-8270-A0DC86005D06}" destId="{16DBF134-36B2-4422-9F8D-C981B1F3552F}" srcOrd="2" destOrd="0" presId="urn:microsoft.com/office/officeart/2016/7/layout/BasicLinearProcessNumbered"/>
    <dgm:cxn modelId="{2EE8CA84-FF93-4ACB-9C25-1DBD2A93E2DE}" type="presParOf" srcId="{16DBF134-36B2-4422-9F8D-C981B1F3552F}" destId="{60A70B9B-4A94-45B6-B5FF-0D9AB3B2DF04}" srcOrd="0" destOrd="0" presId="urn:microsoft.com/office/officeart/2016/7/layout/BasicLinearProcessNumbered"/>
    <dgm:cxn modelId="{A5DDAB35-1777-48C6-B284-7AB43AF5A5A1}" type="presParOf" srcId="{16DBF134-36B2-4422-9F8D-C981B1F3552F}" destId="{F48687B7-8B91-49FE-9513-5C13B63C80C0}" srcOrd="1" destOrd="0" presId="urn:microsoft.com/office/officeart/2016/7/layout/BasicLinearProcessNumbered"/>
    <dgm:cxn modelId="{FE9F5874-87BD-4A25-BE1A-BAA9FC6A44C8}" type="presParOf" srcId="{16DBF134-36B2-4422-9F8D-C981B1F3552F}" destId="{25EB3B41-6144-46A9-8F29-BCFEB271C805}" srcOrd="2" destOrd="0" presId="urn:microsoft.com/office/officeart/2016/7/layout/BasicLinearProcessNumbered"/>
    <dgm:cxn modelId="{AE2F2E25-7B32-4727-8E3F-B3AA45663ABE}" type="presParOf" srcId="{16DBF134-36B2-4422-9F8D-C981B1F3552F}" destId="{74F7EE39-79D2-49FD-8629-C965EA002101}" srcOrd="3" destOrd="0" presId="urn:microsoft.com/office/officeart/2016/7/layout/BasicLinearProcessNumbered"/>
    <dgm:cxn modelId="{54B3BD54-B5CC-44BC-992D-CFF9A692E99D}" type="presParOf" srcId="{3206FAE4-FE1A-46D1-8270-A0DC86005D06}" destId="{707A42A1-8521-4679-B9AC-2E6DF7D8BD01}" srcOrd="3" destOrd="0" presId="urn:microsoft.com/office/officeart/2016/7/layout/BasicLinearProcessNumbered"/>
    <dgm:cxn modelId="{5BEAEE0C-A292-4B99-9D58-A7B29F4805F5}" type="presParOf" srcId="{3206FAE4-FE1A-46D1-8270-A0DC86005D06}" destId="{9B92771C-1CA8-46B4-B4BA-2BE0137D4D43}" srcOrd="4" destOrd="0" presId="urn:microsoft.com/office/officeart/2016/7/layout/BasicLinearProcessNumbered"/>
    <dgm:cxn modelId="{ECC28593-16FE-459C-93AD-54DAC7548958}" type="presParOf" srcId="{9B92771C-1CA8-46B4-B4BA-2BE0137D4D43}" destId="{F948CD7C-6DC1-4F6D-83F4-6FFBC5E6705A}" srcOrd="0" destOrd="0" presId="urn:microsoft.com/office/officeart/2016/7/layout/BasicLinearProcessNumbered"/>
    <dgm:cxn modelId="{F9FDE7C1-BD08-4BDA-B37F-1AF1D1A21212}" type="presParOf" srcId="{9B92771C-1CA8-46B4-B4BA-2BE0137D4D43}" destId="{D9FFC7B3-89B7-4C67-B0DE-8159DE7452C4}" srcOrd="1" destOrd="0" presId="urn:microsoft.com/office/officeart/2016/7/layout/BasicLinearProcessNumbered"/>
    <dgm:cxn modelId="{AB5821DF-6B5B-46D1-8959-1F461A3CD251}" type="presParOf" srcId="{9B92771C-1CA8-46B4-B4BA-2BE0137D4D43}" destId="{D80F23BE-2B07-4305-BED2-F0C116DC2A7B}" srcOrd="2" destOrd="0" presId="urn:microsoft.com/office/officeart/2016/7/layout/BasicLinearProcessNumbered"/>
    <dgm:cxn modelId="{E5A3D9DD-4295-4301-83DA-C094922CA74A}" type="presParOf" srcId="{9B92771C-1CA8-46B4-B4BA-2BE0137D4D43}" destId="{B6BD92A7-99DB-49DC-8C62-1E7752E328F8}" srcOrd="3" destOrd="0" presId="urn:microsoft.com/office/officeart/2016/7/layout/BasicLinearProcessNumbered"/>
    <dgm:cxn modelId="{F7D8E8EF-9E98-4273-96FF-D9D950D394D6}" type="presParOf" srcId="{3206FAE4-FE1A-46D1-8270-A0DC86005D06}" destId="{9387FE3F-1BFA-403D-913F-212AEC0FEDE0}" srcOrd="5" destOrd="0" presId="urn:microsoft.com/office/officeart/2016/7/layout/BasicLinearProcessNumbered"/>
    <dgm:cxn modelId="{99A927F1-C7EE-456D-B22C-D2CEA4B3A73A}" type="presParOf" srcId="{3206FAE4-FE1A-46D1-8270-A0DC86005D06}" destId="{8B2A7C8F-CC30-461B-950E-C78CF1D60368}" srcOrd="6" destOrd="0" presId="urn:microsoft.com/office/officeart/2016/7/layout/BasicLinearProcessNumbered"/>
    <dgm:cxn modelId="{89E72F4C-56AA-4D94-B38A-6269A2565A2F}" type="presParOf" srcId="{8B2A7C8F-CC30-461B-950E-C78CF1D60368}" destId="{1D813D73-CE1E-484C-8378-B148EE1A17CF}" srcOrd="0" destOrd="0" presId="urn:microsoft.com/office/officeart/2016/7/layout/BasicLinearProcessNumbered"/>
    <dgm:cxn modelId="{2CF2DDF7-6086-4090-9E8A-FECB5C80389B}" type="presParOf" srcId="{8B2A7C8F-CC30-461B-950E-C78CF1D60368}" destId="{58BFA41A-9FA4-4227-94C4-CF9CC66E59E3}" srcOrd="1" destOrd="0" presId="urn:microsoft.com/office/officeart/2016/7/layout/BasicLinearProcessNumbered"/>
    <dgm:cxn modelId="{6E93A311-FCE4-4E9C-B095-931226507272}" type="presParOf" srcId="{8B2A7C8F-CC30-461B-950E-C78CF1D60368}" destId="{B7315EE1-86CF-48A1-922C-BCAB688DA6CA}" srcOrd="2" destOrd="0" presId="urn:microsoft.com/office/officeart/2016/7/layout/BasicLinearProcessNumbered"/>
    <dgm:cxn modelId="{7262BDE0-9ECE-4BD8-97B8-3B31B9AC62BD}" type="presParOf" srcId="{8B2A7C8F-CC30-461B-950E-C78CF1D60368}" destId="{B369E6CA-464C-4FA3-A539-93B0BD676BE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69A5F-E792-4BF1-9E00-934778F20757}">
      <dsp:nvSpPr>
        <dsp:cNvPr id="0" name=""/>
        <dsp:cNvSpPr/>
      </dsp:nvSpPr>
      <dsp:spPr>
        <a:xfrm>
          <a:off x="3080" y="465433"/>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just" defTabSz="711200">
            <a:lnSpc>
              <a:spcPct val="90000"/>
            </a:lnSpc>
            <a:spcBef>
              <a:spcPct val="0"/>
            </a:spcBef>
            <a:spcAft>
              <a:spcPct val="35000"/>
            </a:spcAft>
            <a:buNone/>
          </a:pPr>
          <a:r>
            <a:rPr lang="en-US" sz="1600" kern="1200" dirty="0"/>
            <a:t>Using google finance function in excel sheet to return global  stocks and indexes values directly into the excel sheet.</a:t>
          </a:r>
        </a:p>
      </dsp:txBody>
      <dsp:txXfrm>
        <a:off x="3080" y="1765670"/>
        <a:ext cx="2444055" cy="2053006"/>
      </dsp:txXfrm>
    </dsp:sp>
    <dsp:sp modelId="{4D5DD165-42A3-4F6D-9B58-B8C264CB7516}">
      <dsp:nvSpPr>
        <dsp:cNvPr id="0" name=""/>
        <dsp:cNvSpPr/>
      </dsp:nvSpPr>
      <dsp:spPr>
        <a:xfrm>
          <a:off x="711856" y="807600"/>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928"/>
        <a:ext cx="725847" cy="725847"/>
      </dsp:txXfrm>
    </dsp:sp>
    <dsp:sp modelId="{2D0CD405-4AC4-4010-A7C6-79C17E2894B2}">
      <dsp:nvSpPr>
        <dsp:cNvPr id="0" name=""/>
        <dsp:cNvSpPr/>
      </dsp:nvSpPr>
      <dsp:spPr>
        <a:xfrm>
          <a:off x="3080" y="3887038"/>
          <a:ext cx="2444055"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70B9B-4A94-45B6-B5FF-0D9AB3B2DF04}">
      <dsp:nvSpPr>
        <dsp:cNvPr id="0" name=""/>
        <dsp:cNvSpPr/>
      </dsp:nvSpPr>
      <dsp:spPr>
        <a:xfrm>
          <a:off x="2691541" y="465433"/>
          <a:ext cx="2444055" cy="3421677"/>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just" defTabSz="711200">
            <a:lnSpc>
              <a:spcPct val="90000"/>
            </a:lnSpc>
            <a:spcBef>
              <a:spcPct val="0"/>
            </a:spcBef>
            <a:spcAft>
              <a:spcPct val="35000"/>
            </a:spcAft>
            <a:buNone/>
          </a:pPr>
          <a:r>
            <a:rPr lang="en-US" sz="1600" kern="1200" dirty="0"/>
            <a:t>Updating the values of all the stocks live and reading it using python.</a:t>
          </a:r>
        </a:p>
      </dsp:txBody>
      <dsp:txXfrm>
        <a:off x="2691541" y="1765670"/>
        <a:ext cx="2444055" cy="2053006"/>
      </dsp:txXfrm>
    </dsp:sp>
    <dsp:sp modelId="{F48687B7-8B91-49FE-9513-5C13B63C80C0}">
      <dsp:nvSpPr>
        <dsp:cNvPr id="0" name=""/>
        <dsp:cNvSpPr/>
      </dsp:nvSpPr>
      <dsp:spPr>
        <a:xfrm>
          <a:off x="3400317" y="807600"/>
          <a:ext cx="1026503" cy="102650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928"/>
        <a:ext cx="725847" cy="725847"/>
      </dsp:txXfrm>
    </dsp:sp>
    <dsp:sp modelId="{25EB3B41-6144-46A9-8F29-BCFEB271C805}">
      <dsp:nvSpPr>
        <dsp:cNvPr id="0" name=""/>
        <dsp:cNvSpPr/>
      </dsp:nvSpPr>
      <dsp:spPr>
        <a:xfrm>
          <a:off x="2691541" y="3887038"/>
          <a:ext cx="2444055"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8CD7C-6DC1-4F6D-83F4-6FFBC5E6705A}">
      <dsp:nvSpPr>
        <dsp:cNvPr id="0" name=""/>
        <dsp:cNvSpPr/>
      </dsp:nvSpPr>
      <dsp:spPr>
        <a:xfrm>
          <a:off x="5380002" y="465433"/>
          <a:ext cx="2444055" cy="3421677"/>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just" defTabSz="711200">
            <a:lnSpc>
              <a:spcPct val="90000"/>
            </a:lnSpc>
            <a:spcBef>
              <a:spcPct val="0"/>
            </a:spcBef>
            <a:spcAft>
              <a:spcPct val="35000"/>
            </a:spcAft>
            <a:buNone/>
          </a:pPr>
          <a:r>
            <a:rPr lang="en-US" sz="1600" kern="1200" dirty="0"/>
            <a:t>Comparing it with the proposed big data model results to check if predictions are accurate.</a:t>
          </a:r>
        </a:p>
      </dsp:txBody>
      <dsp:txXfrm>
        <a:off x="5380002" y="1765670"/>
        <a:ext cx="2444055" cy="2053006"/>
      </dsp:txXfrm>
    </dsp:sp>
    <dsp:sp modelId="{D9FFC7B3-89B7-4C67-B0DE-8159DE7452C4}">
      <dsp:nvSpPr>
        <dsp:cNvPr id="0" name=""/>
        <dsp:cNvSpPr/>
      </dsp:nvSpPr>
      <dsp:spPr>
        <a:xfrm>
          <a:off x="6088778" y="807600"/>
          <a:ext cx="1026503" cy="102650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928"/>
        <a:ext cx="725847" cy="725847"/>
      </dsp:txXfrm>
    </dsp:sp>
    <dsp:sp modelId="{D80F23BE-2B07-4305-BED2-F0C116DC2A7B}">
      <dsp:nvSpPr>
        <dsp:cNvPr id="0" name=""/>
        <dsp:cNvSpPr/>
      </dsp:nvSpPr>
      <dsp:spPr>
        <a:xfrm>
          <a:off x="5380002" y="3887038"/>
          <a:ext cx="2444055"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13D73-CE1E-484C-8378-B148EE1A17CF}">
      <dsp:nvSpPr>
        <dsp:cNvPr id="0" name=""/>
        <dsp:cNvSpPr/>
      </dsp:nvSpPr>
      <dsp:spPr>
        <a:xfrm>
          <a:off x="8068463" y="465433"/>
          <a:ext cx="2444055" cy="342167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just" defTabSz="711200">
            <a:lnSpc>
              <a:spcPct val="90000"/>
            </a:lnSpc>
            <a:spcBef>
              <a:spcPct val="0"/>
            </a:spcBef>
            <a:spcAft>
              <a:spcPct val="35000"/>
            </a:spcAft>
            <a:buNone/>
          </a:pPr>
          <a:r>
            <a:rPr lang="en-US" sz="1600" kern="1200" dirty="0"/>
            <a:t>Estimating the impact of tweet news by change in stock percentage.</a:t>
          </a:r>
        </a:p>
      </dsp:txBody>
      <dsp:txXfrm>
        <a:off x="8068463" y="1765670"/>
        <a:ext cx="2444055" cy="2053006"/>
      </dsp:txXfrm>
    </dsp:sp>
    <dsp:sp modelId="{58BFA41A-9FA4-4227-94C4-CF9CC66E59E3}">
      <dsp:nvSpPr>
        <dsp:cNvPr id="0" name=""/>
        <dsp:cNvSpPr/>
      </dsp:nvSpPr>
      <dsp:spPr>
        <a:xfrm>
          <a:off x="8777239" y="807600"/>
          <a:ext cx="1026503" cy="102650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928"/>
        <a:ext cx="725847" cy="725847"/>
      </dsp:txXfrm>
    </dsp:sp>
    <dsp:sp modelId="{B7315EE1-86CF-48A1-922C-BCAB688DA6CA}">
      <dsp:nvSpPr>
        <dsp:cNvPr id="0" name=""/>
        <dsp:cNvSpPr/>
      </dsp:nvSpPr>
      <dsp:spPr>
        <a:xfrm>
          <a:off x="8068463" y="3887038"/>
          <a:ext cx="2444055"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DEF5-141D-4DFD-8381-31C5ABCE3A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5A7B6C-CE1A-47A2-84B6-A2C0A4727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30AC7F-B66C-4CAB-B547-10CF5BFDF932}"/>
              </a:ext>
            </a:extLst>
          </p:cNvPr>
          <p:cNvSpPr>
            <a:spLocks noGrp="1"/>
          </p:cNvSpPr>
          <p:nvPr>
            <p:ph type="dt" sz="half" idx="10"/>
          </p:nvPr>
        </p:nvSpPr>
        <p:spPr/>
        <p:txBody>
          <a:bodyPr/>
          <a:lstStyle/>
          <a:p>
            <a:fld id="{EA0C0817-A112-4847-8014-A94B7D2A4EA3}" type="datetime1">
              <a:rPr lang="en-US" smtClean="0"/>
              <a:t>10/12/2020</a:t>
            </a:fld>
            <a:endParaRPr lang="en-US" dirty="0"/>
          </a:p>
        </p:txBody>
      </p:sp>
      <p:sp>
        <p:nvSpPr>
          <p:cNvPr id="5" name="Footer Placeholder 4">
            <a:extLst>
              <a:ext uri="{FF2B5EF4-FFF2-40B4-BE49-F238E27FC236}">
                <a16:creationId xmlns:a16="http://schemas.microsoft.com/office/drawing/2014/main" id="{363514F2-B1D0-43BF-9453-C32CA1FAB9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BA9141-B16D-4281-BA6F-F44FE1393BBA}"/>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0938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CCA2E-CDDE-4EB4-9523-DCC626B8B0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2002BA-D348-4975-8953-927AC89D0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0AA1A-45BB-48FD-91ED-1A9F70D9E29D}"/>
              </a:ext>
            </a:extLst>
          </p:cNvPr>
          <p:cNvSpPr>
            <a:spLocks noGrp="1"/>
          </p:cNvSpPr>
          <p:nvPr>
            <p:ph type="dt" sz="half" idx="10"/>
          </p:nvPr>
        </p:nvSpPr>
        <p:spPr/>
        <p:txBody>
          <a:bodyPr/>
          <a:lstStyle/>
          <a:p>
            <a:fld id="{F6FA2B21-3FCD-4721-B95C-427943F61125}" type="datetime1">
              <a:rPr lang="en-US" smtClean="0"/>
              <a:t>10/12/2020</a:t>
            </a:fld>
            <a:endParaRPr lang="en-US"/>
          </a:p>
        </p:txBody>
      </p:sp>
      <p:sp>
        <p:nvSpPr>
          <p:cNvPr id="5" name="Footer Placeholder 4">
            <a:extLst>
              <a:ext uri="{FF2B5EF4-FFF2-40B4-BE49-F238E27FC236}">
                <a16:creationId xmlns:a16="http://schemas.microsoft.com/office/drawing/2014/main" id="{1891ABDC-323E-4C54-ABB9-E23EC1DE9A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E94C88-B3E5-4FDD-AE02-0BFE04CC657C}"/>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433797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37013-317B-4848-BB1E-47F60EFD9B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A3A3DB-270A-4AD3-817B-5448F8BF3A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5DC3F-0467-4389-AE85-B4E364162224}"/>
              </a:ext>
            </a:extLst>
          </p:cNvPr>
          <p:cNvSpPr>
            <a:spLocks noGrp="1"/>
          </p:cNvSpPr>
          <p:nvPr>
            <p:ph type="dt" sz="half" idx="10"/>
          </p:nvPr>
        </p:nvSpPr>
        <p:spPr/>
        <p:txBody>
          <a:bodyPr/>
          <a:lstStyle/>
          <a:p>
            <a:fld id="{F6FA2B21-3FCD-4721-B95C-427943F61125}" type="datetime1">
              <a:rPr lang="en-US" smtClean="0"/>
              <a:t>10/12/2020</a:t>
            </a:fld>
            <a:endParaRPr lang="en-US"/>
          </a:p>
        </p:txBody>
      </p:sp>
      <p:sp>
        <p:nvSpPr>
          <p:cNvPr id="5" name="Footer Placeholder 4">
            <a:extLst>
              <a:ext uri="{FF2B5EF4-FFF2-40B4-BE49-F238E27FC236}">
                <a16:creationId xmlns:a16="http://schemas.microsoft.com/office/drawing/2014/main" id="{D8B5191D-ACE3-4322-80CE-0084D30590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B2B14A-BDEF-47B5-9B40-3E97DD75B4D2}"/>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703633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E850-BBE4-48C6-84FE-54464EE96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3EBF5-0C2D-495C-8A9F-B659FA4F93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4F7AF-6357-492E-90DF-8063FA4FE38C}"/>
              </a:ext>
            </a:extLst>
          </p:cNvPr>
          <p:cNvSpPr>
            <a:spLocks noGrp="1"/>
          </p:cNvSpPr>
          <p:nvPr>
            <p:ph type="dt" sz="half" idx="10"/>
          </p:nvPr>
        </p:nvSpPr>
        <p:spPr/>
        <p:txBody>
          <a:bodyPr/>
          <a:lstStyle/>
          <a:p>
            <a:fld id="{F6FA2B21-3FCD-4721-B95C-427943F61125}" type="datetime1">
              <a:rPr lang="en-US" smtClean="0"/>
              <a:t>10/12/2020</a:t>
            </a:fld>
            <a:endParaRPr lang="en-US"/>
          </a:p>
        </p:txBody>
      </p:sp>
      <p:sp>
        <p:nvSpPr>
          <p:cNvPr id="5" name="Footer Placeholder 4">
            <a:extLst>
              <a:ext uri="{FF2B5EF4-FFF2-40B4-BE49-F238E27FC236}">
                <a16:creationId xmlns:a16="http://schemas.microsoft.com/office/drawing/2014/main" id="{A4968003-D8EE-4F4C-BB90-A1D080CFD8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C265E4-1226-4AB3-888A-AFFF15DD57DF}"/>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400018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107E-A050-4F8F-BA75-DDDBA6283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9EF052-6BC1-4B90-969C-E970E82CB1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18AD84-0E50-4E92-978C-0454E9548CEC}"/>
              </a:ext>
            </a:extLst>
          </p:cNvPr>
          <p:cNvSpPr>
            <a:spLocks noGrp="1"/>
          </p:cNvSpPr>
          <p:nvPr>
            <p:ph type="dt" sz="half" idx="10"/>
          </p:nvPr>
        </p:nvSpPr>
        <p:spPr/>
        <p:txBody>
          <a:bodyPr/>
          <a:lstStyle/>
          <a:p>
            <a:fld id="{F6FA2B21-3FCD-4721-B95C-427943F61125}" type="datetime1">
              <a:rPr lang="en-US" smtClean="0"/>
              <a:t>10/12/2020</a:t>
            </a:fld>
            <a:endParaRPr lang="en-US"/>
          </a:p>
        </p:txBody>
      </p:sp>
      <p:sp>
        <p:nvSpPr>
          <p:cNvPr id="5" name="Footer Placeholder 4">
            <a:extLst>
              <a:ext uri="{FF2B5EF4-FFF2-40B4-BE49-F238E27FC236}">
                <a16:creationId xmlns:a16="http://schemas.microsoft.com/office/drawing/2014/main" id="{3C39CCA4-229B-4458-8790-F71248B832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39ABF7-B666-44E0-9DA5-D6D3C57B71BA}"/>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154938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A0FC-47B2-49FB-AB22-3876790149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F7121-D73A-4E41-9F8A-8B798E458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04D227-FA2F-44EC-9700-137B564763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D7CE5A-60F2-483F-9196-2C09DFD9CAAE}"/>
              </a:ext>
            </a:extLst>
          </p:cNvPr>
          <p:cNvSpPr>
            <a:spLocks noGrp="1"/>
          </p:cNvSpPr>
          <p:nvPr>
            <p:ph type="dt" sz="half" idx="10"/>
          </p:nvPr>
        </p:nvSpPr>
        <p:spPr/>
        <p:txBody>
          <a:bodyPr/>
          <a:lstStyle/>
          <a:p>
            <a:fld id="{F6FA2B21-3FCD-4721-B95C-427943F61125}" type="datetime1">
              <a:rPr lang="en-US" smtClean="0"/>
              <a:t>10/12/2020</a:t>
            </a:fld>
            <a:endParaRPr lang="en-US"/>
          </a:p>
        </p:txBody>
      </p:sp>
      <p:sp>
        <p:nvSpPr>
          <p:cNvPr id="6" name="Footer Placeholder 5">
            <a:extLst>
              <a:ext uri="{FF2B5EF4-FFF2-40B4-BE49-F238E27FC236}">
                <a16:creationId xmlns:a16="http://schemas.microsoft.com/office/drawing/2014/main" id="{ED9C9C75-1562-4BD9-9908-F8FFD90930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8EE262-2F91-4CC0-8F9E-C488211E6362}"/>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94138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4BBE-1B85-4A7A-AD2C-DB676B06D6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73D792-5213-4CBF-B200-4395F5BDE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A05127-046D-471C-ABA1-40138A75F3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21E884-733F-4126-AC83-E2B2FEB58F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6283E8-B922-4F02-8EF5-CC6EEFBC3E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B874EC-8B3D-41C6-B2BC-0C0FC02F86E1}"/>
              </a:ext>
            </a:extLst>
          </p:cNvPr>
          <p:cNvSpPr>
            <a:spLocks noGrp="1"/>
          </p:cNvSpPr>
          <p:nvPr>
            <p:ph type="dt" sz="half" idx="10"/>
          </p:nvPr>
        </p:nvSpPr>
        <p:spPr/>
        <p:txBody>
          <a:bodyPr/>
          <a:lstStyle/>
          <a:p>
            <a:fld id="{F6FA2B21-3FCD-4721-B95C-427943F61125}" type="datetime1">
              <a:rPr lang="en-US" smtClean="0"/>
              <a:t>10/12/2020</a:t>
            </a:fld>
            <a:endParaRPr lang="en-US"/>
          </a:p>
        </p:txBody>
      </p:sp>
      <p:sp>
        <p:nvSpPr>
          <p:cNvPr id="8" name="Footer Placeholder 7">
            <a:extLst>
              <a:ext uri="{FF2B5EF4-FFF2-40B4-BE49-F238E27FC236}">
                <a16:creationId xmlns:a16="http://schemas.microsoft.com/office/drawing/2014/main" id="{C73686D5-0BD9-4247-9F72-716B669287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0E676BD-5C21-456D-8F51-9C3B5DFED60D}"/>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064539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4A1CB-332B-4587-9E6A-25BB9AECDB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0BE313-5109-4CF2-97B5-7382ACFC26B0}"/>
              </a:ext>
            </a:extLst>
          </p:cNvPr>
          <p:cNvSpPr>
            <a:spLocks noGrp="1"/>
          </p:cNvSpPr>
          <p:nvPr>
            <p:ph type="dt" sz="half" idx="10"/>
          </p:nvPr>
        </p:nvSpPr>
        <p:spPr/>
        <p:txBody>
          <a:bodyPr/>
          <a:lstStyle/>
          <a:p>
            <a:fld id="{F6FA2B21-3FCD-4721-B95C-427943F61125}" type="datetime1">
              <a:rPr lang="en-US" smtClean="0"/>
              <a:t>10/12/2020</a:t>
            </a:fld>
            <a:endParaRPr lang="en-US"/>
          </a:p>
        </p:txBody>
      </p:sp>
      <p:sp>
        <p:nvSpPr>
          <p:cNvPr id="4" name="Footer Placeholder 3">
            <a:extLst>
              <a:ext uri="{FF2B5EF4-FFF2-40B4-BE49-F238E27FC236}">
                <a16:creationId xmlns:a16="http://schemas.microsoft.com/office/drawing/2014/main" id="{F6E621A0-9903-4F13-9FC5-3AAB932EC9B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5F0240D-CDFC-407E-B4BC-409F935396A0}"/>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202587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1F897E-D1A6-457F-84B5-8E3E42589A5B}"/>
              </a:ext>
            </a:extLst>
          </p:cNvPr>
          <p:cNvSpPr>
            <a:spLocks noGrp="1"/>
          </p:cNvSpPr>
          <p:nvPr>
            <p:ph type="dt" sz="half" idx="10"/>
          </p:nvPr>
        </p:nvSpPr>
        <p:spPr/>
        <p:txBody>
          <a:bodyPr/>
          <a:lstStyle/>
          <a:p>
            <a:fld id="{F6FA2B21-3FCD-4721-B95C-427943F61125}" type="datetime1">
              <a:rPr lang="en-US" smtClean="0"/>
              <a:t>10/12/2020</a:t>
            </a:fld>
            <a:endParaRPr lang="en-US"/>
          </a:p>
        </p:txBody>
      </p:sp>
      <p:sp>
        <p:nvSpPr>
          <p:cNvPr id="3" name="Footer Placeholder 2">
            <a:extLst>
              <a:ext uri="{FF2B5EF4-FFF2-40B4-BE49-F238E27FC236}">
                <a16:creationId xmlns:a16="http://schemas.microsoft.com/office/drawing/2014/main" id="{1E4BCAE5-5486-4CA4-A8CF-22EEC0F0F53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C9FC136-3DE8-4060-8A97-FF8C4E8A5501}"/>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5655150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A999-4C5B-4E9A-B20E-7B710C48E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CE7BDF-9DFF-41A8-A9F0-8B96E8AAC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A256E9-0EF0-48F1-88A8-545B44484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479F9-712E-47AE-90C8-74BDB584F0CC}"/>
              </a:ext>
            </a:extLst>
          </p:cNvPr>
          <p:cNvSpPr>
            <a:spLocks noGrp="1"/>
          </p:cNvSpPr>
          <p:nvPr>
            <p:ph type="dt" sz="half" idx="10"/>
          </p:nvPr>
        </p:nvSpPr>
        <p:spPr/>
        <p:txBody>
          <a:bodyPr/>
          <a:lstStyle/>
          <a:p>
            <a:fld id="{F6FA2B21-3FCD-4721-B95C-427943F61125}" type="datetime1">
              <a:rPr lang="en-US" smtClean="0"/>
              <a:t>10/12/2020</a:t>
            </a:fld>
            <a:endParaRPr lang="en-US"/>
          </a:p>
        </p:txBody>
      </p:sp>
      <p:sp>
        <p:nvSpPr>
          <p:cNvPr id="6" name="Footer Placeholder 5">
            <a:extLst>
              <a:ext uri="{FF2B5EF4-FFF2-40B4-BE49-F238E27FC236}">
                <a16:creationId xmlns:a16="http://schemas.microsoft.com/office/drawing/2014/main" id="{912118AA-C017-437C-8AE7-5207B317A9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EAFB86-A0AD-484F-B60D-731B0CE202C1}"/>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500837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64E0-CABC-44E1-A9B1-EE6597625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67A5D-3503-4FA3-9DDA-99D5AC073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8FA7FC-5D8B-45C6-85D1-0B4934F54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6B4D76-8100-4FFC-87CB-D50E52632571}"/>
              </a:ext>
            </a:extLst>
          </p:cNvPr>
          <p:cNvSpPr>
            <a:spLocks noGrp="1"/>
          </p:cNvSpPr>
          <p:nvPr>
            <p:ph type="dt" sz="half" idx="10"/>
          </p:nvPr>
        </p:nvSpPr>
        <p:spPr/>
        <p:txBody>
          <a:bodyPr/>
          <a:lstStyle/>
          <a:p>
            <a:fld id="{F6FA2B21-3FCD-4721-B95C-427943F61125}" type="datetime1">
              <a:rPr lang="en-US" smtClean="0"/>
              <a:t>10/12/2020</a:t>
            </a:fld>
            <a:endParaRPr lang="en-US"/>
          </a:p>
        </p:txBody>
      </p:sp>
      <p:sp>
        <p:nvSpPr>
          <p:cNvPr id="6" name="Footer Placeholder 5">
            <a:extLst>
              <a:ext uri="{FF2B5EF4-FFF2-40B4-BE49-F238E27FC236}">
                <a16:creationId xmlns:a16="http://schemas.microsoft.com/office/drawing/2014/main" id="{045B7971-1873-4A1F-A141-CCE09EEBA6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322B24-B211-4BA9-AB1F-D67BB571DC22}"/>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840409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10155-8B78-49E2-B038-B3928CC00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1C9F8D-6FC6-4AD6-AE62-D46A500B17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6E94A-C959-4666-85E0-CEA095EE7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10/12/2020</a:t>
            </a:fld>
            <a:endParaRPr lang="en-US"/>
          </a:p>
        </p:txBody>
      </p:sp>
      <p:sp>
        <p:nvSpPr>
          <p:cNvPr id="5" name="Footer Placeholder 4">
            <a:extLst>
              <a:ext uri="{FF2B5EF4-FFF2-40B4-BE49-F238E27FC236}">
                <a16:creationId xmlns:a16="http://schemas.microsoft.com/office/drawing/2014/main" id="{5FD44D97-1DEA-48BE-AC8D-45B15A197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1C447D6-D4E1-410A-AB31-FD01C68D7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95952868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Slide Background Fill">
            <a:extLst>
              <a:ext uri="{FF2B5EF4-FFF2-40B4-BE49-F238E27FC236}">
                <a16:creationId xmlns:a16="http://schemas.microsoft.com/office/drawing/2014/main" id="{C04DA1FE-EBEF-4AF3-A3C6-067C78D4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fill">
            <a:extLst>
              <a:ext uri="{FF2B5EF4-FFF2-40B4-BE49-F238E27FC236}">
                <a16:creationId xmlns:a16="http://schemas.microsoft.com/office/drawing/2014/main" id="{8B1B3E66-23F5-436C-A0C1-32A666D280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4"/>
            <a:ext cx="12188949"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3">
            <a:extLst>
              <a:ext uri="{FF2B5EF4-FFF2-40B4-BE49-F238E27FC236}">
                <a16:creationId xmlns:a16="http://schemas.microsoft.com/office/drawing/2014/main" id="{CD80E64D-6D2E-4987-AED6-51A8B16F7D4A}"/>
              </a:ext>
            </a:extLst>
          </p:cNvPr>
          <p:cNvPicPr>
            <a:picLocks noChangeAspect="1"/>
          </p:cNvPicPr>
          <p:nvPr/>
        </p:nvPicPr>
        <p:blipFill rotWithShape="1">
          <a:blip r:embed="rId2">
            <a:alphaModFix amt="31000"/>
          </a:blip>
          <a:srcRect t="10256" b="5475"/>
          <a:stretch/>
        </p:blipFill>
        <p:spPr>
          <a:xfrm>
            <a:off x="3048" y="14767"/>
            <a:ext cx="12192001" cy="6858000"/>
          </a:xfrm>
          <a:prstGeom prst="rect">
            <a:avLst/>
          </a:prstGeom>
        </p:spPr>
      </p:pic>
      <p:grpSp>
        <p:nvGrpSpPr>
          <p:cNvPr id="34" name="Group 33">
            <a:extLst>
              <a:ext uri="{FF2B5EF4-FFF2-40B4-BE49-F238E27FC236}">
                <a16:creationId xmlns:a16="http://schemas.microsoft.com/office/drawing/2014/main" id="{28EC230A-A12C-4339-92EE-F850809ECE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35" name="Freeform: Shape 34">
              <a:extLst>
                <a:ext uri="{FF2B5EF4-FFF2-40B4-BE49-F238E27FC236}">
                  <a16:creationId xmlns:a16="http://schemas.microsoft.com/office/drawing/2014/main" id="{99266DA8-A1F2-4B9F-AD49-F0F4270B5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85EAE53-C456-4300-BEA6-3AF8CC0F5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831E0EBD-0F61-4DE9-9397-8E53620710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00BA56C-1B81-460E-96B4-6E0DDE67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0F84DEAC-B1F0-4AAF-9532-1F93B473F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3E9BF985-74AA-43F0-A812-F4CD33841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A31C745-2F56-4B25-8616-92358DAFA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7421D40-1E35-4305-B0D5-A1CD16171FF2}"/>
              </a:ext>
            </a:extLst>
          </p:cNvPr>
          <p:cNvSpPr>
            <a:spLocks noGrp="1"/>
          </p:cNvSpPr>
          <p:nvPr>
            <p:ph type="ctrTitle"/>
          </p:nvPr>
        </p:nvSpPr>
        <p:spPr>
          <a:xfrm>
            <a:off x="815271" y="290389"/>
            <a:ext cx="10558405" cy="3039374"/>
          </a:xfrm>
        </p:spPr>
        <p:txBody>
          <a:bodyPr vert="horz" lIns="91440" tIns="45720" rIns="91440" bIns="45720" rtlCol="0" anchor="b">
            <a:normAutofit/>
          </a:bodyPr>
          <a:lstStyle/>
          <a:p>
            <a:r>
              <a:rPr lang="en-US" sz="4800" dirty="0">
                <a:solidFill>
                  <a:schemeClr val="bg1"/>
                </a:solidFill>
              </a:rPr>
              <a:t>Stock Market Analysis </a:t>
            </a:r>
            <a:br>
              <a:rPr lang="en-US" sz="4800" dirty="0">
                <a:solidFill>
                  <a:schemeClr val="bg1"/>
                </a:solidFill>
              </a:rPr>
            </a:br>
            <a:r>
              <a:rPr lang="en-US" sz="4800" dirty="0">
                <a:solidFill>
                  <a:schemeClr val="bg1"/>
                </a:solidFill>
              </a:rPr>
              <a:t>using Hadoop Ecosystem </a:t>
            </a:r>
          </a:p>
        </p:txBody>
      </p:sp>
      <p:sp>
        <p:nvSpPr>
          <p:cNvPr id="3" name="Subtitle 2">
            <a:extLst>
              <a:ext uri="{FF2B5EF4-FFF2-40B4-BE49-F238E27FC236}">
                <a16:creationId xmlns:a16="http://schemas.microsoft.com/office/drawing/2014/main" id="{2C0C6910-296F-4365-B54A-B85245C1A7D5}"/>
              </a:ext>
            </a:extLst>
          </p:cNvPr>
          <p:cNvSpPr>
            <a:spLocks noGrp="1"/>
          </p:cNvSpPr>
          <p:nvPr>
            <p:ph type="subTitle" idx="1"/>
          </p:nvPr>
        </p:nvSpPr>
        <p:spPr>
          <a:xfrm>
            <a:off x="811650" y="3812005"/>
            <a:ext cx="10536463" cy="2288544"/>
          </a:xfrm>
        </p:spPr>
        <p:txBody>
          <a:bodyPr vert="horz" lIns="91440" tIns="45720" rIns="91440" bIns="45720" rtlCol="0" anchor="t">
            <a:normAutofit/>
          </a:bodyPr>
          <a:lstStyle/>
          <a:p>
            <a:pPr algn="r"/>
            <a:r>
              <a:rPr lang="en-US" dirty="0" err="1">
                <a:solidFill>
                  <a:schemeClr val="bg1"/>
                </a:solidFill>
              </a:rPr>
              <a:t>Jaisekhar</a:t>
            </a:r>
            <a:r>
              <a:rPr lang="en-US" dirty="0">
                <a:solidFill>
                  <a:schemeClr val="bg1"/>
                </a:solidFill>
              </a:rPr>
              <a:t> </a:t>
            </a:r>
            <a:r>
              <a:rPr lang="en-US" dirty="0" err="1">
                <a:solidFill>
                  <a:schemeClr val="bg1"/>
                </a:solidFill>
              </a:rPr>
              <a:t>Koya</a:t>
            </a:r>
            <a:endParaRPr lang="en-US" dirty="0">
              <a:solidFill>
                <a:schemeClr val="bg1"/>
              </a:solidFill>
            </a:endParaRPr>
          </a:p>
          <a:p>
            <a:pPr algn="r"/>
            <a:r>
              <a:rPr lang="en-US" dirty="0">
                <a:solidFill>
                  <a:schemeClr val="bg1"/>
                </a:solidFill>
              </a:rPr>
              <a:t>Sri Sai Nikhil Kantipudi</a:t>
            </a:r>
          </a:p>
          <a:p>
            <a:pPr algn="r"/>
            <a:r>
              <a:rPr lang="en-US" dirty="0">
                <a:solidFill>
                  <a:schemeClr val="bg1"/>
                </a:solidFill>
              </a:rPr>
              <a:t>Sai Rohith </a:t>
            </a:r>
            <a:r>
              <a:rPr lang="en-US" dirty="0" err="1">
                <a:solidFill>
                  <a:schemeClr val="bg1"/>
                </a:solidFill>
              </a:rPr>
              <a:t>Guntupally</a:t>
            </a:r>
            <a:endParaRPr lang="en-US" dirty="0">
              <a:solidFill>
                <a:schemeClr val="bg1"/>
              </a:solidFill>
            </a:endParaRPr>
          </a:p>
          <a:p>
            <a:pPr algn="r"/>
            <a:r>
              <a:rPr lang="en-US" dirty="0" err="1">
                <a:solidFill>
                  <a:schemeClr val="bg1"/>
                </a:solidFill>
              </a:rPr>
              <a:t>Arthi</a:t>
            </a:r>
            <a:r>
              <a:rPr lang="en-US" dirty="0">
                <a:solidFill>
                  <a:schemeClr val="bg1"/>
                </a:solidFill>
              </a:rPr>
              <a:t> </a:t>
            </a:r>
            <a:r>
              <a:rPr lang="en-US" dirty="0" err="1">
                <a:solidFill>
                  <a:schemeClr val="bg1"/>
                </a:solidFill>
              </a:rPr>
              <a:t>Nagireddy</a:t>
            </a:r>
            <a:endParaRPr lang="en-US" dirty="0">
              <a:solidFill>
                <a:schemeClr val="bg1"/>
              </a:solidFill>
            </a:endParaRPr>
          </a:p>
          <a:p>
            <a:pPr indent="-228600" algn="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156489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DE461D5-4FCF-499C-BB35-AA2E8E047FB8}"/>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Storytelling</a:t>
            </a:r>
            <a:br>
              <a:rPr lang="en-US" sz="4800">
                <a:solidFill>
                  <a:schemeClr val="bg1"/>
                </a:solidFill>
              </a:rPr>
            </a:br>
            <a:r>
              <a:rPr lang="en-US" sz="4800">
                <a:solidFill>
                  <a:schemeClr val="bg1"/>
                </a:solidFill>
              </a:rPr>
              <a:t>(contd.)</a:t>
            </a:r>
            <a:endParaRPr lang="en-US" sz="4800" dirty="0">
              <a:solidFill>
                <a:schemeClr val="bg1"/>
              </a:solidFill>
            </a:endParaRPr>
          </a:p>
        </p:txBody>
      </p:sp>
      <p:sp>
        <p:nvSpPr>
          <p:cNvPr id="3" name="Content Placeholder 2">
            <a:extLst>
              <a:ext uri="{FF2B5EF4-FFF2-40B4-BE49-F238E27FC236}">
                <a16:creationId xmlns:a16="http://schemas.microsoft.com/office/drawing/2014/main" id="{35C7C1D1-6084-45DC-912D-F24D6BA946EF}"/>
              </a:ext>
            </a:extLst>
          </p:cNvPr>
          <p:cNvSpPr>
            <a:spLocks noGrp="1"/>
          </p:cNvSpPr>
          <p:nvPr>
            <p:ph idx="1"/>
          </p:nvPr>
        </p:nvSpPr>
        <p:spPr>
          <a:xfrm>
            <a:off x="5116653" y="1166933"/>
            <a:ext cx="6731636" cy="4279709"/>
          </a:xfrm>
        </p:spPr>
        <p:txBody>
          <a:bodyPr anchor="ctr">
            <a:normAutofit lnSpcReduction="10000"/>
          </a:bodyPr>
          <a:lstStyle/>
          <a:p>
            <a:pPr algn="just"/>
            <a:r>
              <a:rPr lang="en-US" sz="2400" b="1" dirty="0"/>
              <a:t>Why? </a:t>
            </a:r>
            <a:r>
              <a:rPr lang="en-US" sz="2400" dirty="0"/>
              <a:t>People always wants to earn or save their money by buying shares in good company. But their selection of company or stock might be bad because of their process of analyses. </a:t>
            </a:r>
            <a:br>
              <a:rPr lang="en-US" sz="2400" dirty="0"/>
            </a:br>
            <a:endParaRPr lang="en-US" sz="2400" dirty="0"/>
          </a:p>
          <a:p>
            <a:pPr algn="just"/>
            <a:r>
              <a:rPr lang="en-US" sz="2400" b="1" dirty="0"/>
              <a:t>How? </a:t>
            </a:r>
            <a:r>
              <a:rPr lang="en-US" sz="2400" dirty="0"/>
              <a:t>For example, if we take AAPL stock which belongs to apple. X likes the apple products so wants to invest in the company. So X bought the shares of AAPL stock. But what X don’t know is, at the same time Apple facing Bend Gate issue and stock just decreasing which bought loss to X. This system helps in analyzing the user opinions and helps in selection.</a:t>
            </a:r>
          </a:p>
        </p:txBody>
      </p:sp>
    </p:spTree>
    <p:extLst>
      <p:ext uri="{BB962C8B-B14F-4D97-AF65-F5344CB8AC3E}">
        <p14:creationId xmlns:p14="http://schemas.microsoft.com/office/powerpoint/2010/main" val="1770792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48138A-5CB9-4010-949B-3D0B3B0E214F}"/>
              </a:ext>
            </a:extLst>
          </p:cNvPr>
          <p:cNvSpPr>
            <a:spLocks noGrp="1"/>
          </p:cNvSpPr>
          <p:nvPr>
            <p:ph type="ctrTitle"/>
          </p:nvPr>
        </p:nvSpPr>
        <p:spPr>
          <a:xfrm>
            <a:off x="841248" y="704850"/>
            <a:ext cx="3751697" cy="2978150"/>
          </a:xfrm>
        </p:spPr>
        <p:txBody>
          <a:bodyPr vert="horz" lIns="91440" tIns="45720" rIns="91440" bIns="45720" rtlCol="0" anchor="b">
            <a:normAutofit/>
          </a:bodyPr>
          <a:lstStyle/>
          <a:p>
            <a:pPr algn="l"/>
            <a:r>
              <a:rPr lang="en-US" sz="4400" kern="1200">
                <a:solidFill>
                  <a:schemeClr val="bg1"/>
                </a:solidFill>
                <a:latin typeface="+mj-lt"/>
                <a:ea typeface="+mj-ea"/>
                <a:cs typeface="+mj-cs"/>
              </a:rPr>
              <a:t>Tools and Technology</a:t>
            </a:r>
          </a:p>
        </p:txBody>
      </p:sp>
      <p:sp>
        <p:nvSpPr>
          <p:cNvPr id="3" name="Subtitle 2">
            <a:extLst>
              <a:ext uri="{FF2B5EF4-FFF2-40B4-BE49-F238E27FC236}">
                <a16:creationId xmlns:a16="http://schemas.microsoft.com/office/drawing/2014/main" id="{3019F9AF-1D93-4043-A88E-E2837DF8419B}"/>
              </a:ext>
            </a:extLst>
          </p:cNvPr>
          <p:cNvSpPr>
            <a:spLocks noGrp="1"/>
          </p:cNvSpPr>
          <p:nvPr>
            <p:ph type="subTitle" idx="1"/>
          </p:nvPr>
        </p:nvSpPr>
        <p:spPr>
          <a:xfrm>
            <a:off x="6121400" y="939800"/>
            <a:ext cx="5232400" cy="4845050"/>
          </a:xfrm>
        </p:spPr>
        <p:txBody>
          <a:bodyPr vert="horz" lIns="91440" tIns="45720" rIns="91440" bIns="45720" rtlCol="0" anchor="ctr">
            <a:normAutofit/>
          </a:bodyPr>
          <a:lstStyle/>
          <a:p>
            <a:pPr marL="285750" indent="-228600" algn="l">
              <a:buFont typeface="Arial" panose="020B0604020202020204" pitchFamily="34" charset="0"/>
              <a:buChar char="•"/>
            </a:pPr>
            <a:r>
              <a:rPr lang="en-US" sz="2100" dirty="0"/>
              <a:t>Python for Data Extraction</a:t>
            </a:r>
          </a:p>
          <a:p>
            <a:pPr marL="285750" indent="-228600" algn="l">
              <a:buFont typeface="Arial" panose="020B0604020202020204" pitchFamily="34" charset="0"/>
              <a:buChar char="•"/>
            </a:pPr>
            <a:r>
              <a:rPr lang="en-US" sz="2100" dirty="0"/>
              <a:t>NLP techniques</a:t>
            </a:r>
          </a:p>
          <a:p>
            <a:pPr marL="285750" indent="-228600" algn="l">
              <a:buFont typeface="Arial" panose="020B0604020202020204" pitchFamily="34" charset="0"/>
              <a:buChar char="•"/>
            </a:pPr>
            <a:r>
              <a:rPr lang="en-US" sz="2100" dirty="0"/>
              <a:t>MapReduce Jobs</a:t>
            </a:r>
          </a:p>
          <a:p>
            <a:pPr marL="285750" indent="-228600" algn="l">
              <a:buFont typeface="Arial" panose="020B0604020202020204" pitchFamily="34" charset="0"/>
              <a:buChar char="•"/>
            </a:pPr>
            <a:r>
              <a:rPr lang="en-US" sz="2100" dirty="0"/>
              <a:t>HDFS to store the data</a:t>
            </a:r>
          </a:p>
          <a:p>
            <a:pPr marL="285750" indent="-228600" algn="l">
              <a:buFont typeface="Arial" panose="020B0604020202020204" pitchFamily="34" charset="0"/>
              <a:buChar char="•"/>
            </a:pPr>
            <a:r>
              <a:rPr lang="en-US" sz="2100" dirty="0"/>
              <a:t>Apache spark to process the data</a:t>
            </a:r>
          </a:p>
          <a:p>
            <a:pPr marL="285750" indent="-228600" algn="l">
              <a:buFont typeface="Arial" panose="020B0604020202020204" pitchFamily="34" charset="0"/>
              <a:buChar char="•"/>
            </a:pPr>
            <a:r>
              <a:rPr lang="en-US" sz="2100" dirty="0"/>
              <a:t>Hive &amp; Cassandra for querying the data</a:t>
            </a:r>
          </a:p>
          <a:p>
            <a:pPr marL="285750" indent="-228600" algn="l">
              <a:buFont typeface="Arial" panose="020B0604020202020204" pitchFamily="34" charset="0"/>
              <a:buChar char="•"/>
            </a:pPr>
            <a:r>
              <a:rPr lang="en-US" sz="2100" dirty="0"/>
              <a:t>Tableau for Data visualization</a:t>
            </a:r>
          </a:p>
        </p:txBody>
      </p:sp>
    </p:spTree>
    <p:extLst>
      <p:ext uri="{BB962C8B-B14F-4D97-AF65-F5344CB8AC3E}">
        <p14:creationId xmlns:p14="http://schemas.microsoft.com/office/powerpoint/2010/main" val="73272822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D9F322B-96C9-4542-927A-276807E7F0A4}"/>
              </a:ext>
            </a:extLst>
          </p:cNvPr>
          <p:cNvSpPr>
            <a:spLocks noGrp="1"/>
          </p:cNvSpPr>
          <p:nvPr>
            <p:ph type="ctrTitle"/>
          </p:nvPr>
        </p:nvSpPr>
        <p:spPr>
          <a:xfrm>
            <a:off x="767290" y="1166932"/>
            <a:ext cx="3582073" cy="4279709"/>
          </a:xfrm>
        </p:spPr>
        <p:txBody>
          <a:bodyPr vert="horz" lIns="91440" tIns="45720" rIns="91440" bIns="45720" rtlCol="0" anchor="ctr">
            <a:normAutofit/>
          </a:bodyPr>
          <a:lstStyle/>
          <a:p>
            <a:pPr algn="l"/>
            <a:r>
              <a:rPr lang="en-US" sz="4800" kern="1200">
                <a:solidFill>
                  <a:schemeClr val="bg1"/>
                </a:solidFill>
                <a:latin typeface="+mj-lt"/>
                <a:ea typeface="+mj-ea"/>
                <a:cs typeface="+mj-cs"/>
              </a:rPr>
              <a:t>Objectives</a:t>
            </a:r>
          </a:p>
        </p:txBody>
      </p:sp>
      <p:sp>
        <p:nvSpPr>
          <p:cNvPr id="3" name="Subtitle 2">
            <a:extLst>
              <a:ext uri="{FF2B5EF4-FFF2-40B4-BE49-F238E27FC236}">
                <a16:creationId xmlns:a16="http://schemas.microsoft.com/office/drawing/2014/main" id="{1B6A9563-2D66-45EC-A09C-AEFA12DEB357}"/>
              </a:ext>
            </a:extLst>
          </p:cNvPr>
          <p:cNvSpPr>
            <a:spLocks noGrp="1"/>
          </p:cNvSpPr>
          <p:nvPr>
            <p:ph type="subTitle" idx="1"/>
          </p:nvPr>
        </p:nvSpPr>
        <p:spPr>
          <a:xfrm>
            <a:off x="5573864" y="1166933"/>
            <a:ext cx="5716988" cy="4279709"/>
          </a:xfrm>
        </p:spPr>
        <p:txBody>
          <a:bodyPr vert="horz" lIns="91440" tIns="45720" rIns="91440" bIns="45720" rtlCol="0" anchor="ctr">
            <a:normAutofit/>
          </a:bodyPr>
          <a:lstStyle/>
          <a:p>
            <a:pPr marL="800100" lvl="1" indent="-228600" algn="l">
              <a:buFont typeface="Arial" panose="020B0604020202020204" pitchFamily="34" charset="0"/>
              <a:buChar char="•"/>
            </a:pPr>
            <a:r>
              <a:rPr lang="en-US" sz="2400" dirty="0"/>
              <a:t>we will be collecting the twitter data using NLP techniques and processing the data.</a:t>
            </a:r>
          </a:p>
          <a:p>
            <a:pPr marL="800100" lvl="1" indent="-228600" algn="l">
              <a:buFont typeface="Arial" panose="020B0604020202020204" pitchFamily="34" charset="0"/>
              <a:buChar char="•"/>
            </a:pPr>
            <a:r>
              <a:rPr lang="en-US" sz="2400" dirty="0"/>
              <a:t>We compare the results with the previous behavior of movement of stock.</a:t>
            </a:r>
          </a:p>
          <a:p>
            <a:pPr marL="800100" lvl="1" indent="-228600" algn="l">
              <a:buFont typeface="Arial" panose="020B0604020202020204" pitchFamily="34" charset="0"/>
              <a:buChar char="•"/>
            </a:pPr>
            <a:r>
              <a:rPr lang="en-US" sz="2400" dirty="0"/>
              <a:t>Different big data tools will be used to analyze the data and help in predicting the movement of the stock. (HDFS, Apache Spark and hive, all the operation on those tools)</a:t>
            </a:r>
          </a:p>
          <a:p>
            <a:pPr marL="800100" lvl="1" indent="-228600" algn="l">
              <a:buFont typeface="Arial" panose="020B0604020202020204" pitchFamily="34" charset="0"/>
              <a:buChar char="•"/>
            </a:pPr>
            <a:endParaRPr lang="en-US" sz="2400" dirty="0"/>
          </a:p>
        </p:txBody>
      </p:sp>
    </p:spTree>
    <p:extLst>
      <p:ext uri="{BB962C8B-B14F-4D97-AF65-F5344CB8AC3E}">
        <p14:creationId xmlns:p14="http://schemas.microsoft.com/office/powerpoint/2010/main" val="427192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1EF6-3D69-4187-A897-2028CC0AE970}"/>
              </a:ext>
            </a:extLst>
          </p:cNvPr>
          <p:cNvSpPr>
            <a:spLocks noGrp="1"/>
          </p:cNvSpPr>
          <p:nvPr>
            <p:ph type="title"/>
          </p:nvPr>
        </p:nvSpPr>
        <p:spPr>
          <a:xfrm>
            <a:off x="838200" y="822809"/>
            <a:ext cx="10515600" cy="1325563"/>
          </a:xfrm>
        </p:spPr>
        <p:txBody>
          <a:bodyPr>
            <a:normAutofit/>
          </a:bodyPr>
          <a:lstStyle/>
          <a:p>
            <a:pPr algn="ctr"/>
            <a:r>
              <a:rPr lang="en-US" sz="6600"/>
              <a:t>Python live tracking</a:t>
            </a:r>
          </a:p>
        </p:txBody>
      </p:sp>
      <p:sp>
        <p:nvSpPr>
          <p:cNvPr id="27" name="Rectangle 26">
            <a:extLst>
              <a:ext uri="{FF2B5EF4-FFF2-40B4-BE49-F238E27FC236}">
                <a16:creationId xmlns:a16="http://schemas.microsoft.com/office/drawing/2014/main" id="{F0F47199-4BA7-4321-AD8B-750D19B9D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3" name="Content Placeholder 8">
            <a:extLst>
              <a:ext uri="{FF2B5EF4-FFF2-40B4-BE49-F238E27FC236}">
                <a16:creationId xmlns:a16="http://schemas.microsoft.com/office/drawing/2014/main" id="{A5751321-C2DF-42ED-B24E-2CD95CB56F48}"/>
              </a:ext>
            </a:extLst>
          </p:cNvPr>
          <p:cNvGraphicFramePr>
            <a:graphicFrameLocks noGrp="1"/>
          </p:cNvGraphicFramePr>
          <p:nvPr>
            <p:ph idx="1"/>
            <p:extLst>
              <p:ext uri="{D42A27DB-BD31-4B8C-83A1-F6EECF244321}">
                <p14:modId xmlns:p14="http://schemas.microsoft.com/office/powerpoint/2010/main" val="159817680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48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E45A03-3A06-4AF1-9775-DDFAE7148BC4}"/>
              </a:ext>
            </a:extLst>
          </p:cNvPr>
          <p:cNvSpPr>
            <a:spLocks noGrp="1"/>
          </p:cNvSpPr>
          <p:nvPr>
            <p:ph type="ctrTitle"/>
          </p:nvPr>
        </p:nvSpPr>
        <p:spPr>
          <a:xfrm>
            <a:off x="1155559" y="637762"/>
            <a:ext cx="2899568" cy="5576770"/>
          </a:xfrm>
        </p:spPr>
        <p:txBody>
          <a:bodyPr anchor="ctr">
            <a:normAutofit/>
          </a:bodyPr>
          <a:lstStyle/>
          <a:p>
            <a:pPr algn="l"/>
            <a:r>
              <a:rPr lang="en-US" sz="4100">
                <a:solidFill>
                  <a:schemeClr val="bg1"/>
                </a:solidFill>
              </a:rPr>
              <a:t>Applications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12E30F3-7EE0-48B7-932A-AAE36494CA24}"/>
              </a:ext>
            </a:extLst>
          </p:cNvPr>
          <p:cNvSpPr>
            <a:spLocks noGrp="1"/>
          </p:cNvSpPr>
          <p:nvPr>
            <p:ph type="subTitle" idx="1"/>
          </p:nvPr>
        </p:nvSpPr>
        <p:spPr>
          <a:xfrm>
            <a:off x="5444775" y="637762"/>
            <a:ext cx="5600580" cy="5576770"/>
          </a:xfrm>
        </p:spPr>
        <p:txBody>
          <a:bodyPr anchor="ctr">
            <a:normAutofit/>
          </a:bodyPr>
          <a:lstStyle/>
          <a:p>
            <a:pPr marL="457200" indent="-457200" algn="l">
              <a:buFont typeface="Arial" panose="020B0604020202020204" pitchFamily="34" charset="0"/>
              <a:buChar char="•"/>
            </a:pPr>
            <a:r>
              <a:rPr lang="en-US" sz="3200" dirty="0"/>
              <a:t>This model can be used as stock auto bot.</a:t>
            </a:r>
          </a:p>
          <a:p>
            <a:pPr marL="457200" indent="-457200" algn="l">
              <a:buFont typeface="Arial" panose="020B0604020202020204" pitchFamily="34" charset="0"/>
              <a:buChar char="•"/>
            </a:pPr>
            <a:r>
              <a:rPr lang="en-US" sz="3200" dirty="0"/>
              <a:t>Can be used by the trader as  a tool to analyze the stock</a:t>
            </a:r>
          </a:p>
          <a:p>
            <a:pPr marL="457200" indent="-457200" algn="l">
              <a:buFont typeface="Arial" panose="020B0604020202020204" pitchFamily="34" charset="0"/>
              <a:buChar char="•"/>
            </a:pPr>
            <a:r>
              <a:rPr lang="en-US" sz="3200" dirty="0"/>
              <a:t>Used by stock analyst for prediction</a:t>
            </a:r>
          </a:p>
        </p:txBody>
      </p:sp>
    </p:spTree>
    <p:extLst>
      <p:ext uri="{BB962C8B-B14F-4D97-AF65-F5344CB8AC3E}">
        <p14:creationId xmlns:p14="http://schemas.microsoft.com/office/powerpoint/2010/main" val="1212285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63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7D65C-1825-4106-A8D3-753CB4B23048}"/>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Applications</a:t>
            </a:r>
            <a:br>
              <a:rPr lang="en-US" sz="3600" dirty="0">
                <a:solidFill>
                  <a:srgbClr val="FFFFFF"/>
                </a:solidFill>
              </a:rPr>
            </a:br>
            <a:r>
              <a:rPr lang="en-US" sz="3600" dirty="0">
                <a:solidFill>
                  <a:srgbClr val="FFFFFF"/>
                </a:solidFill>
              </a:rPr>
              <a:t>(Contd.)</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electronics&#10;&#10;Description automatically generated">
            <a:extLst>
              <a:ext uri="{FF2B5EF4-FFF2-40B4-BE49-F238E27FC236}">
                <a16:creationId xmlns:a16="http://schemas.microsoft.com/office/drawing/2014/main" id="{4C18CC69-7511-4A98-8614-F58FA12700F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787"/>
          <a:stretch/>
        </p:blipFill>
        <p:spPr>
          <a:xfrm>
            <a:off x="976251" y="942538"/>
            <a:ext cx="7163222" cy="4808332"/>
          </a:xfrm>
          <a:prstGeom prst="rect">
            <a:avLst/>
          </a:prstGeom>
          <a:effectLst/>
        </p:spPr>
      </p:pic>
    </p:spTree>
    <p:extLst>
      <p:ext uri="{BB962C8B-B14F-4D97-AF65-F5344CB8AC3E}">
        <p14:creationId xmlns:p14="http://schemas.microsoft.com/office/powerpoint/2010/main" val="3640553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7D65C-1825-4106-A8D3-753CB4B23048}"/>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dirty="0">
                <a:solidFill>
                  <a:srgbClr val="FFFFFF"/>
                </a:solidFill>
              </a:rPr>
              <a:t>Applications</a:t>
            </a:r>
            <a:br>
              <a:rPr lang="en-US" sz="3600" dirty="0">
                <a:solidFill>
                  <a:srgbClr val="FFFFFF"/>
                </a:solidFill>
              </a:rPr>
            </a:br>
            <a:r>
              <a:rPr lang="en-US" sz="3600" dirty="0">
                <a:solidFill>
                  <a:srgbClr val="FFFFFF"/>
                </a:solidFill>
              </a:rPr>
              <a:t>(Contd.)</a:t>
            </a:r>
          </a:p>
        </p:txBody>
      </p:sp>
      <p:sp>
        <p:nvSpPr>
          <p:cNvPr id="20"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line chart&#10;&#10;Description automatically generated">
            <a:extLst>
              <a:ext uri="{FF2B5EF4-FFF2-40B4-BE49-F238E27FC236}">
                <a16:creationId xmlns:a16="http://schemas.microsoft.com/office/drawing/2014/main" id="{6998365D-4E94-4522-9B83-19D7E06E1B9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2477"/>
          <a:stretch/>
        </p:blipFill>
        <p:spPr>
          <a:xfrm>
            <a:off x="976251" y="942538"/>
            <a:ext cx="7163222" cy="4808332"/>
          </a:xfrm>
          <a:prstGeom prst="rect">
            <a:avLst/>
          </a:prstGeom>
          <a:effectLst/>
        </p:spPr>
      </p:pic>
    </p:spTree>
    <p:extLst>
      <p:ext uri="{BB962C8B-B14F-4D97-AF65-F5344CB8AC3E}">
        <p14:creationId xmlns:p14="http://schemas.microsoft.com/office/powerpoint/2010/main" val="4202007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611E2-5D8A-4203-BF28-DA309CC22837}"/>
              </a:ext>
            </a:extLst>
          </p:cNvPr>
          <p:cNvSpPr>
            <a:spLocks noGrp="1"/>
          </p:cNvSpPr>
          <p:nvPr>
            <p:ph type="ctrTitle"/>
          </p:nvPr>
        </p:nvSpPr>
        <p:spPr>
          <a:xfrm>
            <a:off x="1155559" y="637762"/>
            <a:ext cx="2899568" cy="5576770"/>
          </a:xfrm>
        </p:spPr>
        <p:txBody>
          <a:bodyPr anchor="ctr">
            <a:normAutofit/>
          </a:bodyPr>
          <a:lstStyle/>
          <a:p>
            <a:pPr algn="l"/>
            <a:r>
              <a:rPr lang="en-US" sz="4800" dirty="0">
                <a:solidFill>
                  <a:schemeClr val="bg1"/>
                </a:solidFill>
              </a:rPr>
              <a:t>References</a:t>
            </a:r>
          </a:p>
        </p:txBody>
      </p:sp>
      <p:sp>
        <p:nvSpPr>
          <p:cNvPr id="17"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C26C230-C494-45DD-B953-B8CBAA4466D7}"/>
              </a:ext>
            </a:extLst>
          </p:cNvPr>
          <p:cNvSpPr>
            <a:spLocks noGrp="1"/>
          </p:cNvSpPr>
          <p:nvPr>
            <p:ph type="subTitle" idx="1"/>
          </p:nvPr>
        </p:nvSpPr>
        <p:spPr>
          <a:xfrm>
            <a:off x="5444775" y="637762"/>
            <a:ext cx="5600580" cy="5576770"/>
          </a:xfrm>
        </p:spPr>
        <p:txBody>
          <a:bodyPr anchor="ctr">
            <a:normAutofit/>
          </a:bodyPr>
          <a:lstStyle/>
          <a:p>
            <a:pPr marL="285750" indent="-285750" algn="l">
              <a:buFont typeface="Arial" panose="020B0604020202020204" pitchFamily="34" charset="0"/>
              <a:buChar char="•"/>
            </a:pPr>
            <a:r>
              <a:rPr lang="en-US" sz="2700"/>
              <a:t>Z. Peng, "Stocks Analysis and Prediction Using Big Data Analytics," 2019 International Conference on Intelligent Transportation, Big Data &amp; Smart City (ICITBS), Changsha, China, 2019, pp. 309-312, doi: 10.1109/ICITBS.2019.00081.  </a:t>
            </a:r>
          </a:p>
          <a:p>
            <a:pPr marL="285750" indent="-285750" algn="l">
              <a:buFont typeface="Arial" panose="020B0604020202020204" pitchFamily="34" charset="0"/>
              <a:buChar char="•"/>
            </a:pPr>
            <a:r>
              <a:rPr lang="en-US" sz="2700"/>
              <a:t>G. V. Attigeri, Manohara Pai M M, R. M. Pai and A. Nayak, "Stock market prediction: A big data approach," TENCON 2015 - 2015 IEEE Region 10 Conference, Macao, 2015, pp. 1-5, doi: 10.1109/TENCON.2015.7373006. </a:t>
            </a:r>
          </a:p>
        </p:txBody>
      </p:sp>
    </p:spTree>
    <p:extLst>
      <p:ext uri="{BB962C8B-B14F-4D97-AF65-F5344CB8AC3E}">
        <p14:creationId xmlns:p14="http://schemas.microsoft.com/office/powerpoint/2010/main" val="189368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CB4ED-47DA-4E88-BC50-E973AEC6C36B}"/>
              </a:ext>
            </a:extLst>
          </p:cNvPr>
          <p:cNvSpPr>
            <a:spLocks noGrp="1"/>
          </p:cNvSpPr>
          <p:nvPr>
            <p:ph type="title"/>
          </p:nvPr>
        </p:nvSpPr>
        <p:spPr>
          <a:xfrm>
            <a:off x="1156851" y="637762"/>
            <a:ext cx="2898276" cy="5576770"/>
          </a:xfrm>
        </p:spPr>
        <p:txBody>
          <a:bodyPr anchor="t">
            <a:normAutofit/>
          </a:bodyPr>
          <a:lstStyle/>
          <a:p>
            <a:r>
              <a:rPr lang="en-US">
                <a:solidFill>
                  <a:schemeClr val="bg1"/>
                </a:solidFill>
              </a:rPr>
              <a:t>Motivation</a:t>
            </a:r>
          </a:p>
        </p:txBody>
      </p:sp>
      <p:sp>
        <p:nvSpPr>
          <p:cNvPr id="19" name="Rectangle 1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7"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B05869-3CC2-4998-8DCA-15DC534EF10A}"/>
              </a:ext>
            </a:extLst>
          </p:cNvPr>
          <p:cNvSpPr>
            <a:spLocks noGrp="1"/>
          </p:cNvSpPr>
          <p:nvPr>
            <p:ph idx="1"/>
          </p:nvPr>
        </p:nvSpPr>
        <p:spPr>
          <a:xfrm>
            <a:off x="5439976" y="850052"/>
            <a:ext cx="5605373" cy="5326911"/>
          </a:xfrm>
        </p:spPr>
        <p:txBody>
          <a:bodyPr>
            <a:normAutofit/>
          </a:bodyPr>
          <a:lstStyle/>
          <a:p>
            <a:pPr marL="0" indent="0" algn="just">
              <a:buNone/>
            </a:pPr>
            <a:r>
              <a:rPr lang="en-US" sz="2200" dirty="0"/>
              <a:t>We have tried hard to study the stock market with graphs, news, important dates, and many more, but we failed many times which leads to loss of profits and sometimes even the investments. We always have an extremely hard time analyzing that huge amount of data and coming to a decision based on the analysis. And analyzing that huge data takes a lot of time and got to concentrate on various works too. So, to do this task for us we need some sort of Big data tools to analyze and give us filtered results which we can cross-check and invest in that stock confidently. Not only that as big data tools analyze data extremely fast, we can make decisions quicker than we do. We can also avoid human error using these tools.</a:t>
            </a:r>
          </a:p>
        </p:txBody>
      </p:sp>
    </p:spTree>
    <p:extLst>
      <p:ext uri="{BB962C8B-B14F-4D97-AF65-F5344CB8AC3E}">
        <p14:creationId xmlns:p14="http://schemas.microsoft.com/office/powerpoint/2010/main" val="413110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532AE6-53C3-45C9-9753-9AEDB9696322}"/>
              </a:ext>
            </a:extLst>
          </p:cNvPr>
          <p:cNvSpPr>
            <a:spLocks noGrp="1"/>
          </p:cNvSpPr>
          <p:nvPr>
            <p:ph type="title"/>
          </p:nvPr>
        </p:nvSpPr>
        <p:spPr>
          <a:xfrm>
            <a:off x="841248" y="704850"/>
            <a:ext cx="3785616" cy="2978150"/>
          </a:xfrm>
        </p:spPr>
        <p:txBody>
          <a:bodyPr anchor="b">
            <a:normAutofit/>
          </a:bodyPr>
          <a:lstStyle/>
          <a:p>
            <a:r>
              <a:rPr lang="en-US"/>
              <a:t>Idea</a:t>
            </a:r>
          </a:p>
        </p:txBody>
      </p:sp>
      <p:sp>
        <p:nvSpPr>
          <p:cNvPr id="3" name="Content Placeholder 2">
            <a:extLst>
              <a:ext uri="{FF2B5EF4-FFF2-40B4-BE49-F238E27FC236}">
                <a16:creationId xmlns:a16="http://schemas.microsoft.com/office/drawing/2014/main" id="{FAE856F6-199E-4F38-9990-D0344043FAD8}"/>
              </a:ext>
            </a:extLst>
          </p:cNvPr>
          <p:cNvSpPr>
            <a:spLocks noGrp="1"/>
          </p:cNvSpPr>
          <p:nvPr>
            <p:ph idx="1"/>
          </p:nvPr>
        </p:nvSpPr>
        <p:spPr>
          <a:xfrm>
            <a:off x="6038850" y="704850"/>
            <a:ext cx="5314950" cy="5251450"/>
          </a:xfrm>
        </p:spPr>
        <p:txBody>
          <a:bodyPr anchor="ctr">
            <a:normAutofit/>
          </a:bodyPr>
          <a:lstStyle/>
          <a:p>
            <a:pPr marL="171450" indent="-171450" algn="just"/>
            <a:r>
              <a:rPr lang="en-US" sz="2200" dirty="0">
                <a:solidFill>
                  <a:schemeClr val="bg1"/>
                </a:solidFill>
              </a:rPr>
              <a:t>The main idea of this project is to analyze the stock market with the help of stock market data and the social data(twitter data in this case) using Hadoop ecosystem. </a:t>
            </a:r>
          </a:p>
          <a:p>
            <a:pPr marL="171450" indent="-171450" algn="just"/>
            <a:r>
              <a:rPr lang="en-US" sz="2200" dirty="0">
                <a:solidFill>
                  <a:schemeClr val="bg1"/>
                </a:solidFill>
              </a:rPr>
              <a:t>This system collects the twitter data associated with the stock symbols and calculate the sentiment of the stock based on the user tweets.</a:t>
            </a:r>
          </a:p>
          <a:p>
            <a:pPr marL="171450" indent="-171450" algn="just"/>
            <a:r>
              <a:rPr lang="en-US" sz="2200" dirty="0">
                <a:solidFill>
                  <a:schemeClr val="bg1"/>
                </a:solidFill>
              </a:rPr>
              <a:t>Analyzing the live stream stock up’s and down’s using the google finance and python.</a:t>
            </a:r>
          </a:p>
          <a:p>
            <a:pPr algn="just"/>
            <a:endParaRPr lang="en-US" sz="2200" dirty="0">
              <a:solidFill>
                <a:schemeClr val="bg1"/>
              </a:solidFill>
            </a:endParaRPr>
          </a:p>
        </p:txBody>
      </p:sp>
    </p:spTree>
    <p:extLst>
      <p:ext uri="{BB962C8B-B14F-4D97-AF65-F5344CB8AC3E}">
        <p14:creationId xmlns:p14="http://schemas.microsoft.com/office/powerpoint/2010/main" val="274564866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F95F6E-A9B8-4037-B2A9-0854717F716A}"/>
              </a:ext>
            </a:extLst>
          </p:cNvPr>
          <p:cNvSpPr>
            <a:spLocks noGrp="1"/>
          </p:cNvSpPr>
          <p:nvPr>
            <p:ph type="ctrTitle"/>
          </p:nvPr>
        </p:nvSpPr>
        <p:spPr>
          <a:xfrm>
            <a:off x="841248" y="704850"/>
            <a:ext cx="3785616" cy="2978150"/>
          </a:xfrm>
        </p:spPr>
        <p:txBody>
          <a:bodyPr vert="horz" lIns="91440" tIns="45720" rIns="91440" bIns="45720" rtlCol="0" anchor="b">
            <a:normAutofit/>
          </a:bodyPr>
          <a:lstStyle/>
          <a:p>
            <a:pPr algn="l"/>
            <a:r>
              <a:rPr lang="en-US" sz="4400" kern="1200">
                <a:solidFill>
                  <a:schemeClr val="tx1"/>
                </a:solidFill>
                <a:latin typeface="+mj-lt"/>
                <a:ea typeface="+mj-ea"/>
                <a:cs typeface="+mj-cs"/>
              </a:rPr>
              <a:t>Significance</a:t>
            </a:r>
          </a:p>
        </p:txBody>
      </p:sp>
      <p:sp>
        <p:nvSpPr>
          <p:cNvPr id="3" name="Subtitle 2">
            <a:extLst>
              <a:ext uri="{FF2B5EF4-FFF2-40B4-BE49-F238E27FC236}">
                <a16:creationId xmlns:a16="http://schemas.microsoft.com/office/drawing/2014/main" id="{6A648C68-462B-4343-AD08-78A9E9D6D340}"/>
              </a:ext>
            </a:extLst>
          </p:cNvPr>
          <p:cNvSpPr>
            <a:spLocks noGrp="1"/>
          </p:cNvSpPr>
          <p:nvPr>
            <p:ph type="subTitle" idx="1"/>
          </p:nvPr>
        </p:nvSpPr>
        <p:spPr>
          <a:xfrm>
            <a:off x="6038850" y="704850"/>
            <a:ext cx="5314950" cy="5251450"/>
          </a:xfrm>
        </p:spPr>
        <p:txBody>
          <a:bodyPr vert="horz" lIns="91440" tIns="45720" rIns="91440" bIns="45720" rtlCol="0" anchor="ctr">
            <a:normAutofit/>
          </a:bodyPr>
          <a:lstStyle/>
          <a:p>
            <a:pPr marL="285750" indent="-228600" algn="just">
              <a:buFont typeface="Arial" panose="020B0604020202020204" pitchFamily="34" charset="0"/>
              <a:buChar char="•"/>
            </a:pPr>
            <a:r>
              <a:rPr lang="en-US" sz="2100" dirty="0">
                <a:solidFill>
                  <a:schemeClr val="bg1"/>
                </a:solidFill>
              </a:rPr>
              <a:t>As more than half of the population are investing in stocks it is one of the most significant topics to be considered.</a:t>
            </a:r>
          </a:p>
          <a:p>
            <a:pPr marL="285750" indent="-228600" algn="just">
              <a:buFont typeface="Arial" panose="020B0604020202020204" pitchFamily="34" charset="0"/>
              <a:buChar char="•"/>
            </a:pPr>
            <a:r>
              <a:rPr lang="en-US" sz="2100" dirty="0">
                <a:solidFill>
                  <a:schemeClr val="bg1"/>
                </a:solidFill>
              </a:rPr>
              <a:t>30% of investors failing to analyze the stock and predicting the uptrend or downtrend of stock is one of the major reasons. </a:t>
            </a:r>
          </a:p>
          <a:p>
            <a:pPr marL="285750" indent="-228600" algn="just">
              <a:buFont typeface="Arial" panose="020B0604020202020204" pitchFamily="34" charset="0"/>
              <a:buChar char="•"/>
            </a:pPr>
            <a:r>
              <a:rPr lang="en-US" sz="2100" dirty="0">
                <a:solidFill>
                  <a:schemeClr val="bg1"/>
                </a:solidFill>
              </a:rPr>
              <a:t>Big data tools help to analyze the huge data which helps to provide the efficient results.</a:t>
            </a:r>
          </a:p>
          <a:p>
            <a:pPr marL="285750" indent="-228600" algn="just">
              <a:buFont typeface="Arial" panose="020B0604020202020204" pitchFamily="34" charset="0"/>
              <a:buChar char="•"/>
            </a:pPr>
            <a:r>
              <a:rPr lang="en-US" sz="2100" dirty="0">
                <a:solidFill>
                  <a:schemeClr val="bg1"/>
                </a:solidFill>
              </a:rPr>
              <a:t>It reduces the analysis time of investors and helps in making decisions faster and error free. </a:t>
            </a:r>
          </a:p>
        </p:txBody>
      </p:sp>
    </p:spTree>
    <p:extLst>
      <p:ext uri="{BB962C8B-B14F-4D97-AF65-F5344CB8AC3E}">
        <p14:creationId xmlns:p14="http://schemas.microsoft.com/office/powerpoint/2010/main" val="32746004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7CE552-932C-4753-93FE-2629C68D3456}"/>
              </a:ext>
            </a:extLst>
          </p:cNvPr>
          <p:cNvSpPr>
            <a:spLocks noGrp="1"/>
          </p:cNvSpPr>
          <p:nvPr>
            <p:ph type="ctrTitle"/>
          </p:nvPr>
        </p:nvSpPr>
        <p:spPr>
          <a:xfrm>
            <a:off x="841248" y="704850"/>
            <a:ext cx="3785616" cy="2978150"/>
          </a:xfrm>
        </p:spPr>
        <p:txBody>
          <a:bodyPr vert="horz" lIns="91440" tIns="45720" rIns="91440" bIns="45720" rtlCol="0" anchor="b">
            <a:normAutofit/>
          </a:bodyPr>
          <a:lstStyle/>
          <a:p>
            <a:pPr algn="l"/>
            <a:r>
              <a:rPr lang="en-US" sz="4400" kern="1200">
                <a:solidFill>
                  <a:schemeClr val="tx1"/>
                </a:solidFill>
                <a:latin typeface="+mj-lt"/>
                <a:ea typeface="+mj-ea"/>
                <a:cs typeface="+mj-cs"/>
              </a:rPr>
              <a:t>Data set</a:t>
            </a:r>
          </a:p>
        </p:txBody>
      </p:sp>
      <p:sp>
        <p:nvSpPr>
          <p:cNvPr id="3" name="Subtitle 2">
            <a:extLst>
              <a:ext uri="{FF2B5EF4-FFF2-40B4-BE49-F238E27FC236}">
                <a16:creationId xmlns:a16="http://schemas.microsoft.com/office/drawing/2014/main" id="{6744F55A-1E4A-4C43-960D-8A71C13E2865}"/>
              </a:ext>
            </a:extLst>
          </p:cNvPr>
          <p:cNvSpPr>
            <a:spLocks noGrp="1"/>
          </p:cNvSpPr>
          <p:nvPr>
            <p:ph type="subTitle" idx="1"/>
          </p:nvPr>
        </p:nvSpPr>
        <p:spPr>
          <a:xfrm>
            <a:off x="5979591" y="1057275"/>
            <a:ext cx="5314950" cy="5251450"/>
          </a:xfrm>
        </p:spPr>
        <p:txBody>
          <a:bodyPr vert="horz" lIns="91440" tIns="45720" rIns="91440" bIns="45720" rtlCol="0" anchor="ctr">
            <a:normAutofit/>
          </a:bodyPr>
          <a:lstStyle/>
          <a:p>
            <a:pPr marL="285750" indent="-228600" algn="l">
              <a:buFont typeface="Arial" panose="020B0604020202020204" pitchFamily="34" charset="0"/>
              <a:buChar char="•"/>
            </a:pPr>
            <a:r>
              <a:rPr lang="en-US" dirty="0">
                <a:solidFill>
                  <a:schemeClr val="bg1"/>
                </a:solidFill>
              </a:rPr>
              <a:t>Data Source: Twitter &amp; Exchange</a:t>
            </a:r>
          </a:p>
          <a:p>
            <a:pPr marL="285750" indent="-228600" algn="l">
              <a:buFont typeface="Arial" panose="020B0604020202020204" pitchFamily="34" charset="0"/>
              <a:buChar char="•"/>
            </a:pPr>
            <a:r>
              <a:rPr lang="en-US" dirty="0">
                <a:solidFill>
                  <a:schemeClr val="bg1"/>
                </a:solidFill>
              </a:rPr>
              <a:t>Time Period: 1 Month data</a:t>
            </a:r>
          </a:p>
          <a:p>
            <a:pPr marL="285750" indent="-228600" algn="l">
              <a:buFont typeface="Arial" panose="020B0604020202020204" pitchFamily="34" charset="0"/>
              <a:buChar char="•"/>
            </a:pPr>
            <a:r>
              <a:rPr lang="en-US" dirty="0">
                <a:solidFill>
                  <a:schemeClr val="bg1"/>
                </a:solidFill>
              </a:rPr>
              <a:t>Tweets: 100k tweets</a:t>
            </a:r>
          </a:p>
          <a:p>
            <a:pPr marL="285750" indent="-228600" algn="l">
              <a:buFont typeface="Arial" panose="020B0604020202020204" pitchFamily="34" charset="0"/>
              <a:buChar char="•"/>
            </a:pPr>
            <a:r>
              <a:rPr lang="en-US" dirty="0">
                <a:solidFill>
                  <a:schemeClr val="bg1"/>
                </a:solidFill>
              </a:rPr>
              <a:t>Stock Exchange data on excel sheet</a:t>
            </a:r>
          </a:p>
        </p:txBody>
      </p:sp>
    </p:spTree>
    <p:extLst>
      <p:ext uri="{BB962C8B-B14F-4D97-AF65-F5344CB8AC3E}">
        <p14:creationId xmlns:p14="http://schemas.microsoft.com/office/powerpoint/2010/main" val="271211429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79E31998-9E79-4E33-8EAB-100195B3D821}"/>
              </a:ext>
            </a:extLst>
          </p:cNvPr>
          <p:cNvPicPr>
            <a:picLocks noChangeAspect="1"/>
          </p:cNvPicPr>
          <p:nvPr/>
        </p:nvPicPr>
        <p:blipFill rotWithShape="1">
          <a:blip r:embed="rId2">
            <a:extLst>
              <a:ext uri="{28A0092B-C50C-407E-A947-70E740481C1C}">
                <a14:useLocalDpi xmlns:a14="http://schemas.microsoft.com/office/drawing/2010/main" val="0"/>
              </a:ext>
            </a:extLst>
          </a:blip>
          <a:srcRect l="1860" r="31312" b="-1"/>
          <a:stretch/>
        </p:blipFill>
        <p:spPr>
          <a:xfrm>
            <a:off x="7390796" y="1061500"/>
            <a:ext cx="4378880" cy="3063303"/>
          </a:xfrm>
          <a:prstGeom prst="rect">
            <a:avLst/>
          </a:prstGeom>
        </p:spPr>
      </p:pic>
      <p:sp>
        <p:nvSpPr>
          <p:cNvPr id="19" name="Freeform: Shape 18">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EEF1EF6-3D69-4187-A897-2028CC0AE970}"/>
              </a:ext>
            </a:extLst>
          </p:cNvPr>
          <p:cNvSpPr>
            <a:spLocks noGrp="1"/>
          </p:cNvSpPr>
          <p:nvPr>
            <p:ph type="title"/>
          </p:nvPr>
        </p:nvSpPr>
        <p:spPr>
          <a:xfrm>
            <a:off x="804672" y="365125"/>
            <a:ext cx="4378881" cy="1325563"/>
          </a:xfrm>
        </p:spPr>
        <p:txBody>
          <a:bodyPr>
            <a:normAutofit/>
          </a:bodyPr>
          <a:lstStyle/>
          <a:p>
            <a:r>
              <a:rPr lang="en-US"/>
              <a:t>Tweet Objects</a:t>
            </a:r>
          </a:p>
        </p:txBody>
      </p:sp>
      <p:sp>
        <p:nvSpPr>
          <p:cNvPr id="9" name="Content Placeholder 8">
            <a:extLst>
              <a:ext uri="{FF2B5EF4-FFF2-40B4-BE49-F238E27FC236}">
                <a16:creationId xmlns:a16="http://schemas.microsoft.com/office/drawing/2014/main" id="{9140D662-46B9-4517-87AE-AE1EE58B2AB0}"/>
              </a:ext>
            </a:extLst>
          </p:cNvPr>
          <p:cNvSpPr>
            <a:spLocks noGrp="1"/>
          </p:cNvSpPr>
          <p:nvPr>
            <p:ph idx="1"/>
          </p:nvPr>
        </p:nvSpPr>
        <p:spPr>
          <a:xfrm>
            <a:off x="804672" y="2020824"/>
            <a:ext cx="5076090" cy="4151376"/>
          </a:xfrm>
        </p:spPr>
        <p:txBody>
          <a:bodyPr>
            <a:normAutofit/>
          </a:bodyPr>
          <a:lstStyle/>
          <a:p>
            <a:pPr marL="0" indent="0">
              <a:buNone/>
            </a:pPr>
            <a:r>
              <a:rPr lang="en-US" sz="2000" dirty="0"/>
              <a:t>We are using the following Tweet Objects</a:t>
            </a:r>
          </a:p>
          <a:p>
            <a:pPr marL="285750"/>
            <a:r>
              <a:rPr lang="en-US" sz="2000" dirty="0"/>
              <a:t>Text</a:t>
            </a:r>
          </a:p>
          <a:p>
            <a:pPr marL="57150" indent="0">
              <a:buNone/>
            </a:pPr>
            <a:r>
              <a:rPr lang="en-US" sz="2000" dirty="0"/>
              <a:t>	Text is the user Tweet</a:t>
            </a:r>
          </a:p>
          <a:p>
            <a:pPr marL="285750"/>
            <a:r>
              <a:rPr lang="en-US" sz="2000" dirty="0"/>
              <a:t>Entities</a:t>
            </a:r>
          </a:p>
          <a:p>
            <a:pPr marL="514350" lvl="1" indent="0">
              <a:buNone/>
            </a:pPr>
            <a:r>
              <a:rPr lang="en-US" sz="2000" dirty="0"/>
              <a:t>	Contains Hashtags and URLs</a:t>
            </a:r>
          </a:p>
          <a:p>
            <a:pPr marL="285750"/>
            <a:r>
              <a:rPr lang="en-US" sz="2000" dirty="0"/>
              <a:t>User object</a:t>
            </a:r>
          </a:p>
          <a:p>
            <a:pPr marL="57150" indent="0">
              <a:buNone/>
            </a:pPr>
            <a:r>
              <a:rPr lang="en-US" sz="2000" dirty="0"/>
              <a:t>	Contains user details like </a:t>
            </a:r>
          </a:p>
          <a:p>
            <a:pPr marL="57150" indent="0">
              <a:buNone/>
            </a:pPr>
            <a:r>
              <a:rPr lang="en-US" sz="2000" dirty="0"/>
              <a:t>	       	- Time and date of the tweet</a:t>
            </a:r>
          </a:p>
          <a:p>
            <a:pPr marL="57150" indent="0">
              <a:buNone/>
            </a:pPr>
            <a:r>
              <a:rPr lang="en-US" sz="2000" dirty="0"/>
              <a:t>		- Screen Name</a:t>
            </a:r>
          </a:p>
          <a:p>
            <a:pPr marL="57150" indent="0">
              <a:buNone/>
            </a:pPr>
            <a:r>
              <a:rPr lang="en-US" sz="2000" dirty="0"/>
              <a:t>		- Followers Count</a:t>
            </a:r>
          </a:p>
          <a:p>
            <a:pPr marL="57150" indent="0">
              <a:buNone/>
            </a:pPr>
            <a:endParaRPr lang="en-US" sz="2000" dirty="0"/>
          </a:p>
          <a:p>
            <a:pPr marL="0" indent="0">
              <a:buNone/>
            </a:pPr>
            <a:endParaRPr lang="en-US" sz="2000" dirty="0"/>
          </a:p>
        </p:txBody>
      </p:sp>
    </p:spTree>
    <p:extLst>
      <p:ext uri="{BB962C8B-B14F-4D97-AF65-F5344CB8AC3E}">
        <p14:creationId xmlns:p14="http://schemas.microsoft.com/office/powerpoint/2010/main" val="137269462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214910-DF9E-431F-AD06-68F8D3A20D80}"/>
              </a:ext>
            </a:extLst>
          </p:cNvPr>
          <p:cNvSpPr>
            <a:spLocks noGrp="1"/>
          </p:cNvSpPr>
          <p:nvPr>
            <p:ph type="title"/>
          </p:nvPr>
        </p:nvSpPr>
        <p:spPr>
          <a:xfrm>
            <a:off x="6501384" y="640263"/>
            <a:ext cx="5129784" cy="1344975"/>
          </a:xfrm>
        </p:spPr>
        <p:txBody>
          <a:bodyPr>
            <a:normAutofit/>
          </a:bodyPr>
          <a:lstStyle/>
          <a:p>
            <a:r>
              <a:rPr lang="en-US" sz="4000"/>
              <a:t>Static Data</a:t>
            </a:r>
          </a:p>
        </p:txBody>
      </p:sp>
      <p:pic>
        <p:nvPicPr>
          <p:cNvPr id="5" name="Picture 4" descr="Table&#10;&#10;Description automatically generated">
            <a:extLst>
              <a:ext uri="{FF2B5EF4-FFF2-40B4-BE49-F238E27FC236}">
                <a16:creationId xmlns:a16="http://schemas.microsoft.com/office/drawing/2014/main" id="{0E0B40CB-868E-48C3-A7A3-60776DD0E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19" y="484632"/>
            <a:ext cx="4815961" cy="5733287"/>
          </a:xfrm>
          <a:prstGeom prst="rect">
            <a:avLst/>
          </a:prstGeom>
        </p:spPr>
      </p:pic>
      <p:sp>
        <p:nvSpPr>
          <p:cNvPr id="3" name="Content Placeholder 2">
            <a:extLst>
              <a:ext uri="{FF2B5EF4-FFF2-40B4-BE49-F238E27FC236}">
                <a16:creationId xmlns:a16="http://schemas.microsoft.com/office/drawing/2014/main" id="{C4C6C490-AF78-4B39-B903-BA7F9E3BA074}"/>
              </a:ext>
            </a:extLst>
          </p:cNvPr>
          <p:cNvSpPr>
            <a:spLocks noGrp="1"/>
          </p:cNvSpPr>
          <p:nvPr>
            <p:ph idx="1"/>
          </p:nvPr>
        </p:nvSpPr>
        <p:spPr>
          <a:xfrm>
            <a:off x="6501384" y="2121763"/>
            <a:ext cx="5129784" cy="3773010"/>
          </a:xfrm>
        </p:spPr>
        <p:txBody>
          <a:bodyPr>
            <a:normAutofit/>
          </a:bodyPr>
          <a:lstStyle/>
          <a:p>
            <a:r>
              <a:rPr lang="en-US" sz="2000" dirty="0"/>
              <a:t>Data is of one day interval for one month.</a:t>
            </a:r>
          </a:p>
          <a:p>
            <a:pPr>
              <a:lnSpc>
                <a:spcPct val="150000"/>
              </a:lnSpc>
            </a:pPr>
            <a:r>
              <a:rPr lang="en-US" sz="2000" dirty="0"/>
              <a:t>Important fields used in analysis are</a:t>
            </a:r>
            <a:br>
              <a:rPr lang="en-US" sz="2000" dirty="0"/>
            </a:br>
            <a:r>
              <a:rPr lang="en-US" sz="2000" dirty="0"/>
              <a:t>Open - Opening price of the interval</a:t>
            </a:r>
            <a:br>
              <a:rPr lang="en-US" sz="2000" dirty="0"/>
            </a:br>
            <a:r>
              <a:rPr lang="en-US" sz="2000" dirty="0"/>
              <a:t>High - High price it reached in that interval</a:t>
            </a:r>
            <a:br>
              <a:rPr lang="en-US" sz="2000" dirty="0"/>
            </a:br>
            <a:r>
              <a:rPr lang="en-US" sz="2000" dirty="0"/>
              <a:t>Low - Lowest price it reached in that interval</a:t>
            </a:r>
            <a:br>
              <a:rPr lang="en-US" sz="2000" dirty="0"/>
            </a:br>
            <a:r>
              <a:rPr lang="en-US" sz="2000" dirty="0"/>
              <a:t>Close - Closing price of that interval</a:t>
            </a:r>
          </a:p>
          <a:p>
            <a:pPr>
              <a:lnSpc>
                <a:spcPct val="150000"/>
              </a:lnSpc>
            </a:pPr>
            <a:r>
              <a:rPr lang="en-US" sz="2000" dirty="0"/>
              <a:t>volume</a:t>
            </a:r>
          </a:p>
        </p:txBody>
      </p:sp>
    </p:spTree>
    <p:extLst>
      <p:ext uri="{BB962C8B-B14F-4D97-AF65-F5344CB8AC3E}">
        <p14:creationId xmlns:p14="http://schemas.microsoft.com/office/powerpoint/2010/main" val="5604625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DE461D5-4FCF-499C-BB35-AA2E8E047FB8}"/>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Storytelling</a:t>
            </a:r>
          </a:p>
        </p:txBody>
      </p:sp>
      <p:sp>
        <p:nvSpPr>
          <p:cNvPr id="3" name="Content Placeholder 2">
            <a:extLst>
              <a:ext uri="{FF2B5EF4-FFF2-40B4-BE49-F238E27FC236}">
                <a16:creationId xmlns:a16="http://schemas.microsoft.com/office/drawing/2014/main" id="{35C7C1D1-6084-45DC-912D-F24D6BA946EF}"/>
              </a:ext>
            </a:extLst>
          </p:cNvPr>
          <p:cNvSpPr>
            <a:spLocks noGrp="1"/>
          </p:cNvSpPr>
          <p:nvPr>
            <p:ph idx="1"/>
          </p:nvPr>
        </p:nvSpPr>
        <p:spPr>
          <a:xfrm>
            <a:off x="5573863" y="1166933"/>
            <a:ext cx="6060417" cy="4279709"/>
          </a:xfrm>
        </p:spPr>
        <p:txBody>
          <a:bodyPr anchor="ctr">
            <a:normAutofit/>
          </a:bodyPr>
          <a:lstStyle/>
          <a:p>
            <a:pPr algn="just"/>
            <a:r>
              <a:rPr lang="en-US" sz="2400" b="1" dirty="0"/>
              <a:t>Who? </a:t>
            </a:r>
            <a:r>
              <a:rPr lang="en-US" sz="2400" dirty="0"/>
              <a:t>Investors who play a lot with stock market will get helped with this system which makes their stock selection and timing effective.</a:t>
            </a:r>
          </a:p>
          <a:p>
            <a:pPr algn="just"/>
            <a:endParaRPr lang="en-US" sz="2400" dirty="0"/>
          </a:p>
          <a:p>
            <a:pPr algn="just"/>
            <a:r>
              <a:rPr lang="en-US" sz="2400" b="1" dirty="0"/>
              <a:t>What? </a:t>
            </a:r>
            <a:r>
              <a:rPr lang="en-US" sz="2400" dirty="0"/>
              <a:t>Half of the investors are failing in stock selection with ineffective analyses. </a:t>
            </a:r>
          </a:p>
          <a:p>
            <a:pPr algn="just"/>
            <a:endParaRPr lang="en-US" sz="2400" dirty="0"/>
          </a:p>
        </p:txBody>
      </p:sp>
    </p:spTree>
    <p:extLst>
      <p:ext uri="{BB962C8B-B14F-4D97-AF65-F5344CB8AC3E}">
        <p14:creationId xmlns:p14="http://schemas.microsoft.com/office/powerpoint/2010/main" val="1573911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DE461D5-4FCF-499C-BB35-AA2E8E047FB8}"/>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Storytelling</a:t>
            </a:r>
            <a:br>
              <a:rPr lang="en-US" sz="4800">
                <a:solidFill>
                  <a:schemeClr val="bg1"/>
                </a:solidFill>
              </a:rPr>
            </a:br>
            <a:r>
              <a:rPr lang="en-US" sz="4800">
                <a:solidFill>
                  <a:schemeClr val="bg1"/>
                </a:solidFill>
              </a:rPr>
              <a:t>(contd.)</a:t>
            </a:r>
            <a:endParaRPr lang="en-US" sz="4800" dirty="0">
              <a:solidFill>
                <a:schemeClr val="bg1"/>
              </a:solidFill>
            </a:endParaRPr>
          </a:p>
        </p:txBody>
      </p:sp>
      <p:sp>
        <p:nvSpPr>
          <p:cNvPr id="3" name="Content Placeholder 2">
            <a:extLst>
              <a:ext uri="{FF2B5EF4-FFF2-40B4-BE49-F238E27FC236}">
                <a16:creationId xmlns:a16="http://schemas.microsoft.com/office/drawing/2014/main" id="{35C7C1D1-6084-45DC-912D-F24D6BA946EF}"/>
              </a:ext>
            </a:extLst>
          </p:cNvPr>
          <p:cNvSpPr>
            <a:spLocks noGrp="1"/>
          </p:cNvSpPr>
          <p:nvPr>
            <p:ph idx="1"/>
          </p:nvPr>
        </p:nvSpPr>
        <p:spPr>
          <a:xfrm>
            <a:off x="5116653" y="1166933"/>
            <a:ext cx="6731636" cy="4279709"/>
          </a:xfrm>
        </p:spPr>
        <p:txBody>
          <a:bodyPr anchor="ctr">
            <a:normAutofit/>
          </a:bodyPr>
          <a:lstStyle/>
          <a:p>
            <a:pPr algn="just"/>
            <a:r>
              <a:rPr lang="en-US" sz="2400" b="1" dirty="0"/>
              <a:t>When? </a:t>
            </a:r>
            <a:r>
              <a:rPr lang="en-US" sz="2400" dirty="0"/>
              <a:t>During investing in stock market on stocks by investors many people will loose their investment because of inaccurate approaches. </a:t>
            </a:r>
            <a:br>
              <a:rPr lang="en-US" sz="2400" dirty="0"/>
            </a:br>
            <a:endParaRPr lang="en-US" sz="2400" dirty="0"/>
          </a:p>
          <a:p>
            <a:pPr algn="just"/>
            <a:r>
              <a:rPr lang="en-US" sz="2400" b="1" dirty="0"/>
              <a:t>Where? </a:t>
            </a:r>
            <a:r>
              <a:rPr lang="en-US" sz="2400" dirty="0"/>
              <a:t>Only in stock market this problem exists. There were different kinds of stock trading’s. But when it comes to the market, we got only one stock market with different exchanges. </a:t>
            </a:r>
          </a:p>
        </p:txBody>
      </p:sp>
    </p:spTree>
    <p:extLst>
      <p:ext uri="{BB962C8B-B14F-4D97-AF65-F5344CB8AC3E}">
        <p14:creationId xmlns:p14="http://schemas.microsoft.com/office/powerpoint/2010/main" val="2019425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982</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Stock Market Analysis  using Hadoop Ecosystem </vt:lpstr>
      <vt:lpstr>Motivation</vt:lpstr>
      <vt:lpstr>Idea</vt:lpstr>
      <vt:lpstr>Significance</vt:lpstr>
      <vt:lpstr>Data set</vt:lpstr>
      <vt:lpstr>Tweet Objects</vt:lpstr>
      <vt:lpstr>Static Data</vt:lpstr>
      <vt:lpstr>Storytelling</vt:lpstr>
      <vt:lpstr>Storytelling (contd.)</vt:lpstr>
      <vt:lpstr>Storytelling (contd.)</vt:lpstr>
      <vt:lpstr>Tools and Technology</vt:lpstr>
      <vt:lpstr>Objectives</vt:lpstr>
      <vt:lpstr>Python live tracking</vt:lpstr>
      <vt:lpstr>Applications</vt:lpstr>
      <vt:lpstr>Applications (Contd.)</vt:lpstr>
      <vt:lpstr>Applications (Contd.)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Analysis  using Hadoop Ecosystem </dc:title>
  <dc:creator>Jai Sekhar Koya</dc:creator>
  <cp:lastModifiedBy>Jai Sekhar Koya</cp:lastModifiedBy>
  <cp:revision>3</cp:revision>
  <dcterms:created xsi:type="dcterms:W3CDTF">2020-10-12T22:52:14Z</dcterms:created>
  <dcterms:modified xsi:type="dcterms:W3CDTF">2020-10-12T23:14:55Z</dcterms:modified>
</cp:coreProperties>
</file>