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  <p:sldMasterId id="2147483731" r:id="rId2"/>
    <p:sldMasterId id="2147483690" r:id="rId3"/>
    <p:sldMasterId id="2147483704" r:id="rId4"/>
    <p:sldMasterId id="2147483718" r:id="rId5"/>
  </p:sldMasterIdLst>
  <p:notesMasterIdLst>
    <p:notesMasterId r:id="rId41"/>
  </p:notesMasterIdLst>
  <p:sldIdLst>
    <p:sldId id="905" r:id="rId6"/>
    <p:sldId id="902" r:id="rId7"/>
    <p:sldId id="903" r:id="rId8"/>
    <p:sldId id="904" r:id="rId9"/>
    <p:sldId id="906" r:id="rId10"/>
    <p:sldId id="907" r:id="rId11"/>
    <p:sldId id="908" r:id="rId12"/>
    <p:sldId id="909" r:id="rId13"/>
    <p:sldId id="910" r:id="rId14"/>
    <p:sldId id="911" r:id="rId15"/>
    <p:sldId id="912" r:id="rId16"/>
    <p:sldId id="913" r:id="rId17"/>
    <p:sldId id="914" r:id="rId18"/>
    <p:sldId id="915" r:id="rId19"/>
    <p:sldId id="916" r:id="rId20"/>
    <p:sldId id="917" r:id="rId21"/>
    <p:sldId id="918" r:id="rId22"/>
    <p:sldId id="858" r:id="rId23"/>
    <p:sldId id="922" r:id="rId24"/>
    <p:sldId id="923" r:id="rId25"/>
    <p:sldId id="924" r:id="rId26"/>
    <p:sldId id="926" r:id="rId27"/>
    <p:sldId id="859" r:id="rId28"/>
    <p:sldId id="939" r:id="rId29"/>
    <p:sldId id="940" r:id="rId30"/>
    <p:sldId id="941" r:id="rId31"/>
    <p:sldId id="942" r:id="rId32"/>
    <p:sldId id="943" r:id="rId33"/>
    <p:sldId id="944" r:id="rId34"/>
    <p:sldId id="945" r:id="rId35"/>
    <p:sldId id="946" r:id="rId36"/>
    <p:sldId id="860" r:id="rId37"/>
    <p:sldId id="947" r:id="rId38"/>
    <p:sldId id="948" r:id="rId39"/>
    <p:sldId id="949" r:id="rId40"/>
  </p:sldIdLst>
  <p:sldSz cx="9144000" cy="5143500" type="screen16x9"/>
  <p:notesSz cx="6858000" cy="9144000"/>
  <p:embeddedFontLst>
    <p:embeddedFont>
      <p:font typeface="Roboto" charset="0"/>
      <p:regular r:id="rId42"/>
      <p:bold r:id="rId43"/>
      <p:italic r:id="rId44"/>
      <p:boldItalic r:id="rId45"/>
    </p:embeddedFont>
    <p:embeddedFont>
      <p:font typeface="Calibri" pitchFamily="34" charset="0"/>
      <p:regular r:id="rId46"/>
      <p:bold r:id="rId47"/>
      <p:italic r:id="rId48"/>
      <p:boldItalic r:id="rId49"/>
    </p:embeddedFont>
    <p:embeddedFont>
      <p:font typeface="Calibri Light" pitchFamily="34" charset="0"/>
      <p:regular r:id="rId50"/>
      <p:italic r:id="rId51"/>
    </p:embeddedFont>
    <p:embeddedFont>
      <p:font typeface="Rockwell" pitchFamily="18" charset="0"/>
      <p:regular r:id="rId52"/>
      <p:bold r:id="rId53"/>
      <p:italic r:id="rId54"/>
      <p:boldItalic r:id="rId55"/>
    </p:embeddedFont>
    <p:embeddedFont>
      <p:font typeface="Webdings" pitchFamily="18" charset="2"/>
      <p:regular r:id="rId56"/>
    </p:embeddedFont>
    <p:embeddedFont>
      <p:font typeface="Wingdings 2" pitchFamily="18" charset="2"/>
      <p:regular r:id="rId57"/>
    </p:embeddedFont>
    <p:embeddedFont>
      <p:font typeface="Rambla" charset="0"/>
      <p:regular r:id="rId58"/>
      <p:bold r:id="rId59"/>
      <p:italic r:id="rId60"/>
      <p:boldItalic r:id="rId61"/>
    </p:embeddedFont>
  </p:embeddedFontLst>
  <p:custShowLst>
    <p:custShow name="Custom Show 1" id="0">
      <p:sldLst/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rav Pandey" initials="GP" lastIdx="4" clrIdx="0">
    <p:extLst>
      <p:ext uri="{19B8F6BF-5375-455C-9EA6-DF929625EA0E}">
        <p15:presenceInfo xmlns:p15="http://schemas.microsoft.com/office/powerpoint/2012/main" xmlns="" userId="Gaurav Pand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B7E4"/>
    <a:srgbClr val="4DB6E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185" autoAdjust="0"/>
    <p:restoredTop sz="80824" autoAdjust="0"/>
  </p:normalViewPr>
  <p:slideViewPr>
    <p:cSldViewPr snapToGrid="0">
      <p:cViewPr>
        <p:scale>
          <a:sx n="90" d="100"/>
          <a:sy n="90" d="100"/>
        </p:scale>
        <p:origin x="-588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61" Type="http://schemas.openxmlformats.org/officeDocument/2006/relationships/font" Target="fonts/font20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5.fntdata"/><Relationship Id="rId59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Path for buggy files:</a:t>
            </a:r>
          </a:p>
          <a:p>
            <a:pPr>
              <a:buNone/>
            </a:pPr>
            <a:r>
              <a:rPr lang="en-US" dirty="0" smtClean="0"/>
              <a:t>	verity-</a:t>
            </a:r>
            <a:r>
              <a:rPr lang="en-US" dirty="0" err="1" smtClean="0"/>
              <a:t>devops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\main\java\com\expense\service\</a:t>
            </a:r>
            <a:r>
              <a:rPr lang="en-US" dirty="0" err="1" smtClean="0"/>
              <a:t>impl</a:t>
            </a:r>
            <a:endParaRPr lang="en-US" dirty="0" smtClean="0"/>
          </a:p>
          <a:p>
            <a:pPr lvl="1"/>
            <a:r>
              <a:rPr lang="en-US" dirty="0" err="1" smtClean="0"/>
              <a:t>ExpenseServiceImpl</a:t>
            </a:r>
            <a:endParaRPr lang="en-US" dirty="0" smtClean="0"/>
          </a:p>
          <a:p>
            <a:pPr lvl="1"/>
            <a:r>
              <a:rPr lang="en-US" dirty="0" err="1" smtClean="0"/>
              <a:t>UserServiceImpl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2522651-6475-214D-9202-3724CF4489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430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38480" y="228600"/>
            <a:ext cx="7924800" cy="2552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>
                <a:solidFill>
                  <a:srgbClr val="0070C0"/>
                </a:solidFill>
                <a:latin typeface="Glasgow-Medium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33400" y="619125"/>
            <a:ext cx="8077200" cy="395287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SzPct val="140000"/>
              <a:buFontTx/>
              <a:buNone/>
              <a:defRPr sz="975" b="1" baseline="0">
                <a:solidFill>
                  <a:srgbClr val="0051A2"/>
                </a:solidFill>
              </a:defRPr>
            </a:lvl1pPr>
            <a:lvl2pPr marL="0" indent="171450">
              <a:buSzPct val="130000"/>
              <a:buFontTx/>
              <a:buBlip>
                <a:blip r:embed="rId2"/>
              </a:buBlip>
              <a:defRPr sz="1050" b="1" baseline="0">
                <a:solidFill>
                  <a:srgbClr val="0051A2"/>
                </a:solidFill>
              </a:defRPr>
            </a:lvl2pPr>
            <a:lvl3pPr marL="292894" indent="-128588">
              <a:buClr>
                <a:srgbClr val="E86C0A"/>
              </a:buClr>
              <a:buFont typeface="Webdings" pitchFamily="18" charset="2"/>
              <a:buChar char=""/>
              <a:defRPr sz="900">
                <a:solidFill>
                  <a:srgbClr val="404040"/>
                </a:solidFill>
              </a:defRPr>
            </a:lvl3pPr>
            <a:lvl4pPr marL="407194" indent="-114300">
              <a:buClr>
                <a:srgbClr val="00B0F0"/>
              </a:buClr>
              <a:buSzPct val="75000"/>
              <a:buFont typeface="Wingdings 2" pitchFamily="18" charset="2"/>
              <a:buChar char="æ"/>
              <a:defRPr sz="750" baseline="0">
                <a:solidFill>
                  <a:srgbClr val="404040"/>
                </a:solidFill>
              </a:defRPr>
            </a:lvl4pPr>
            <a:lvl5pPr marL="492919" indent="-85725">
              <a:buClr>
                <a:srgbClr val="00B050"/>
              </a:buClr>
              <a:buSzPct val="100000"/>
              <a:buFont typeface="Wingdings" pitchFamily="2" charset="2"/>
              <a:buChar char=""/>
              <a:defRPr sz="750" i="1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B98C36A-3928-824A-9612-1342551F78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  <p:sp>
        <p:nvSpPr>
          <p:cNvPr id="8" name="Google Shape;49;p12">
            <a:extLst>
              <a:ext uri="{FF2B5EF4-FFF2-40B4-BE49-F238E27FC236}">
                <a16:creationId xmlns:a16="http://schemas.microsoft.com/office/drawing/2014/main" xmlns="" id="{55682D29-F77E-AE43-8B79-A68BE110F7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121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507655-C06A-B747-801B-31447E9E0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D26ABBD-9E26-4847-8E5A-1DF1E1D23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AD74CD-2E49-194B-BE15-7C07029A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7C0D6F-D660-AA45-B75B-4A84D1AB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0436E2-B3AD-5F4E-99C1-C54CB2A9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276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A707FC-92A3-174B-B299-396AD1E2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4F938A-BF5F-D34C-BA48-5E370FF6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87693F-A3EF-C641-8902-BC3E5FAA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51019F-ACB9-BD4A-B73B-DC6912D2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813921-E2AA-DA4E-94F5-5D5DB82F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203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4CBCCC-7F1F-4346-B5C1-8A0BFE06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76B5BA-9943-1844-A247-A567F8EC6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4D2E97-1AEF-AB4E-A7A1-7D59DF29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2C38AF-D2BD-1C46-A912-980E197E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885955-C0E5-F24A-964E-F3961213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9498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9A3728-BF4A-7C49-BDC1-E3AA8D6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C3AE88-6720-C444-AE0C-5240FF228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9EB432-CDB1-D142-81C9-0359E41FB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AF6F9D-F24D-8546-A5D7-7A525BCD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8A75B1-6462-6144-8D13-BA111F1F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FC50CE-5963-514B-B4D6-965F7C06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4637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B2983-F6CD-644E-8D12-773BAD5F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A279F0-A58A-514B-B5BE-CC978884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9D992DA-C2FB-E94C-AD06-772B6A107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51F1835-765D-B74D-B275-ACA211F76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6CB8A5-D2ED-4448-ADFC-DCE9CE286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37C8AC3-B3A1-234C-99A9-3621210F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F7776CD-3F10-794B-B338-9B901F05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6C51999-E39A-0644-B4D5-C29984C5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4686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76E5D3-3CAF-8949-AD9A-BF952A40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4F633CD-E03B-F647-951B-0F9D702D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84ECF2-83B8-9A42-A5AE-EC4D7000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65E0C4D-FB58-0544-8180-B6FD49D8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6451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92DDB47-671B-D14A-8D96-EE60ACA0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D290C63-5800-FB40-8DF6-B54B27DB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142EC2-D2E3-C249-B321-33CCA682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8528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27A758-105E-B749-A725-58557FDE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474BB8-ACC7-9E43-96F1-C6C377B51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E5FD96-BB89-AC44-8998-E32FE36F2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63663C-EFE6-5D4A-B90A-3A2FE27E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74C989-E185-784A-B6ED-BDB87CE0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2236CA-781D-104A-8FEE-476528AE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1574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585B07-B5DF-AF41-9AD8-F10E1D20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9B13B55-4A03-8648-A70D-A26C30479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BE82CE-AA9D-8E4A-AD4A-19262A3D1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EE14A4-0C3B-E849-AAC8-ECE8F025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727A2A-31A6-6A4F-9B36-902563D8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18DA4A-FB24-9340-9248-E95D4E65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055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F8234F5-E7CC-2748-88FE-2A0B69C8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28063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93B75-3602-4948-92F4-A9EA8450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6F57023-4783-784C-884E-09015D450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156B67-0146-4A47-80E4-E4C6AE44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94687F-5A13-F44B-A170-54653B9D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FFD0CD-074D-6344-9C1A-FDBB6F65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9583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9687BBF-663F-3046-8683-4C66E5787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87A0387-738D-A04F-AA3A-A0F9F56A1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F20285-CEDA-1C4C-8DCB-29B01647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66C0B1-718D-CF4B-9083-09C92DA2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E5F6D4-EF43-2241-9BF8-82D55891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3424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46835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66065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197620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053717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625751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364842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214023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788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777FBD0-BB00-F846-8213-8F4F42CB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83429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375846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229399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20685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95075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Layout" preserve="1">
  <p:cSld name="1_Content Layout"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/>
          <p:nvPr/>
        </p:nvSpPr>
        <p:spPr>
          <a:xfrm>
            <a:off x="1" y="427062"/>
            <a:ext cx="9147300" cy="444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6500" tIns="33250" rIns="66500" bIns="33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8525414" y="4869262"/>
            <a:ext cx="618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651658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096632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305718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>
            <a:spLocks noGrp="1"/>
          </p:cNvSpPr>
          <p:nvPr>
            <p:ph type="title"/>
          </p:nvPr>
        </p:nvSpPr>
        <p:spPr>
          <a:xfrm>
            <a:off x="670559" y="392773"/>
            <a:ext cx="81356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20" name="Google Shape;12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Google Shape;12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33395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Google Shape;125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Google Shape;12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71175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564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32BAC8A-207D-474E-8EC1-72B9B1A5E9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88282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176252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840141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2" name="Google Shape;14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223172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5" name="Google Shape;14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424707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3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9" name="Google Shape;14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462531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8950174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Layout" preserve="1">
  <p:cSld name="1_Content Layout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/>
          <p:nvPr/>
        </p:nvSpPr>
        <p:spPr>
          <a:xfrm>
            <a:off x="0" y="427062"/>
            <a:ext cx="9147300" cy="444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6500" tIns="33250" rIns="66500" bIns="33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54" name="Google Shape;154;p40"/>
          <p:cNvSpPr txBox="1">
            <a:spLocks noGrp="1"/>
          </p:cNvSpPr>
          <p:nvPr>
            <p:ph type="sldNum" idx="12"/>
          </p:nvPr>
        </p:nvSpPr>
        <p:spPr>
          <a:xfrm>
            <a:off x="8525413" y="4869263"/>
            <a:ext cx="618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marL="0" lvl="1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marL="0" lvl="2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marL="0" lvl="3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marL="0" lvl="4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marL="0" lvl="5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marL="0" lvl="6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marL="0" lvl="7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marL="0" lvl="8" indent="0" algn="ctr" rtl="0">
              <a:spcBef>
                <a:spcPts val="0"/>
              </a:spcBef>
              <a:buNone/>
              <a:defRPr sz="1000" b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132300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38"/>
          <p:cNvSpPr txBox="1">
            <a:spLocks noGrp="1"/>
          </p:cNvSpPr>
          <p:nvPr>
            <p:ph type="dt" idx="10"/>
          </p:nvPr>
        </p:nvSpPr>
        <p:spPr>
          <a:xfrm>
            <a:off x="6400800" y="4767263"/>
            <a:ext cx="2289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38"/>
          <p:cNvSpPr txBox="1">
            <a:spLocks noGrp="1"/>
          </p:cNvSpPr>
          <p:nvPr>
            <p:ph type="ftr" idx="11"/>
          </p:nvPr>
        </p:nvSpPr>
        <p:spPr>
          <a:xfrm>
            <a:off x="2898648" y="4767263"/>
            <a:ext cx="3505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78" name="Google Shape;178;p3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836534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4" name="Google Shape;164;p4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806785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4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4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1544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91CE3B-59C0-334F-B439-9309697757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16674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Google Shape;176;p4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7" name="Google Shape;177;p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4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389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73666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6" name="Google Shape;186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Google Shape;18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994555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7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Google Shape;190;p4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Google Shape;191;p4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224438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4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Google Shape;197;p4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8" name="Google Shape;198;p4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Google Shape;199;p4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Google Shape;200;p4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868235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935016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0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5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Google Shape;211;p50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" name="Google Shape;212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42368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5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18" name="Google Shape;218;p5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Google Shape;219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330735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4" name="Google Shape;224;p52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Google Shape;225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842885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0" name="Google Shape;230;p53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Google Shape;231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6459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99D1A2E-A895-2E4D-A42A-32C5E18E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126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E38C49-DFB9-4B46-8747-656BFB7704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293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8BDBB6-800A-DC4B-83BC-A8CC00A929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749" y="4781006"/>
            <a:ext cx="839777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312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Layout">
  <p:cSld name="1_Content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27062"/>
            <a:ext cx="9147300" cy="444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6500" tIns="33250" rIns="66500" bIns="33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525413" y="4869263"/>
            <a:ext cx="618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rgbClr val="DFE0D3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43884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6B0FC56-B51C-C541-9BA1-E5549847E92B}"/>
              </a:ext>
            </a:extLst>
          </p:cNvPr>
          <p:cNvSpPr/>
          <p:nvPr userDrawn="1"/>
        </p:nvSpPr>
        <p:spPr>
          <a:xfrm>
            <a:off x="0" y="445025"/>
            <a:ext cx="311700" cy="399706"/>
          </a:xfrm>
          <a:prstGeom prst="rect">
            <a:avLst/>
          </a:prstGeom>
          <a:solidFill>
            <a:srgbClr val="4D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xmlns="" id="{3F320C50-3C66-1948-B592-C6F995CA35DE}"/>
              </a:ext>
            </a:extLst>
          </p:cNvPr>
          <p:cNvSpPr/>
          <p:nvPr userDrawn="1"/>
        </p:nvSpPr>
        <p:spPr>
          <a:xfrm rot="5400000">
            <a:off x="340206" y="416519"/>
            <a:ext cx="399706" cy="456718"/>
          </a:xfrm>
          <a:prstGeom prst="triangle">
            <a:avLst>
              <a:gd name="adj" fmla="val 0"/>
            </a:avLst>
          </a:prstGeom>
          <a:solidFill>
            <a:srgbClr val="4DB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60060B4-E9C9-8047-AB56-AF89CDFB2A34}"/>
              </a:ext>
            </a:extLst>
          </p:cNvPr>
          <p:cNvSpPr txBox="1"/>
          <p:nvPr userDrawn="1"/>
        </p:nvSpPr>
        <p:spPr>
          <a:xfrm>
            <a:off x="2919790" y="4881890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4DB6E3"/>
                </a:solidFill>
              </a:rPr>
              <a:t>DOu</a:t>
            </a:r>
            <a:r>
              <a:rPr lang="en-US" sz="1100" dirty="0">
                <a:solidFill>
                  <a:srgbClr val="4DB6E3"/>
                </a:solidFill>
              </a:rPr>
              <a:t> – Certified Tester in DevOps (CTD)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028EA11-B9B7-644F-A486-D174BFC8F259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428962" y="-61066"/>
            <a:ext cx="635691" cy="63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22449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7" r:id="rId9"/>
    <p:sldLayoutId id="214748368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4B79273-DC78-9E4E-B25F-6B3A05ED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18000F-F3B8-7D4A-9A90-768E57C93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90C4DB-3612-0144-B4F1-797DE514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0AA315-4612-3340-B54C-33BDDD93D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A8239C-B480-8E43-BB12-42093E1E4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6834C-41AE-B14A-9EE4-63E3D1530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048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57A8D71-400B-064E-89B0-E59A0C0BB5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396" y="4781006"/>
            <a:ext cx="852484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43600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768418" y="314389"/>
            <a:ext cx="8063882" cy="61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0" name="Google Shape;11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D873229-A0AE-DD4B-BCF9-668C98AA83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396" y="4781006"/>
            <a:ext cx="852484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60930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8" name="Google Shape;158;p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5A38147-FE1F-6F4A-833C-E3B5E55727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2396" y="4781006"/>
            <a:ext cx="852484" cy="2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02060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nkins-docs/simple-java-maven-app" TargetMode="External"/><Relationship Id="rId2" Type="http://schemas.openxmlformats.org/officeDocument/2006/relationships/hyperlink" Target="https://github.com/login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28C6C4-8C05-465A-8A52-871CD415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42D79A-C2C1-48A3-9ABE-92F5B4EC1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use Jenkins to </a:t>
            </a:r>
          </a:p>
          <a:p>
            <a:pPr lvl="1"/>
            <a:r>
              <a:rPr lang="en-US" dirty="0"/>
              <a:t>Setup a </a:t>
            </a:r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AE7C54-DCAE-4923-B3F5-AB38E70123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07359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3000" dirty="0" smtClean="0">
                <a:sym typeface="Calibri"/>
              </a:rPr>
              <a:t>Step 1 - Getting </a:t>
            </a:r>
            <a:r>
              <a:rPr lang="en" sz="3000" dirty="0" smtClean="0"/>
              <a:t>S</a:t>
            </a:r>
            <a:r>
              <a:rPr lang="en" sz="3000" dirty="0" smtClean="0">
                <a:sym typeface="Calibri"/>
              </a:rPr>
              <a:t>ample </a:t>
            </a:r>
            <a:r>
              <a:rPr lang="en" sz="3000" dirty="0" smtClean="0"/>
              <a:t>C</a:t>
            </a:r>
            <a:r>
              <a:rPr lang="en" sz="3000" dirty="0" smtClean="0">
                <a:sym typeface="Calibri"/>
              </a:rPr>
              <a:t>ode(App &amp; System Tests)</a:t>
            </a:r>
            <a:endParaRPr lang="en-US" sz="30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57175" indent="-257175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Open the browser and go to </a:t>
            </a:r>
            <a:r>
              <a:rPr lang="en-US" u="sng" dirty="0" smtClean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2"/>
              </a:rPr>
              <a:t>https://github.com/login</a:t>
            </a: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Login to your account</a:t>
            </a:r>
            <a:endParaRPr lang="en-US" dirty="0" smtClean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Launch URL </a:t>
            </a:r>
            <a:r>
              <a:rPr lang="en-US" u="sng" dirty="0" smtClean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3"/>
              </a:rPr>
              <a:t>https://github.com/umangsaltuniv/verity-devops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endParaRPr lang="en-US" dirty="0" smtClean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Click Fork at right top section</a:t>
            </a:r>
            <a:endParaRPr lang="en-US" dirty="0" smtClean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"verity-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devops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" repository will be added on your 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account</a:t>
            </a:r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Launch URL</a:t>
            </a:r>
            <a:r>
              <a:rPr lang="en-US" dirty="0" smtClean="0"/>
              <a:t>  </a:t>
            </a:r>
            <a:r>
              <a:rPr lang="en-US" u="sng" dirty="0" smtClean="0">
                <a:solidFill>
                  <a:schemeClr val="hlink"/>
                </a:solidFill>
              </a:rPr>
              <a:t>https://github.com/umangsaltuniv/EMSystemTests</a:t>
            </a:r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Click Fork at right top section</a:t>
            </a:r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“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EMSystemsTests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” repository will be added on your 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account</a:t>
            </a:r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None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Note: verity-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devops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project has Expense Manager sample app &amp; some unit tests those will run on the app to do unit testing of the app. 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EMSystemTests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project has system test that will run on the app to do system testing of the app</a:t>
            </a:r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Step 2 - Cloning Sample Code(App)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7175" indent="-247650">
              <a:buClr>
                <a:schemeClr val="dk1"/>
              </a:buClr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After forking “verity-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devops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” repository on 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Web, Click “Clone or download”</a:t>
            </a:r>
            <a:endParaRPr lang="en-US" dirty="0" smtClean="0"/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Click “Open in Desktop”</a:t>
            </a:r>
            <a:endParaRPr lang="en-US" dirty="0" smtClean="0"/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Click “Open 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GitHubDesktop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”</a:t>
            </a:r>
            <a:endParaRPr lang="en-US" dirty="0" smtClean="0"/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 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Desktop, before clicking Clone on the Clone a Repository dialog box,</a:t>
            </a:r>
            <a:endParaRPr lang="en-US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Click Clone</a:t>
            </a:r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Note down the URL where you forked </a:t>
            </a:r>
            <a:r>
              <a:rPr lang="en-US" dirty="0" smtClean="0"/>
              <a:t>(</a:t>
            </a:r>
            <a:r>
              <a:rPr lang="en-US" sz="1400" u="sng" dirty="0" smtClean="0">
                <a:solidFill>
                  <a:schemeClr val="hlink"/>
                </a:solidFill>
              </a:rPr>
              <a:t>https://github.com/&lt;Your username&gt;/verity-devops.git</a:t>
            </a:r>
            <a:r>
              <a:rPr lang="en-US" dirty="0" smtClean="0"/>
              <a:t>) </a:t>
            </a:r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Desktop will be opened in cloned repository </a:t>
            </a:r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Step 2 - Cloning Sample Code(System Tests)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7175" indent="-247650">
              <a:buClr>
                <a:schemeClr val="dk1"/>
              </a:buClr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After forking 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EMSystemTests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on 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Web, Click “Clone or download”</a:t>
            </a:r>
            <a:endParaRPr lang="en-US" dirty="0" smtClean="0"/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Click “Open in Desktop”</a:t>
            </a:r>
            <a:endParaRPr lang="en-US" dirty="0" smtClean="0"/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Click “Open 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GitHubDesktop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”</a:t>
            </a:r>
            <a:endParaRPr lang="en-US" dirty="0" smtClean="0"/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 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Desktop, before clicking Clone on the Clone a Repository dialog box</a:t>
            </a:r>
            <a:endParaRPr lang="en-US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Click Clone</a:t>
            </a:r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Note down the URL where you forked </a:t>
            </a:r>
            <a:r>
              <a:rPr lang="en-US" dirty="0" smtClean="0"/>
              <a:t>(</a:t>
            </a:r>
            <a:r>
              <a:rPr lang="en-US" sz="1400" u="sng" dirty="0" smtClean="0">
                <a:solidFill>
                  <a:schemeClr val="hlink"/>
                </a:solidFill>
              </a:rPr>
              <a:t>https://github.com/&lt;Your username&gt;/EMSystemTests.git</a:t>
            </a:r>
            <a:r>
              <a:rPr lang="en-US" dirty="0" smtClean="0"/>
              <a:t>) </a:t>
            </a:r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Desktop will be opened in cloned repository </a:t>
            </a:r>
          </a:p>
          <a:p>
            <a:pPr marL="257175" indent="-247650">
              <a:spcBef>
                <a:spcPts val="300"/>
              </a:spcBef>
              <a:buClr>
                <a:schemeClr val="dk1"/>
              </a:buClr>
              <a:buFont typeface="Arial"/>
              <a:buChar char="•"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Step 3 - </a:t>
            </a:r>
            <a:r>
              <a:rPr lang="en" dirty="0" smtClean="0">
                <a:sym typeface="Calibri"/>
              </a:rPr>
              <a:t>Create Pipeline </a:t>
            </a:r>
            <a:r>
              <a:rPr lang="en" dirty="0" smtClean="0"/>
              <a:t>P</a:t>
            </a:r>
            <a:r>
              <a:rPr lang="en" dirty="0" smtClean="0">
                <a:sym typeface="Calibri"/>
              </a:rPr>
              <a:t>roject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57175" indent="-257175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Go to Jenkins Dashboard</a:t>
            </a:r>
            <a:endParaRPr lang="en-US" dirty="0" smtClean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Click “New Item” at top left section</a:t>
            </a:r>
            <a:endParaRPr lang="en-US" dirty="0" smtClean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Enter project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name(e.g. </a:t>
            </a:r>
            <a:r>
              <a:rPr lang="en-US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verity-</a:t>
            </a:r>
            <a:r>
              <a:rPr lang="en-US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devops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 &gt; Select Pipeline &gt; Click OK</a:t>
            </a:r>
            <a:endParaRPr lang="en-US" dirty="0" smtClean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Go to Pipeline section</a:t>
            </a:r>
            <a:endParaRPr lang="en-US" dirty="0" smtClean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Choose the ”Pipeline script from SCM” option from the ”Definition” field</a:t>
            </a:r>
            <a:endParaRPr lang="en-US" dirty="0" smtClean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Choose the ”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” option from the ”SCM” field</a:t>
            </a:r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Enter your Repository URL(e.g. </a:t>
            </a:r>
            <a:r>
              <a:rPr lang="en-US" u="sng" dirty="0" smtClean="0">
                <a:solidFill>
                  <a:schemeClr val="hlink"/>
                </a:solidFill>
              </a:rPr>
              <a:t>https://github.com/&lt;Your username&gt;/verity-devops.git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  <a:endParaRPr lang="en-US" dirty="0" smtClean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Enter “Jenkinsfile.txt” under “Script Path” section</a:t>
            </a:r>
            <a:endParaRPr lang="en-US" dirty="0" smtClean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Click Apply &gt; Save</a:t>
            </a:r>
            <a:endParaRPr lang="en-US" dirty="0" smtClean="0"/>
          </a:p>
          <a:p>
            <a:pPr marL="257175" indent="-161925">
              <a:spcBef>
                <a:spcPts val="300"/>
              </a:spcBef>
              <a:buClr>
                <a:schemeClr val="dk1"/>
              </a:buClr>
              <a:buSzPts val="2000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57175" indent="-161925">
              <a:spcBef>
                <a:spcPts val="300"/>
              </a:spcBef>
              <a:buClr>
                <a:schemeClr val="dk1"/>
              </a:buClr>
              <a:buSzPts val="2000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Step 4 - </a:t>
            </a:r>
            <a:r>
              <a:rPr lang="en" dirty="0" smtClean="0">
                <a:sym typeface="Calibri"/>
              </a:rPr>
              <a:t>Create Jenkinsfile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Create and save new text file with the name </a:t>
            </a:r>
            <a:r>
              <a:rPr lang="en-US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Jenkinsfile.txt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at the root of your local </a:t>
            </a:r>
            <a:r>
              <a:rPr lang="en-US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verity-</a:t>
            </a:r>
            <a:r>
              <a:rPr lang="en-US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devops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repository</a:t>
            </a:r>
            <a:endParaRPr lang="en-US" dirty="0" smtClean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Write the pipeline code (see next pages) into your empty 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Jenkinsfile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stage by stage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Add Stage  – Clean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812206" cy="3416400"/>
          </a:xfrm>
        </p:spPr>
        <p:txBody>
          <a:bodyPr/>
          <a:lstStyle/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Clean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defines a stage that appears on the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 UI</a:t>
            </a:r>
            <a:endParaRPr lang="en-US" dirty="0" smtClean="0"/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runs the Maven command to cleanly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target folder that includes code compiled classes, unit test reports, war files etc</a:t>
            </a:r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Note: It will delete </a:t>
            </a:r>
            <a:r>
              <a:rPr lang="en-US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target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folder from</a:t>
            </a:r>
            <a:r>
              <a:rPr lang="en-US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IN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var</a:t>
            </a:r>
            <a:r>
              <a:rPr lang="en-IN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/</a:t>
            </a:r>
            <a:r>
              <a:rPr lang="en-IN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jenkins_home</a:t>
            </a:r>
            <a:r>
              <a:rPr lang="en-IN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/workspace/&lt;your pipeline project name&gt;</a:t>
            </a:r>
            <a:r>
              <a:rPr lang="en-US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01" y="1205082"/>
            <a:ext cx="2728913" cy="137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Saving Jenkinsfile/Commit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7175" indent="-257175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Save the edited </a:t>
            </a:r>
            <a:r>
              <a:rPr lang="en-US" sz="15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Jenkinsfile</a:t>
            </a: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and commit it to </a:t>
            </a:r>
            <a:r>
              <a:rPr lang="en-US" sz="15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</a:t>
            </a: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Web by following steps:</a:t>
            </a:r>
            <a:endParaRPr lang="en-US" dirty="0" smtClean="0"/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Open </a:t>
            </a:r>
            <a:r>
              <a:rPr lang="en-US" sz="15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</a:t>
            </a: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Desktop</a:t>
            </a:r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Jenkinsfile</a:t>
            </a: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will be selected &amp; displayed under Current repository “verity-</a:t>
            </a:r>
            <a:r>
              <a:rPr lang="en-US" sz="15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devops</a:t>
            </a: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”</a:t>
            </a:r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Select Current branch as “master”</a:t>
            </a:r>
            <a:endParaRPr lang="en-US" dirty="0" smtClean="0"/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Enter Summary under “Summary” section</a:t>
            </a:r>
            <a:endParaRPr lang="en-US" dirty="0" smtClean="0"/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Click “Commit to master”</a:t>
            </a:r>
            <a:endParaRPr lang="en-US" dirty="0" smtClean="0"/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Click “Fetch origin”</a:t>
            </a:r>
            <a:endParaRPr lang="en-US" dirty="0" smtClean="0"/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Go to your repository on </a:t>
            </a:r>
            <a:r>
              <a:rPr lang="en-US" sz="15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GitHub</a:t>
            </a: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Web &amp; Refresh the page</a:t>
            </a:r>
            <a:endParaRPr lang="en-US" dirty="0" smtClean="0"/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Jenkinsfile</a:t>
            </a: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will be displayed there</a:t>
            </a:r>
            <a:endParaRPr lang="en-US" dirty="0" smtClean="0"/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None/>
            </a:pPr>
            <a:endParaRPr lang="en-US" sz="15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57175" indent="-161925">
              <a:spcBef>
                <a:spcPts val="300"/>
              </a:spcBef>
              <a:buClr>
                <a:schemeClr val="dk1"/>
              </a:buClr>
              <a:buSzPts val="2000"/>
              <a:buNone/>
            </a:pPr>
            <a:endParaRPr lang="en-US" sz="15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57175" indent="-161925">
              <a:spcBef>
                <a:spcPts val="300"/>
              </a:spcBef>
              <a:buClr>
                <a:schemeClr val="dk1"/>
              </a:buClr>
              <a:buSzPts val="2000"/>
              <a:buNone/>
            </a:pPr>
            <a:endParaRPr lang="en-US" sz="15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None/>
            </a:pPr>
            <a:endParaRPr lang="en-US" sz="15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57175" indent="-257175">
              <a:spcBef>
                <a:spcPts val="300"/>
              </a:spcBef>
              <a:buClr>
                <a:schemeClr val="dk1"/>
              </a:buClr>
              <a:buSzPts val="2000"/>
              <a:buNone/>
            </a:pPr>
            <a:endParaRPr lang="en-US" sz="15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Running The Pipeline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</a:rPr>
              <a:t>Go to Jenkins Dashboard</a:t>
            </a:r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</a:rPr>
              <a:t>Click “Open Blue Ocean” at left section</a:t>
            </a:r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</a:rPr>
              <a:t>Click your pipeline project</a:t>
            </a:r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</a:rPr>
              <a:t>Click Run</a:t>
            </a:r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</a:rPr>
              <a:t>Then quickly click the ”OPEN” link which appears at the lower right section to see running progress of your Pipeline project</a:t>
            </a:r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500" dirty="0" smtClean="0">
                <a:solidFill>
                  <a:schemeClr val="dk1"/>
                </a:solidFill>
                <a:ea typeface="Calibri"/>
                <a:cs typeface="Calibri"/>
              </a:rPr>
              <a:t>Jenkins Initially queues the project to be run on the agent</a:t>
            </a:r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IN" sz="16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Code will be available inside container’s location </a:t>
            </a:r>
            <a:r>
              <a:rPr lang="en-IN" sz="16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var</a:t>
            </a:r>
            <a:r>
              <a:rPr lang="en-IN" sz="16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/</a:t>
            </a:r>
            <a:r>
              <a:rPr lang="en-IN" sz="16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jenkins_home</a:t>
            </a:r>
            <a:r>
              <a:rPr lang="en-IN" sz="16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/workspace/&lt;your pipeline project name&gt;</a:t>
            </a:r>
          </a:p>
          <a:p>
            <a:pPr marL="557213" lvl="1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IN" sz="16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Docker</a:t>
            </a:r>
            <a:r>
              <a:rPr lang="en-IN" sz="16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commands:</a:t>
            </a:r>
          </a:p>
          <a:p>
            <a:pPr marL="1014413" lvl="2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6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docker</a:t>
            </a:r>
            <a:r>
              <a:rPr lang="en-US" sz="16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images: List all of the images that are currently stored on the system</a:t>
            </a:r>
          </a:p>
          <a:p>
            <a:pPr marL="1014413" lvl="2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6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docker</a:t>
            </a:r>
            <a:r>
              <a:rPr lang="en-US" sz="16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container </a:t>
            </a:r>
            <a:r>
              <a:rPr lang="en-US" sz="16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ls</a:t>
            </a:r>
            <a:r>
              <a:rPr lang="en-US" sz="16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–a: List all of the containers</a:t>
            </a:r>
          </a:p>
          <a:p>
            <a:pPr marL="1014413" lvl="2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6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docker</a:t>
            </a:r>
            <a:r>
              <a:rPr lang="en-US" sz="16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ps</a:t>
            </a:r>
            <a:r>
              <a:rPr lang="en-US" sz="16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List all of the containers that are currently running</a:t>
            </a:r>
          </a:p>
          <a:p>
            <a:pPr marL="1014413" lvl="2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16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docker</a:t>
            </a:r>
            <a:r>
              <a:rPr lang="en-US" sz="16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exec -it &lt;&lt;container id&gt;&gt; /bin/bash : Enter inside the running container</a:t>
            </a:r>
          </a:p>
          <a:p>
            <a:pPr marL="1014413" lvl="2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endParaRPr lang="en-IN" sz="16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1014413" lvl="2" indent="-214313">
              <a:spcBef>
                <a:spcPts val="300"/>
              </a:spcBef>
              <a:buClr>
                <a:schemeClr val="dk1"/>
              </a:buClr>
              <a:buSzPts val="2000"/>
              <a:buFont typeface="Arial"/>
              <a:buChar char="–"/>
            </a:pPr>
            <a:endParaRPr lang="en-US" sz="1500" dirty="0" smtClean="0">
              <a:solidFill>
                <a:schemeClr val="dk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EB24DB-FCF8-4834-854E-7AC29BC6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A89FB4-CAFD-49A3-89CC-0BAEB2AC4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Let us understand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Static analysis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Dynamic </a:t>
            </a:r>
            <a:r>
              <a:rPr lang="en-US" sz="1800" dirty="0" smtClean="0">
                <a:solidFill>
                  <a:schemeClr val="tx1"/>
                </a:solidFill>
              </a:rPr>
              <a:t>analysis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 us </a:t>
            </a:r>
            <a:r>
              <a:rPr lang="en-US" dirty="0" smtClean="0">
                <a:solidFill>
                  <a:schemeClr val="tx1"/>
                </a:solidFill>
              </a:rPr>
              <a:t>include </a:t>
            </a:r>
            <a:r>
              <a:rPr lang="en-US" dirty="0">
                <a:solidFill>
                  <a:schemeClr val="tx1"/>
                </a:solidFill>
              </a:rPr>
              <a:t>PMD and </a:t>
            </a:r>
            <a:r>
              <a:rPr lang="en-US" dirty="0" err="1" smtClean="0">
                <a:solidFill>
                  <a:schemeClr val="tx1"/>
                </a:solidFill>
              </a:rPr>
              <a:t>JaCoCo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 the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19B511-7932-4225-98D9-57989C72A3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9323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Add Stage – PMD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116608" cy="3416400"/>
          </a:xfrm>
        </p:spPr>
        <p:txBody>
          <a:bodyPr/>
          <a:lstStyle/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PMD defines a stage that appears on the Jenkins UI</a:t>
            </a:r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runs the Maven command to detect programming mistake detector </a:t>
            </a:r>
          </a:p>
          <a:p>
            <a:pPr marL="342900" indent="-240268">
              <a:buClr>
                <a:schemeClr val="dk1"/>
              </a:buClr>
              <a:buSzPts val="1445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Saving Jenkinsfile/Commit</a:t>
            </a: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Running The Pipeline</a:t>
            </a: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0523" y="1203370"/>
            <a:ext cx="2393156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Maven Installation(if not already in docker image)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terminal, 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container </a:t>
            </a:r>
            <a:r>
              <a:rPr lang="en-US" dirty="0" err="1" smtClean="0"/>
              <a:t>ls</a:t>
            </a:r>
            <a:r>
              <a:rPr lang="en-US" dirty="0" smtClean="0"/>
              <a:t> -a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exec –it &lt;&lt;container id&gt;&gt; /bin/bash</a:t>
            </a:r>
          </a:p>
          <a:p>
            <a:pPr lvl="1"/>
            <a:r>
              <a:rPr lang="en-US" dirty="0" smtClean="0"/>
              <a:t>Go to lib </a:t>
            </a:r>
          </a:p>
          <a:p>
            <a:pPr lvl="1"/>
            <a:r>
              <a:rPr lang="en-US" dirty="0" smtClean="0"/>
              <a:t>Run </a:t>
            </a:r>
            <a:r>
              <a:rPr lang="en-US" b="1" dirty="0" err="1" smtClean="0"/>
              <a:t>apk</a:t>
            </a:r>
            <a:r>
              <a:rPr lang="en-US" b="1" dirty="0" smtClean="0"/>
              <a:t> add maven</a:t>
            </a:r>
          </a:p>
          <a:p>
            <a:pPr lvl="1"/>
            <a:r>
              <a:rPr lang="en-US" dirty="0" err="1" smtClean="0"/>
              <a:t>mvn</a:t>
            </a:r>
            <a:r>
              <a:rPr lang="en-US" dirty="0" smtClean="0"/>
              <a:t> --version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marL="342900" indent="-257175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PMD 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146000" cy="3416400"/>
          </a:xfrm>
        </p:spPr>
        <p:txBody>
          <a:bodyPr/>
          <a:lstStyle/>
          <a:p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You can see result in pmd.html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953F6BC-E43E-6A4C-8079-12E238E6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272" y="1340769"/>
            <a:ext cx="2161416" cy="276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PMD report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172626" cy="341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Local Machine:</a:t>
            </a:r>
          </a:p>
          <a:p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Launch another 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cmd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instance, then hit below command</a:t>
            </a:r>
          </a:p>
          <a:p>
            <a:pPr>
              <a:buNone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</a:t>
            </a:r>
            <a:r>
              <a:rPr lang="en-US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docker</a:t>
            </a:r>
            <a:r>
              <a:rPr lang="en-US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cp &lt;&lt;container id &gt;&gt;: </a:t>
            </a:r>
            <a:r>
              <a:rPr lang="en-IN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var</a:t>
            </a:r>
            <a:r>
              <a:rPr lang="en-IN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/</a:t>
            </a:r>
            <a:r>
              <a:rPr lang="en-IN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jenkins_home</a:t>
            </a:r>
            <a:r>
              <a:rPr lang="en-IN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/workspace/&lt;your pipeline project name&gt;/target/site/pmd.html  D:\</a:t>
            </a:r>
          </a:p>
          <a:p>
            <a:pPr>
              <a:buNone/>
            </a:pPr>
            <a:r>
              <a:rPr lang="en-I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Note: Above command will move pmd.html from container to your local machine’s D drive</a:t>
            </a: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AWS:</a:t>
            </a:r>
          </a:p>
          <a:p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Launch another putty instance, then hit below command</a:t>
            </a:r>
          </a:p>
          <a:p>
            <a:pPr>
              <a:buNone/>
            </a:pPr>
            <a:r>
              <a:rPr lang="en-I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</a:t>
            </a:r>
            <a:r>
              <a:rPr lang="en-IN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sudo</a:t>
            </a:r>
            <a:r>
              <a:rPr lang="en-IN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IN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docker</a:t>
            </a:r>
            <a:r>
              <a:rPr lang="en-IN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cp &lt;&lt;container id&gt;&gt;:</a:t>
            </a:r>
            <a:r>
              <a:rPr lang="en-IN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var</a:t>
            </a:r>
            <a:r>
              <a:rPr lang="en-IN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/</a:t>
            </a:r>
            <a:r>
              <a:rPr lang="en-IN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jenkins_home</a:t>
            </a:r>
            <a:r>
              <a:rPr lang="en-IN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/workspace/&lt;your pipeline project name/target/site/pmd.html mypmd.html</a:t>
            </a:r>
          </a:p>
          <a:p>
            <a:pPr>
              <a:buNone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Note: Above command will move mypmd.html from container to </a:t>
            </a:r>
            <a:r>
              <a:rPr lang="en-US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Ubuntu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machine (mypmd.html)</a:t>
            </a:r>
          </a:p>
          <a:p>
            <a:pPr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Add Stage – Compile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116608" cy="3416400"/>
          </a:xfrm>
        </p:spPr>
        <p:txBody>
          <a:bodyPr/>
          <a:lstStyle/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Compile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defines a stage that appears on the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 UI</a:t>
            </a:r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runs the Maven command to compile the source code </a:t>
            </a:r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240268">
              <a:buClr>
                <a:schemeClr val="dk1"/>
              </a:buClr>
              <a:buSzPts val="1445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Saving Jenkinsfile/Commit</a:t>
            </a: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Running The Pipeline</a:t>
            </a: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5304" y="1033580"/>
            <a:ext cx="22717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DC58B-49AE-47EF-8A41-8E15C1E2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403044C-0541-4905-9435-FF8C97390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include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/>
              <a:t>tests in the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1DA54B-7C14-4650-AD69-68563C4299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20543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Add Stage – Unit Test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978757" cy="3416400"/>
          </a:xfrm>
        </p:spPr>
        <p:txBody>
          <a:bodyPr>
            <a:normAutofit fontScale="92500" lnSpcReduction="10000"/>
          </a:bodyPr>
          <a:lstStyle/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Unit Test defines a stage that appears on the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 UI</a:t>
            </a:r>
            <a:endParaRPr lang="en-US" sz="2400" dirty="0" smtClean="0"/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sz="24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runs the Maven command to run the unit tests</a:t>
            </a:r>
          </a:p>
          <a:p>
            <a:pPr marL="342900" indent="-240268">
              <a:buClr>
                <a:schemeClr val="dk1"/>
              </a:buClr>
              <a:buSzPts val="1445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Saving Jenkinsfile/Commit</a:t>
            </a: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Running The Pipeline</a:t>
            </a: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-US" dirty="0" smtClean="0"/>
              <a:t>J</a:t>
            </a:r>
            <a:r>
              <a:rPr lang="en" dirty="0" smtClean="0"/>
              <a:t>unit command generates a junit xml reports</a:t>
            </a: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If junit tests get failed then pass them by making changes in source code</a:t>
            </a:r>
          </a:p>
          <a:p>
            <a:pPr marL="342900" indent="-240268">
              <a:buClr>
                <a:schemeClr val="dk1"/>
              </a:buClr>
              <a:buSzPts val="1445"/>
            </a:pPr>
            <a:endParaRPr lang="en" dirty="0" smtClean="0"/>
          </a:p>
          <a:p>
            <a:pPr marL="342900" indent="-240268">
              <a:buClr>
                <a:schemeClr val="dk1"/>
              </a:buClr>
              <a:buSzPts val="1445"/>
            </a:pPr>
            <a:endParaRPr lang="en-US" dirty="0" smtClean="0"/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1409" y="964074"/>
            <a:ext cx="3021806" cy="1778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Test 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43972" cy="3416400"/>
          </a:xfrm>
        </p:spPr>
        <p:txBody>
          <a:bodyPr/>
          <a:lstStyle/>
          <a:p>
            <a:r>
              <a:rPr lang="en-US" dirty="0" smtClean="0"/>
              <a:t>You can see result at below location in container:</a:t>
            </a:r>
          </a:p>
          <a:p>
            <a:r>
              <a:rPr lang="en-IN" dirty="0" smtClean="0"/>
              <a:t>/</a:t>
            </a:r>
            <a:r>
              <a:rPr lang="en-IN" dirty="0" err="1" smtClean="0"/>
              <a:t>var</a:t>
            </a:r>
            <a:r>
              <a:rPr lang="en-IN" dirty="0" smtClean="0"/>
              <a:t>/</a:t>
            </a:r>
            <a:r>
              <a:rPr lang="en-IN" dirty="0" err="1" smtClean="0"/>
              <a:t>jenkins_home</a:t>
            </a:r>
            <a:r>
              <a:rPr lang="en-IN" dirty="0" smtClean="0"/>
              <a:t>/workspace/&lt;your pipeline project name&gt;/target/</a:t>
            </a:r>
            <a:r>
              <a:rPr lang="en-IN" dirty="0" err="1" smtClean="0"/>
              <a:t>surefire</a:t>
            </a:r>
            <a:r>
              <a:rPr lang="en-IN" dirty="0" smtClean="0"/>
              <a:t>-reports/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9171016-0DFA-9545-96B9-4C4F54D9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015" y="1323268"/>
            <a:ext cx="3344214" cy="952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Add Stage – JaCoCo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978757" cy="3416400"/>
          </a:xfrm>
        </p:spPr>
        <p:txBody>
          <a:bodyPr>
            <a:normAutofit/>
          </a:bodyPr>
          <a:lstStyle/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sz="24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JaCoCo</a:t>
            </a:r>
            <a:r>
              <a:rPr lang="en-US" sz="2400" b="1" dirty="0" smtClean="0"/>
              <a:t>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defines a stage that appears on the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 UI</a:t>
            </a:r>
            <a:endParaRPr lang="en-US" sz="2400" dirty="0" smtClean="0"/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sz="24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runs the Maven command to perform the code coverage</a:t>
            </a:r>
          </a:p>
          <a:p>
            <a:pPr marL="342900" indent="-240268">
              <a:buClr>
                <a:schemeClr val="dk1"/>
              </a:buClr>
              <a:buSzPts val="1445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Saving Jenkinsfile/Commit</a:t>
            </a: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Running The Pipeline</a:t>
            </a:r>
          </a:p>
          <a:p>
            <a:pPr marL="342900" indent="-240268">
              <a:buClr>
                <a:schemeClr val="dk1"/>
              </a:buClr>
              <a:buSzPts val="1445"/>
            </a:pPr>
            <a:endParaRPr lang="en" dirty="0" smtClean="0"/>
          </a:p>
          <a:p>
            <a:pPr marL="342900" indent="-240268">
              <a:buClr>
                <a:schemeClr val="dk1"/>
              </a:buClr>
              <a:buSzPts val="1445"/>
            </a:pPr>
            <a:endParaRPr lang="en" dirty="0" smtClean="0"/>
          </a:p>
          <a:p>
            <a:pPr marL="342900" indent="-240268">
              <a:buClr>
                <a:schemeClr val="dk1"/>
              </a:buClr>
              <a:buSzPts val="1445"/>
            </a:pPr>
            <a:endParaRPr lang="en-US" dirty="0" smtClean="0"/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3182" y="1052692"/>
            <a:ext cx="2750344" cy="1293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JaCoCo</a:t>
            </a:r>
            <a:r>
              <a:rPr lang="en-US" dirty="0" smtClean="0"/>
              <a:t>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240268">
              <a:buClr>
                <a:schemeClr val="dk1"/>
              </a:buClr>
              <a:buSzPts val="1445"/>
            </a:pPr>
            <a:r>
              <a:rPr lang="en-US" dirty="0" smtClean="0"/>
              <a:t>You can </a:t>
            </a:r>
            <a:r>
              <a:rPr lang="en-US" dirty="0" err="1" smtClean="0"/>
              <a:t>JaCoCo</a:t>
            </a:r>
            <a:r>
              <a:rPr lang="en-US" dirty="0" smtClean="0"/>
              <a:t> report at below location in container:</a:t>
            </a:r>
          </a:p>
          <a:p>
            <a:pPr>
              <a:buNone/>
            </a:pPr>
            <a:r>
              <a:rPr lang="en-IN" dirty="0" smtClean="0"/>
              <a:t>	/</a:t>
            </a:r>
            <a:r>
              <a:rPr lang="en-IN" dirty="0" err="1" smtClean="0"/>
              <a:t>var</a:t>
            </a:r>
            <a:r>
              <a:rPr lang="en-IN" dirty="0" smtClean="0"/>
              <a:t>/</a:t>
            </a:r>
            <a:r>
              <a:rPr lang="en-IN" dirty="0" err="1" smtClean="0"/>
              <a:t>jenkins_home</a:t>
            </a:r>
            <a:r>
              <a:rPr lang="en-IN" dirty="0" smtClean="0"/>
              <a:t>/workspace/&lt;your pipeline project name&gt; /target/site/</a:t>
            </a:r>
            <a:r>
              <a:rPr lang="en-IN" dirty="0" err="1" smtClean="0"/>
              <a:t>jacoco</a:t>
            </a:r>
            <a:r>
              <a:rPr lang="en-IN" dirty="0" smtClean="0"/>
              <a:t>/index.html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161" y="2243546"/>
            <a:ext cx="7665244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Add Stage – Generate war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978757" cy="3416400"/>
          </a:xfrm>
        </p:spPr>
        <p:txBody>
          <a:bodyPr>
            <a:normAutofit/>
          </a:bodyPr>
          <a:lstStyle/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sz="24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Build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defines a stage that appears on the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 UI</a:t>
            </a:r>
            <a:endParaRPr lang="en-US" sz="2400" dirty="0" smtClean="0"/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sz="24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runs the Maven command to build the web application without running the unit tests</a:t>
            </a:r>
          </a:p>
          <a:p>
            <a:pPr marL="342900" indent="-240268">
              <a:buClr>
                <a:schemeClr val="dk1"/>
              </a:buClr>
              <a:buSzPts val="1445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Saving Jenkinsfile/Commit</a:t>
            </a: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Running The Pipeline</a:t>
            </a:r>
          </a:p>
          <a:p>
            <a:pPr marL="342900" indent="-240268">
              <a:buClr>
                <a:schemeClr val="dk1"/>
              </a:buClr>
              <a:buSzPts val="1445"/>
            </a:pPr>
            <a:endParaRPr lang="en" dirty="0" smtClean="0"/>
          </a:p>
          <a:p>
            <a:pPr marL="342900" indent="-240268">
              <a:buClr>
                <a:schemeClr val="dk1"/>
              </a:buClr>
              <a:buSzPts val="1445"/>
            </a:pPr>
            <a:endParaRPr lang="en" dirty="0" smtClean="0"/>
          </a:p>
          <a:p>
            <a:pPr marL="342900" indent="-240268">
              <a:buClr>
                <a:schemeClr val="dk1"/>
              </a:buClr>
              <a:buSzPts val="1445"/>
            </a:pPr>
            <a:endParaRPr lang="en-US" dirty="0" smtClean="0"/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0054" y="1186244"/>
            <a:ext cx="2771775" cy="122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066932" cy="3416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ExpenseApp-1.war</a:t>
            </a:r>
            <a:r>
              <a:rPr lang="en-US" dirty="0" smtClean="0"/>
              <a:t> file would be generated</a:t>
            </a:r>
          </a:p>
          <a:p>
            <a:r>
              <a:rPr lang="en-US" dirty="0" smtClean="0"/>
              <a:t>You can find war at below location in container:</a:t>
            </a:r>
            <a:r>
              <a:rPr lang="en-IN" dirty="0" smtClean="0"/>
              <a:t> /</a:t>
            </a:r>
            <a:r>
              <a:rPr lang="en-IN" dirty="0" err="1" smtClean="0"/>
              <a:t>var</a:t>
            </a:r>
            <a:r>
              <a:rPr lang="en-IN" dirty="0" smtClean="0"/>
              <a:t>/</a:t>
            </a:r>
            <a:r>
              <a:rPr lang="en-IN" dirty="0" err="1" smtClean="0"/>
              <a:t>jenkins_home</a:t>
            </a:r>
            <a:r>
              <a:rPr lang="en-IN" dirty="0" smtClean="0"/>
              <a:t>/workspace/&lt;your pipeline project name&gt;/target/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FCAC21F-A54C-014C-9AE8-D89B2A353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382" y="1260662"/>
            <a:ext cx="3316389" cy="711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Tomcat Installation(if not already in docker image)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terminal, 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docker</a:t>
            </a:r>
            <a:r>
              <a:rPr lang="en-US" dirty="0" smtClean="0"/>
              <a:t> container </a:t>
            </a:r>
            <a:r>
              <a:rPr lang="en-US" dirty="0" err="1" smtClean="0"/>
              <a:t>ls</a:t>
            </a:r>
            <a:r>
              <a:rPr lang="en-US" dirty="0" smtClean="0"/>
              <a:t> -a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docker</a:t>
            </a:r>
            <a:r>
              <a:rPr lang="en-US" dirty="0" smtClean="0"/>
              <a:t> exec –it &lt;&lt;container id&gt;&gt; /bin/bash</a:t>
            </a:r>
          </a:p>
          <a:p>
            <a:pPr lvl="2">
              <a:spcBef>
                <a:spcPts val="0"/>
              </a:spcBef>
            </a:pPr>
            <a:r>
              <a:rPr lang="en-US" dirty="0" err="1" smtClean="0"/>
              <a:t>wget</a:t>
            </a:r>
            <a:r>
              <a:rPr lang="en-US" dirty="0" smtClean="0"/>
              <a:t> http://mirrors.estointernet.in/apache/tomcat/tomcat-9/v9.0.24/bin/apache-tomcat-9.0.24.zip -O /</a:t>
            </a:r>
            <a:r>
              <a:rPr lang="en-US" dirty="0" err="1" smtClean="0"/>
              <a:t>tmp</a:t>
            </a:r>
            <a:r>
              <a:rPr lang="en-US" dirty="0" smtClean="0"/>
              <a:t>/apache-tomcat-9.0.24.zip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/>
              <a:t>	Note: if above tomcat version </a:t>
            </a:r>
            <a:r>
              <a:rPr lang="en-US" dirty="0" err="1" smtClean="0"/>
              <a:t>version</a:t>
            </a:r>
            <a:r>
              <a:rPr lang="en-US" dirty="0" smtClean="0"/>
              <a:t>  does not work, use another version from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/>
              <a:t>	http://mirrors.estointernet.in/apache/tomcat/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Go to /</a:t>
            </a:r>
            <a:r>
              <a:rPr lang="en-US" dirty="0" err="1" smtClean="0"/>
              <a:t>tmp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 smtClean="0"/>
              <a:t>unzip apache-tomcat-9.0.24.zip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Go to apache-tomcat-9.0.24/bin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Give access by below command:</a:t>
            </a:r>
          </a:p>
          <a:p>
            <a:pPr lvl="2">
              <a:spcBef>
                <a:spcPts val="0"/>
              </a:spcBef>
            </a:pPr>
            <a:r>
              <a:rPr lang="en-US" dirty="0" err="1" smtClean="0"/>
              <a:t>chmod</a:t>
            </a:r>
            <a:r>
              <a:rPr lang="en-US" dirty="0" smtClean="0"/>
              <a:t> +x *.sh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marL="342900" indent="-257175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Add Stage – Tomcat Server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978757" cy="3416400"/>
          </a:xfrm>
        </p:spPr>
        <p:txBody>
          <a:bodyPr>
            <a:normAutofit/>
          </a:bodyPr>
          <a:lstStyle/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sz="24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Tomcat Server Up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defines a stage that appears on the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 UI</a:t>
            </a:r>
            <a:endParaRPr lang="en-US" sz="2400" dirty="0" smtClean="0"/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sz="24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runs the command launch Tomcat server</a:t>
            </a:r>
          </a:p>
          <a:p>
            <a:pPr marL="342900" indent="-240268">
              <a:buClr>
                <a:schemeClr val="dk1"/>
              </a:buClr>
              <a:buSzPts val="1445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Saving Jenkinsfile/Commit</a:t>
            </a: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Running The Pipeline</a:t>
            </a:r>
          </a:p>
          <a:p>
            <a:pPr marL="342900" indent="-240268">
              <a:buClr>
                <a:schemeClr val="dk1"/>
              </a:buClr>
              <a:buSzPts val="1445"/>
            </a:pPr>
            <a:endParaRPr lang="en" dirty="0" smtClean="0"/>
          </a:p>
          <a:p>
            <a:pPr marL="342900" indent="-240268">
              <a:buClr>
                <a:schemeClr val="dk1"/>
              </a:buClr>
              <a:buSzPts val="1445"/>
            </a:pPr>
            <a:endParaRPr lang="en" dirty="0" smtClean="0"/>
          </a:p>
          <a:p>
            <a:pPr marL="342900" indent="-240268">
              <a:buClr>
                <a:schemeClr val="dk1"/>
              </a:buClr>
              <a:buSzPts val="1445"/>
            </a:pPr>
            <a:endParaRPr lang="en-US" dirty="0" smtClean="0"/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2750" y="1155454"/>
            <a:ext cx="2791546" cy="108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Add Stage – War Deployed on Tomcat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978757" cy="3416400"/>
          </a:xfrm>
        </p:spPr>
        <p:txBody>
          <a:bodyPr>
            <a:normAutofit lnSpcReduction="10000"/>
          </a:bodyPr>
          <a:lstStyle/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sz="24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War Deployed on Tomcat Server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defines a stage that appears on the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 UI</a:t>
            </a:r>
            <a:endParaRPr lang="en-US" sz="2400" dirty="0" smtClean="0"/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sz="24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runs the command to move war file from code project location to Tomcat’s location</a:t>
            </a:r>
          </a:p>
          <a:p>
            <a:pPr marL="342900" indent="-240268">
              <a:buClr>
                <a:schemeClr val="dk1"/>
              </a:buClr>
              <a:buSzPts val="1445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Saving Jenkinsfile/Commit</a:t>
            </a: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Running The Pipeline</a:t>
            </a:r>
          </a:p>
          <a:p>
            <a:pPr marL="342900" indent="-240268">
              <a:buClr>
                <a:schemeClr val="dk1"/>
              </a:buClr>
              <a:buSzPts val="1445"/>
            </a:pPr>
            <a:endParaRPr lang="en" dirty="0" smtClean="0"/>
          </a:p>
          <a:p>
            <a:pPr marL="342900" indent="-240268">
              <a:buClr>
                <a:schemeClr val="dk1"/>
              </a:buClr>
              <a:buSzPts val="1445"/>
            </a:pPr>
            <a:endParaRPr lang="en" dirty="0" smtClean="0"/>
          </a:p>
          <a:p>
            <a:pPr marL="342900" indent="-240268">
              <a:buClr>
                <a:schemeClr val="dk1"/>
              </a:buClr>
              <a:buSzPts val="1445"/>
            </a:pPr>
            <a:endParaRPr lang="en-US" dirty="0" smtClean="0"/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9930" y="1194145"/>
            <a:ext cx="3342068" cy="1169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69E078-9E40-4AA0-9A4E-8AF6EB35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C837A2-585B-46B9-94E0-5DA496D6C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include automated system tests using </a:t>
            </a:r>
            <a:r>
              <a:rPr lang="en-US" dirty="0" smtClean="0"/>
              <a:t>Selenium </a:t>
            </a:r>
            <a:r>
              <a:rPr lang="en-US" dirty="0"/>
              <a:t>in the </a:t>
            </a:r>
            <a:r>
              <a:rPr lang="en-US" dirty="0" smtClean="0"/>
              <a:t>pipeline.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FDB448-176B-4B0B-947B-D95A208567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41204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Add Stage – System 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978757" cy="3416400"/>
          </a:xfrm>
        </p:spPr>
        <p:txBody>
          <a:bodyPr>
            <a:normAutofit fontScale="92500"/>
          </a:bodyPr>
          <a:lstStyle/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sz="24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System Test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defines a stage that appears on the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 UI</a:t>
            </a:r>
            <a:endParaRPr lang="en-US" sz="2400" dirty="0" smtClean="0"/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r>
              <a:rPr lang="en-US" sz="2400" b="1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</a:t>
            </a:r>
            <a:r>
              <a:rPr lang="en-US" sz="2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runs the Maven command to run the system tests</a:t>
            </a:r>
          </a:p>
          <a:p>
            <a:pPr marL="342900" indent="-240268">
              <a:buClr>
                <a:schemeClr val="dk1"/>
              </a:buClr>
              <a:buSzPts val="1445"/>
              <a:buNone/>
            </a:pPr>
            <a:endParaRPr lang="en-US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Saving Jenkinsfile/Commit</a:t>
            </a: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Running The Pipeline</a:t>
            </a:r>
          </a:p>
          <a:p>
            <a:pPr marL="342900" indent="-240268">
              <a:buClr>
                <a:schemeClr val="dk1"/>
              </a:buClr>
              <a:buSzPts val="1445"/>
            </a:pPr>
            <a:r>
              <a:rPr lang="en" dirty="0" smtClean="0"/>
              <a:t>If system tests get failed then pass them by making changes in source code</a:t>
            </a:r>
          </a:p>
          <a:p>
            <a:pPr marL="342900" indent="-240268">
              <a:buClr>
                <a:schemeClr val="dk1"/>
              </a:buClr>
              <a:buSzPts val="1445"/>
            </a:pPr>
            <a:endParaRPr lang="en" dirty="0" smtClean="0"/>
          </a:p>
          <a:p>
            <a:pPr marL="342900" indent="-240268">
              <a:buClr>
                <a:schemeClr val="dk1"/>
              </a:buClr>
              <a:buSzPts val="1445"/>
            </a:pPr>
            <a:endParaRPr lang="en" dirty="0" smtClean="0"/>
          </a:p>
          <a:p>
            <a:pPr marL="342900" indent="-240268">
              <a:buClr>
                <a:schemeClr val="dk1"/>
              </a:buClr>
              <a:buSzPts val="1445"/>
            </a:pPr>
            <a:endParaRPr lang="en" dirty="0" smtClean="0"/>
          </a:p>
          <a:p>
            <a:pPr marL="342900" indent="-240268">
              <a:buClr>
                <a:schemeClr val="dk1"/>
              </a:buClr>
              <a:buSzPts val="1445"/>
            </a:pPr>
            <a:endParaRPr lang="en-US" dirty="0" smtClean="0"/>
          </a:p>
          <a:p>
            <a:pPr marL="342900" indent="-240268">
              <a:buClr>
                <a:schemeClr val="dk1"/>
              </a:buClr>
              <a:buSzPts val="1445"/>
              <a:buFont typeface="Calibri"/>
              <a:buAutoNum type="arabicPeriod"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7090" y="1284182"/>
            <a:ext cx="3137163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Complete Pipeline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run complete pipeline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393" y="1940369"/>
            <a:ext cx="6762365" cy="62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Jenkins will show output of Deliver stage by showing execution results of  your web application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Google Shape;275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7783" y="1870999"/>
            <a:ext cx="2989706" cy="18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Tomcat Installation(Cont…)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terminal,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Edit server.xml under conf: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vi server.xml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edit port 8080 to 8089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press esc &gt; write :</a:t>
            </a:r>
            <a:r>
              <a:rPr lang="en-US" dirty="0" err="1" smtClean="0"/>
              <a:t>wq</a:t>
            </a:r>
            <a:r>
              <a:rPr lang="en-US" dirty="0" smtClean="0"/>
              <a:t> &gt; press enter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Go to /</a:t>
            </a:r>
            <a:r>
              <a:rPr lang="en-US" dirty="0" err="1" smtClean="0"/>
              <a:t>tmp</a:t>
            </a:r>
            <a:r>
              <a:rPr lang="en-US" dirty="0" smtClean="0"/>
              <a:t>/apache-tomcat-9.0.24/bin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To start server:</a:t>
            </a:r>
          </a:p>
          <a:p>
            <a:pPr lvl="2">
              <a:spcBef>
                <a:spcPts val="0"/>
              </a:spcBef>
            </a:pPr>
            <a:r>
              <a:rPr lang="en-US" dirty="0" err="1" smtClean="0"/>
              <a:t>sh</a:t>
            </a:r>
            <a:r>
              <a:rPr lang="en-US" dirty="0" smtClean="0"/>
              <a:t> startup.sh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To stop server:</a:t>
            </a:r>
          </a:p>
          <a:p>
            <a:pPr lvl="2">
              <a:spcBef>
                <a:spcPts val="0"/>
              </a:spcBef>
            </a:pPr>
            <a:r>
              <a:rPr lang="en-US" dirty="0" err="1" smtClean="0"/>
              <a:t>sh</a:t>
            </a:r>
            <a:r>
              <a:rPr lang="en-US" dirty="0" smtClean="0"/>
              <a:t> shutdown.sh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2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marL="342900" indent="-257175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Jenkins Hands-on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next set of slides we will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Download a </a:t>
            </a:r>
            <a:r>
              <a:rPr lang="en-US" dirty="0" err="1" smtClean="0"/>
              <a:t>Docker</a:t>
            </a:r>
            <a:r>
              <a:rPr lang="en-US" dirty="0" smtClean="0"/>
              <a:t> image which has Jenkins, maven, tomcat installed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Create a pipeline to do following tasks in sequence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Download sources from a </a:t>
            </a:r>
            <a:r>
              <a:rPr lang="en-US" dirty="0" err="1" smtClean="0"/>
              <a:t>GitHub</a:t>
            </a:r>
            <a:r>
              <a:rPr lang="en-US" dirty="0" smtClean="0"/>
              <a:t> repository and use maven to build it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Clean Reports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Perform PMD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Code Compile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 err="1" smtClean="0"/>
              <a:t>JUnit</a:t>
            </a:r>
            <a:r>
              <a:rPr lang="en-US" dirty="0" smtClean="0"/>
              <a:t> based tests on it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Perform Code coverage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Generate WAR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Tomcat server up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Deploy war on tomcat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Run the system test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Image with Preinstalled </a:t>
            </a:r>
            <a:r>
              <a:rPr lang="en" dirty="0" smtClean="0"/>
              <a:t>Jenkins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200" dirty="0" smtClean="0"/>
              <a:t>For windows, make sure you have created a folder (e.g. </a:t>
            </a:r>
            <a:r>
              <a:rPr lang="en-US" sz="1200" b="1" dirty="0" err="1" smtClean="0"/>
              <a:t>devopstraining</a:t>
            </a:r>
            <a:r>
              <a:rPr lang="en-US" sz="1200" b="1" dirty="0" smtClean="0"/>
              <a:t>)</a:t>
            </a:r>
            <a:r>
              <a:rPr lang="en-US" sz="1200" dirty="0" smtClean="0"/>
              <a:t> under C:\Users\&lt;username&gt;\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200" dirty="0" smtClean="0"/>
              <a:t>Run the following command in </a:t>
            </a:r>
            <a:r>
              <a:rPr lang="en-US" sz="1200" dirty="0" err="1" smtClean="0"/>
              <a:t>cmd</a:t>
            </a:r>
            <a:endParaRPr lang="en-US" sz="1200" dirty="0" smtClean="0"/>
          </a:p>
          <a:p>
            <a:pPr marL="0" indent="-214313">
              <a:lnSpc>
                <a:spcPct val="100000"/>
              </a:lnSpc>
              <a:spcAft>
                <a:spcPts val="450"/>
              </a:spcAft>
            </a:pPr>
            <a:r>
              <a:rPr lang="en-US" sz="1200" dirty="0" smtClean="0"/>
              <a:t>Windows</a:t>
            </a:r>
          </a:p>
          <a:p>
            <a:pPr marL="342900" lvl="2" indent="-214313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1200" i="1" dirty="0" err="1" smtClean="0"/>
              <a:t>docker</a:t>
            </a:r>
            <a:r>
              <a:rPr lang="en-US" sz="1200" i="1" dirty="0" smtClean="0"/>
              <a:t> run --</a:t>
            </a:r>
            <a:r>
              <a:rPr lang="en-US" sz="1200" i="1" dirty="0" err="1" smtClean="0"/>
              <a:t>rm</a:t>
            </a:r>
            <a:r>
              <a:rPr lang="en-US" sz="1200" i="1" dirty="0" smtClean="0"/>
              <a:t> -u root -p 8089:8089 -p 8080:8080 -v </a:t>
            </a:r>
            <a:r>
              <a:rPr lang="en-US" sz="1200" i="1" dirty="0" err="1" smtClean="0"/>
              <a:t>jenkins</a:t>
            </a:r>
            <a:r>
              <a:rPr lang="en-US" sz="1200" i="1" dirty="0" smtClean="0"/>
              <a:t>-data:/</a:t>
            </a:r>
            <a:r>
              <a:rPr lang="en-US" sz="1200" i="1" dirty="0" err="1" smtClean="0"/>
              <a:t>var</a:t>
            </a:r>
            <a:r>
              <a:rPr lang="en-US" sz="1200" i="1" dirty="0" smtClean="0"/>
              <a:t>/</a:t>
            </a:r>
            <a:r>
              <a:rPr lang="en-US" sz="1200" i="1" dirty="0" err="1" smtClean="0"/>
              <a:t>jenkins_home</a:t>
            </a:r>
            <a:r>
              <a:rPr lang="en-US" sz="1200" i="1" dirty="0" smtClean="0"/>
              <a:t> -v /</a:t>
            </a:r>
            <a:r>
              <a:rPr lang="en-US" sz="1200" i="1" dirty="0" err="1" smtClean="0"/>
              <a:t>var</a:t>
            </a:r>
            <a:r>
              <a:rPr lang="en-US" sz="1200" i="1" dirty="0" smtClean="0"/>
              <a:t>/run/</a:t>
            </a:r>
            <a:r>
              <a:rPr lang="en-US" sz="1200" i="1" dirty="0" err="1" smtClean="0"/>
              <a:t>docker.sock</a:t>
            </a:r>
            <a:r>
              <a:rPr lang="en-US" sz="1200" i="1" dirty="0" smtClean="0"/>
              <a:t>:/</a:t>
            </a:r>
            <a:r>
              <a:rPr lang="en-US" sz="1200" i="1" dirty="0" err="1" smtClean="0"/>
              <a:t>var</a:t>
            </a:r>
            <a:r>
              <a:rPr lang="en-US" sz="1200" i="1" dirty="0" smtClean="0"/>
              <a:t>/run/</a:t>
            </a:r>
            <a:r>
              <a:rPr lang="en-US" sz="1200" i="1" dirty="0" err="1" smtClean="0"/>
              <a:t>docker.sock</a:t>
            </a:r>
            <a:r>
              <a:rPr lang="en-US" sz="1200" i="1" dirty="0" smtClean="0"/>
              <a:t> -v c:\\"%HOMEPATH%"\</a:t>
            </a:r>
            <a:r>
              <a:rPr lang="en-US" sz="1200" i="1" dirty="0" err="1" smtClean="0"/>
              <a:t>devopstraining</a:t>
            </a:r>
            <a:r>
              <a:rPr lang="en-US" sz="1200" i="1" dirty="0" smtClean="0"/>
              <a:t>:/home </a:t>
            </a:r>
            <a:r>
              <a:rPr lang="en-US" sz="1200" i="1" dirty="0" err="1" smtClean="0"/>
              <a:t>veritycorp</a:t>
            </a:r>
            <a:r>
              <a:rPr lang="en-US" sz="1200" i="1" dirty="0" smtClean="0"/>
              <a:t>/</a:t>
            </a:r>
            <a:r>
              <a:rPr lang="en-US" sz="1200" i="1" dirty="0" err="1" smtClean="0"/>
              <a:t>devops</a:t>
            </a:r>
            <a:endParaRPr lang="en" sz="1200" dirty="0" smtClean="0"/>
          </a:p>
          <a:p>
            <a:pPr marL="0" indent="-214313">
              <a:lnSpc>
                <a:spcPct val="100000"/>
              </a:lnSpc>
              <a:spcAft>
                <a:spcPts val="450"/>
              </a:spcAft>
            </a:pPr>
            <a:r>
              <a:rPr lang="en" sz="1200" dirty="0" smtClean="0"/>
              <a:t>Linux/Mac/AWS</a:t>
            </a:r>
          </a:p>
          <a:p>
            <a:pPr marL="342900" lvl="2" indent="-214313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1200" i="1" dirty="0" err="1" smtClean="0"/>
              <a:t>sudo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docker</a:t>
            </a:r>
            <a:r>
              <a:rPr lang="en-US" sz="1200" i="1" dirty="0" smtClean="0"/>
              <a:t> run --</a:t>
            </a:r>
            <a:r>
              <a:rPr lang="en-US" sz="1200" i="1" dirty="0" err="1" smtClean="0"/>
              <a:t>rm</a:t>
            </a:r>
            <a:r>
              <a:rPr lang="en-US" sz="1200" i="1" dirty="0" smtClean="0"/>
              <a:t> -u root -p 8089:8089 -p 8080:8080 -v </a:t>
            </a:r>
            <a:r>
              <a:rPr lang="en-US" sz="1200" i="1" dirty="0" err="1" smtClean="0"/>
              <a:t>jenkins</a:t>
            </a:r>
            <a:r>
              <a:rPr lang="en-US" sz="1200" i="1" dirty="0" smtClean="0"/>
              <a:t>-data:/</a:t>
            </a:r>
            <a:r>
              <a:rPr lang="en-US" sz="1200" i="1" dirty="0" err="1" smtClean="0"/>
              <a:t>var</a:t>
            </a:r>
            <a:r>
              <a:rPr lang="en-US" sz="1200" i="1" dirty="0" smtClean="0"/>
              <a:t>/</a:t>
            </a:r>
            <a:r>
              <a:rPr lang="en-US" sz="1200" i="1" dirty="0" err="1" smtClean="0"/>
              <a:t>jenkins_home</a:t>
            </a:r>
            <a:r>
              <a:rPr lang="en-US" sz="1200" i="1" dirty="0" smtClean="0"/>
              <a:t> -v /</a:t>
            </a:r>
            <a:r>
              <a:rPr lang="en-US" sz="1200" i="1" dirty="0" err="1" smtClean="0"/>
              <a:t>var</a:t>
            </a:r>
            <a:r>
              <a:rPr lang="en-US" sz="1200" i="1" dirty="0" smtClean="0"/>
              <a:t>/run/</a:t>
            </a:r>
            <a:r>
              <a:rPr lang="en-US" sz="1200" i="1" dirty="0" err="1" smtClean="0"/>
              <a:t>docker.sock</a:t>
            </a:r>
            <a:r>
              <a:rPr lang="en-US" sz="1200" i="1" dirty="0" smtClean="0"/>
              <a:t>:/</a:t>
            </a:r>
            <a:r>
              <a:rPr lang="en-US" sz="1200" i="1" dirty="0" err="1" smtClean="0"/>
              <a:t>var</a:t>
            </a:r>
            <a:r>
              <a:rPr lang="en-US" sz="1200" i="1" dirty="0" smtClean="0"/>
              <a:t>/run/</a:t>
            </a:r>
            <a:r>
              <a:rPr lang="en-US" sz="1200" i="1" dirty="0" err="1" smtClean="0"/>
              <a:t>docker.sock</a:t>
            </a:r>
            <a:r>
              <a:rPr lang="en-US" sz="1200" i="1" dirty="0" smtClean="0"/>
              <a:t> -v $HOME:/home </a:t>
            </a:r>
            <a:r>
              <a:rPr lang="en-US" sz="1200" i="1" dirty="0" err="1" smtClean="0"/>
              <a:t>veritycorp</a:t>
            </a:r>
            <a:r>
              <a:rPr lang="en-US" sz="1200" i="1" dirty="0" smtClean="0"/>
              <a:t>/</a:t>
            </a:r>
            <a:r>
              <a:rPr lang="en-US" sz="1200" i="1" dirty="0" err="1" smtClean="0"/>
              <a:t>devops</a:t>
            </a:r>
            <a:endParaRPr lang="en-US" sz="1200" i="1" dirty="0" smtClean="0"/>
          </a:p>
          <a:p>
            <a:pPr marL="342900" lvl="2" indent="-214313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</a:pPr>
            <a:endParaRPr lang="en-US" sz="1200" i="1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n-US" sz="1200" b="1" dirty="0" smtClean="0"/>
              <a:t>Note: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200" dirty="0" smtClean="0"/>
              <a:t>For AWS, Make sure you have created security groups for Jenkins, Tomcat servers for </a:t>
            </a:r>
            <a:r>
              <a:rPr lang="en-US" sz="1200" dirty="0" err="1" smtClean="0"/>
              <a:t>Ubuntu</a:t>
            </a:r>
            <a:r>
              <a:rPr lang="en-US" sz="1200" dirty="0" smtClean="0"/>
              <a:t> instance on AWS</a:t>
            </a:r>
          </a:p>
          <a:p>
            <a:pPr marL="342900" lvl="2" indent="-214313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</a:pPr>
            <a:endParaRPr lang="en-US" sz="1200" i="1" dirty="0" smtClean="0"/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Understanding the Command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684843" cy="3416400"/>
          </a:xfrm>
        </p:spPr>
        <p:txBody>
          <a:bodyPr>
            <a:normAutofit fontScale="55000" lnSpcReduction="20000"/>
          </a:bodyPr>
          <a:lstStyle/>
          <a:p>
            <a:pPr marL="342900" indent="-228600">
              <a:buSzPts val="1200"/>
              <a:buNone/>
            </a:pPr>
            <a:r>
              <a:rPr lang="en-US" dirty="0" smtClean="0"/>
              <a:t>1. Automatically removes the </a:t>
            </a:r>
            <a:r>
              <a:rPr lang="en-US" dirty="0" err="1" smtClean="0"/>
              <a:t>Docker</a:t>
            </a:r>
            <a:r>
              <a:rPr lang="en-US" dirty="0" smtClean="0"/>
              <a:t> container when it is shut down</a:t>
            </a:r>
          </a:p>
          <a:p>
            <a:pPr marL="342900" indent="-228600">
              <a:buSzPts val="1200"/>
              <a:buNone/>
            </a:pPr>
            <a:endParaRPr lang="en-US" dirty="0" smtClean="0"/>
          </a:p>
          <a:p>
            <a:pPr marL="342900" indent="-228600">
              <a:buSzPts val="1200"/>
              <a:buNone/>
            </a:pPr>
            <a:r>
              <a:rPr lang="en-US" dirty="0" smtClean="0"/>
              <a:t>2. Maps port 8089 on the host machine to port 8089 of the</a:t>
            </a:r>
          </a:p>
          <a:p>
            <a:pPr marL="342900" indent="-228600">
              <a:buSzPts val="1200"/>
              <a:buNone/>
            </a:pPr>
            <a:r>
              <a:rPr lang="en-US" b="1" dirty="0" err="1" smtClean="0"/>
              <a:t>veritycorp</a:t>
            </a:r>
            <a:r>
              <a:rPr lang="en-US" b="1" dirty="0" smtClean="0"/>
              <a:t>/</a:t>
            </a:r>
            <a:r>
              <a:rPr lang="en-US" b="1" dirty="0" err="1" smtClean="0"/>
              <a:t>devops</a:t>
            </a:r>
            <a:r>
              <a:rPr lang="en-US" dirty="0" smtClean="0"/>
              <a:t> container for tomcat server</a:t>
            </a:r>
          </a:p>
          <a:p>
            <a:pPr marL="342900" indent="-228600">
              <a:buSzPts val="1200"/>
              <a:buNone/>
            </a:pPr>
            <a:endParaRPr lang="en-US" dirty="0" smtClean="0"/>
          </a:p>
          <a:p>
            <a:pPr marL="342900" indent="-228600">
              <a:buSzPts val="1200"/>
              <a:buNone/>
            </a:pPr>
            <a:r>
              <a:rPr lang="en-US" dirty="0" smtClean="0"/>
              <a:t>3. Maps port 8080 on the host machine to port 8080 of the</a:t>
            </a:r>
          </a:p>
          <a:p>
            <a:pPr marL="342900" indent="-228600">
              <a:buSzPts val="1200"/>
              <a:buNone/>
            </a:pPr>
            <a:r>
              <a:rPr lang="en-US" b="1" dirty="0" err="1" smtClean="0"/>
              <a:t>veritycorp</a:t>
            </a:r>
            <a:r>
              <a:rPr lang="en-US" b="1" dirty="0" smtClean="0"/>
              <a:t>/</a:t>
            </a:r>
            <a:r>
              <a:rPr lang="en-US" b="1" dirty="0" err="1" smtClean="0"/>
              <a:t>devops</a:t>
            </a:r>
            <a:r>
              <a:rPr lang="en-US" dirty="0" smtClean="0"/>
              <a:t> container for </a:t>
            </a:r>
            <a:r>
              <a:rPr lang="en-US" dirty="0" err="1" smtClean="0"/>
              <a:t>jenkins</a:t>
            </a:r>
            <a:r>
              <a:rPr lang="en-US" dirty="0" smtClean="0"/>
              <a:t> server</a:t>
            </a:r>
          </a:p>
          <a:p>
            <a:pPr marL="342900" indent="-228600">
              <a:buSzPts val="1200"/>
              <a:buNone/>
            </a:pPr>
            <a:endParaRPr lang="en-US" dirty="0" smtClean="0"/>
          </a:p>
          <a:p>
            <a:pPr marL="342900" indent="-228600">
              <a:buSzPts val="1200"/>
              <a:buNone/>
            </a:pPr>
            <a:r>
              <a:rPr lang="en-US" dirty="0" smtClean="0"/>
              <a:t>4. Let’s not worry about it right now</a:t>
            </a:r>
          </a:p>
          <a:p>
            <a:pPr marL="342900" indent="-228600">
              <a:buSzPts val="1200"/>
              <a:buNone/>
            </a:pPr>
            <a:endParaRPr lang="en-US" dirty="0" smtClean="0"/>
          </a:p>
          <a:p>
            <a:pPr marL="342900" indent="-228600">
              <a:buSzPts val="1200"/>
              <a:buNone/>
            </a:pPr>
            <a:r>
              <a:rPr lang="en-US" dirty="0" smtClean="0"/>
              <a:t>5. (But highly recommended) Maps the /</a:t>
            </a:r>
            <a:r>
              <a:rPr lang="en-US" dirty="0" err="1" smtClean="0"/>
              <a:t>var</a:t>
            </a:r>
            <a:r>
              <a:rPr lang="en-US" dirty="0" smtClean="0"/>
              <a:t>/</a:t>
            </a:r>
            <a:r>
              <a:rPr lang="en-US" dirty="0" err="1" smtClean="0"/>
              <a:t>jenkins_home</a:t>
            </a:r>
            <a:r>
              <a:rPr lang="en-US" dirty="0" smtClean="0"/>
              <a:t> directory in the</a:t>
            </a:r>
          </a:p>
          <a:p>
            <a:pPr marL="342900" indent="-228600">
              <a:buSzPts val="1200"/>
              <a:buNone/>
            </a:pPr>
            <a:r>
              <a:rPr lang="en-US" dirty="0" smtClean="0"/>
              <a:t>container to the </a:t>
            </a:r>
            <a:r>
              <a:rPr lang="en-US" dirty="0" err="1" smtClean="0"/>
              <a:t>Docker</a:t>
            </a:r>
            <a:r>
              <a:rPr lang="en-US" dirty="0" smtClean="0"/>
              <a:t> volume with the name </a:t>
            </a:r>
            <a:r>
              <a:rPr lang="en-US" dirty="0" err="1" smtClean="0"/>
              <a:t>jenkins</a:t>
            </a:r>
            <a:r>
              <a:rPr lang="en-US" dirty="0" smtClean="0"/>
              <a:t>-data</a:t>
            </a:r>
          </a:p>
          <a:p>
            <a:pPr marL="342900" indent="-228600">
              <a:buSzPts val="1200"/>
              <a:buNone/>
            </a:pPr>
            <a:r>
              <a:rPr lang="en-US" dirty="0" smtClean="0"/>
              <a:t>(automatically created if non-</a:t>
            </a:r>
            <a:r>
              <a:rPr lang="en-US" dirty="0" err="1" smtClean="0"/>
              <a:t>existen</a:t>
            </a:r>
            <a:r>
              <a:rPr lang="en-US" dirty="0" smtClean="0"/>
              <a:t>). Makes Jenkins state to persist</a:t>
            </a:r>
          </a:p>
          <a:p>
            <a:pPr marL="342900" indent="-228600">
              <a:buSzPts val="1200"/>
              <a:buNone/>
            </a:pPr>
            <a:r>
              <a:rPr lang="en-US" dirty="0" smtClean="0"/>
              <a:t>each time you restart Jenkins</a:t>
            </a:r>
          </a:p>
          <a:p>
            <a:pPr marL="342900" indent="-228600">
              <a:buSzPts val="1200"/>
              <a:buNone/>
            </a:pPr>
            <a:endParaRPr lang="en-US" dirty="0" smtClean="0"/>
          </a:p>
          <a:p>
            <a:pPr marL="342900" indent="-228600">
              <a:buSzPts val="1200"/>
              <a:buNone/>
            </a:pPr>
            <a:r>
              <a:rPr lang="en-US" dirty="0" smtClean="0"/>
              <a:t>6. Allows </a:t>
            </a:r>
            <a:r>
              <a:rPr lang="en-US" b="1" dirty="0" err="1" smtClean="0"/>
              <a:t>veritycorp</a:t>
            </a:r>
            <a:r>
              <a:rPr lang="en-US" b="1" dirty="0" smtClean="0"/>
              <a:t>/</a:t>
            </a:r>
            <a:r>
              <a:rPr lang="en-US" b="1" dirty="0" err="1" smtClean="0"/>
              <a:t>devops</a:t>
            </a:r>
            <a:r>
              <a:rPr lang="en-US" dirty="0" smtClean="0"/>
              <a:t>  container to communicate with the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342900" indent="-228600">
              <a:buSzPts val="1200"/>
              <a:buNone/>
            </a:pPr>
            <a:r>
              <a:rPr lang="en-US" dirty="0" smtClean="0"/>
              <a:t>daemon when we use “agent” command in pipeline code</a:t>
            </a:r>
          </a:p>
          <a:p>
            <a:pPr marL="342900" indent="-228600">
              <a:buSzPts val="1200"/>
              <a:buNone/>
            </a:pPr>
            <a:endParaRPr lang="en-US" dirty="0" smtClean="0"/>
          </a:p>
          <a:p>
            <a:pPr marL="342900" indent="-228600">
              <a:buSzPts val="1200"/>
              <a:buNone/>
            </a:pPr>
            <a:r>
              <a:rPr lang="en-US" dirty="0" smtClean="0"/>
              <a:t>7. Maps the %HOMEPATH% directory on the host machine to the /home</a:t>
            </a:r>
          </a:p>
          <a:p>
            <a:pPr marL="342900" indent="-228600">
              <a:buSzPts val="1200"/>
              <a:buNone/>
            </a:pPr>
            <a:r>
              <a:rPr lang="en-US" dirty="0" smtClean="0"/>
              <a:t>directory in the container. </a:t>
            </a:r>
          </a:p>
          <a:p>
            <a:pPr marL="342900" indent="-228600">
              <a:buSzPts val="1200"/>
              <a:buNone/>
            </a:pPr>
            <a:endParaRPr lang="en-US" dirty="0" smtClean="0"/>
          </a:p>
          <a:p>
            <a:pPr marL="342900" indent="-228600">
              <a:buSzPts val="1200"/>
              <a:buNone/>
            </a:pPr>
            <a:r>
              <a:rPr lang="en-US" dirty="0" smtClean="0"/>
              <a:t>Note: Linux/Mac has slightly different syntax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7739" y="1337935"/>
            <a:ext cx="3515546" cy="12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Unlocking Jenkis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087217" cy="3416400"/>
          </a:xfrm>
        </p:spPr>
        <p:txBody>
          <a:bodyPr>
            <a:normAutofit fontScale="92500" lnSpcReduction="20000"/>
          </a:bodyPr>
          <a:lstStyle/>
          <a:p>
            <a:pPr marL="342900" indent="-247650">
              <a:buSzPts val="1600"/>
            </a:pPr>
            <a:r>
              <a:rPr lang="en-US" dirty="0" smtClean="0"/>
              <a:t>After the 2 sets of asterisks appear in the terminal/command prompt window, browse to http://localhost:8080 and wait until the Unlock Jenkins page appears</a:t>
            </a:r>
          </a:p>
          <a:p>
            <a:pPr marL="342900" indent="-247650">
              <a:buSzPts val="1600"/>
            </a:pPr>
            <a:r>
              <a:rPr lang="en-US" dirty="0" smtClean="0"/>
              <a:t>From the terminal/command prompt window again, copy the automatically-generated alphanumeric password (between the 2 sets of asterisks)</a:t>
            </a:r>
          </a:p>
          <a:p>
            <a:pPr marL="342900" indent="-247650">
              <a:buSzPts val="1600"/>
            </a:pPr>
            <a:r>
              <a:rPr lang="en-US" dirty="0" smtClean="0"/>
              <a:t>On Customize Jenkins page click Install suggested </a:t>
            </a:r>
            <a:r>
              <a:rPr lang="en-US" dirty="0" err="1" smtClean="0"/>
              <a:t>plugins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Google Shape;171;p31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5316583" y="1318465"/>
            <a:ext cx="3200400" cy="146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72;p31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5501661" y="3312692"/>
            <a:ext cx="2897757" cy="1168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3950057" cy="3416400"/>
          </a:xfrm>
        </p:spPr>
        <p:txBody>
          <a:bodyPr>
            <a:normAutofit/>
          </a:bodyPr>
          <a:lstStyle/>
          <a:p>
            <a:pPr marL="342900" indent="-228600">
              <a:buClr>
                <a:srgbClr val="292B2C"/>
              </a:buClr>
              <a:buSzPts val="1200"/>
              <a:buFont typeface="Roboto"/>
              <a:buAutoNum type="arabicPeriod"/>
            </a:pPr>
            <a:r>
              <a:rPr lang="en-US" sz="1100" dirty="0" smtClean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When the Create First Admin User page appears, specify your details in the respective fields and click Save and Finish.</a:t>
            </a:r>
          </a:p>
          <a:p>
            <a:pPr marL="342900" indent="-228600">
              <a:buClr>
                <a:srgbClr val="292B2C"/>
              </a:buClr>
              <a:buSzPts val="1200"/>
              <a:buFont typeface="Roboto"/>
              <a:buAutoNum type="arabicPeriod"/>
            </a:pPr>
            <a:r>
              <a:rPr lang="en-US" sz="1100" dirty="0" smtClean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When the Jenkins is ready page appears, click Start using Jenkins.</a:t>
            </a:r>
          </a:p>
          <a:p>
            <a:pPr marL="342900" indent="-228600">
              <a:buClr>
                <a:srgbClr val="292B2C"/>
              </a:buClr>
              <a:buSzPts val="1200"/>
              <a:buFont typeface="Roboto"/>
              <a:buAutoNum type="arabicPeriod"/>
            </a:pPr>
            <a:r>
              <a:rPr lang="en-US" sz="1100" dirty="0" smtClean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Please note</a:t>
            </a:r>
          </a:p>
          <a:p>
            <a:pPr marL="685800" lvl="1" indent="-228600">
              <a:spcBef>
                <a:spcPts val="0"/>
              </a:spcBef>
              <a:buClr>
                <a:srgbClr val="292B2C"/>
              </a:buClr>
              <a:buSzPts val="1200"/>
              <a:buFont typeface="Roboto"/>
              <a:buChar char="○"/>
            </a:pPr>
            <a:r>
              <a:rPr lang="en-US" sz="1100" dirty="0" smtClean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This page may indicate Jenkins is almost ready! instead and if so, click Restart.</a:t>
            </a:r>
          </a:p>
          <a:p>
            <a:pPr marL="685800" lvl="1" indent="-228600">
              <a:spcBef>
                <a:spcPts val="0"/>
              </a:spcBef>
              <a:buClr>
                <a:srgbClr val="292B2C"/>
              </a:buClr>
              <a:buSzPts val="1200"/>
              <a:buFont typeface="Roboto"/>
              <a:buChar char="○"/>
            </a:pPr>
            <a:r>
              <a:rPr lang="en-US" sz="1100" dirty="0" smtClean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If the page doesn’t automatically refresh after a minute, use your web browser to refresh the page manually.</a:t>
            </a:r>
          </a:p>
          <a:p>
            <a:pPr marL="685800" lvl="1" indent="-228600">
              <a:spcBef>
                <a:spcPts val="0"/>
              </a:spcBef>
              <a:buClr>
                <a:srgbClr val="292B2C"/>
              </a:buClr>
              <a:buSzPts val="1200"/>
              <a:buFont typeface="Roboto"/>
              <a:buChar char="○"/>
            </a:pPr>
            <a:r>
              <a:rPr lang="en-US" sz="1100" dirty="0" smtClean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If required, log in to Jenkins with the credentials of the user you just created and you’re ready to start using Jenkins!</a:t>
            </a:r>
          </a:p>
          <a:p>
            <a:pPr indent="-228600">
              <a:buClr>
                <a:srgbClr val="292B2C"/>
              </a:buClr>
              <a:buSzPts val="1200"/>
              <a:buFont typeface="Roboto"/>
              <a:buAutoNum type="arabicPeriod"/>
            </a:pPr>
            <a:r>
              <a:rPr lang="en-US" sz="1100" dirty="0" smtClean="0">
                <a:solidFill>
                  <a:srgbClr val="292B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can stop the </a:t>
            </a:r>
            <a:r>
              <a:rPr lang="en-US" sz="1100" b="1" dirty="0" smtClean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verity/</a:t>
            </a:r>
            <a:r>
              <a:rPr lang="en-US" sz="1100" b="1" dirty="0" err="1" smtClean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devops</a:t>
            </a:r>
            <a:r>
              <a:rPr lang="en-US" sz="1100" dirty="0" smtClean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dirty="0" err="1" smtClean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r>
              <a:rPr lang="en-US" sz="1100" dirty="0" smtClean="0">
                <a:solidFill>
                  <a:srgbClr val="292B2C"/>
                </a:solidFill>
                <a:latin typeface="Roboto"/>
                <a:ea typeface="Roboto"/>
                <a:cs typeface="Roboto"/>
                <a:sym typeface="Roboto"/>
              </a:rPr>
              <a:t> container by typing </a:t>
            </a:r>
            <a:r>
              <a:rPr lang="en-US" sz="1100" dirty="0" smtClean="0">
                <a:solidFill>
                  <a:srgbClr val="292B2C"/>
                </a:solidFill>
                <a:latin typeface="Roboto"/>
                <a:ea typeface="Roboto"/>
                <a:cs typeface="Roboto"/>
                <a:sym typeface="Courier New"/>
              </a:rPr>
              <a:t>Ctrl-C</a:t>
            </a:r>
            <a:endParaRPr lang="en-US" sz="1100" dirty="0" smtClean="0">
              <a:solidFill>
                <a:srgbClr val="292B2C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n-US" sz="1100" dirty="0"/>
          </a:p>
        </p:txBody>
      </p:sp>
      <p:pic>
        <p:nvPicPr>
          <p:cNvPr id="4" name="Google Shape;179;p32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840682" y="972277"/>
            <a:ext cx="1499868" cy="1219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80;p32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960890" y="1067637"/>
            <a:ext cx="1424307" cy="852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1;p32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4875607" y="2632592"/>
            <a:ext cx="2406188" cy="9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2954" y="3776871"/>
            <a:ext cx="2278235" cy="9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I" id="{395F5188-59B8-DD43-985C-595C15C29AB3}" vid="{B257473D-1D28-4C4E-B603-9C32BD286EF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</Template>
  <TotalTime>3963</TotalTime>
  <Words>1165</Words>
  <Application>Microsoft Macintosh PowerPoint</Application>
  <PresentationFormat>On-screen Show (16:9)</PresentationFormat>
  <Paragraphs>284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  <vt:variant>
        <vt:lpstr>Custom Shows</vt:lpstr>
      </vt:variant>
      <vt:variant>
        <vt:i4>1</vt:i4>
      </vt:variant>
    </vt:vector>
  </HeadingPairs>
  <TitlesOfParts>
    <vt:vector size="52" baseType="lpstr">
      <vt:lpstr>Arial</vt:lpstr>
      <vt:lpstr>Roboto</vt:lpstr>
      <vt:lpstr>Courier New</vt:lpstr>
      <vt:lpstr>Calibri</vt:lpstr>
      <vt:lpstr>Calibri Light</vt:lpstr>
      <vt:lpstr>Rockwell</vt:lpstr>
      <vt:lpstr>Glasgow-Medium</vt:lpstr>
      <vt:lpstr>Webdings</vt:lpstr>
      <vt:lpstr>Wingdings 2</vt:lpstr>
      <vt:lpstr>Wingdings</vt:lpstr>
      <vt:lpstr>Rambla</vt:lpstr>
      <vt:lpstr>AI</vt:lpstr>
      <vt:lpstr>Custom Design</vt:lpstr>
      <vt:lpstr>Simple Light</vt:lpstr>
      <vt:lpstr>1_Simple Light</vt:lpstr>
      <vt:lpstr>Office Theme</vt:lpstr>
      <vt:lpstr>Exercise</vt:lpstr>
      <vt:lpstr>Maven Installation(if not already in docker image)</vt:lpstr>
      <vt:lpstr>Tomcat Installation(if not already in docker image)</vt:lpstr>
      <vt:lpstr>Tomcat Installation(Cont…)</vt:lpstr>
      <vt:lpstr>Jenkins Hands-on</vt:lpstr>
      <vt:lpstr>Docker Image with Preinstalled Jenkins</vt:lpstr>
      <vt:lpstr>Understanding the Command</vt:lpstr>
      <vt:lpstr>Unlocking Jenkis</vt:lpstr>
      <vt:lpstr>Getting Started</vt:lpstr>
      <vt:lpstr>Step 1 - Getting Sample Code(App &amp; System Tests)</vt:lpstr>
      <vt:lpstr>Step 2 - Cloning Sample Code(App)</vt:lpstr>
      <vt:lpstr>Step 2 - Cloning Sample Code(System Tests)</vt:lpstr>
      <vt:lpstr>Step 3 - Create Pipeline Project</vt:lpstr>
      <vt:lpstr>Step 4 - Create Jenkinsfile</vt:lpstr>
      <vt:lpstr>Add Stage  – Clean</vt:lpstr>
      <vt:lpstr>Saving Jenkinsfile/Commit</vt:lpstr>
      <vt:lpstr>Running The Pipeline</vt:lpstr>
      <vt:lpstr>Exercise</vt:lpstr>
      <vt:lpstr>Add Stage – PMD</vt:lpstr>
      <vt:lpstr>PMD Result</vt:lpstr>
      <vt:lpstr>Get PMD report</vt:lpstr>
      <vt:lpstr>Add Stage – Compile</vt:lpstr>
      <vt:lpstr>Exercise</vt:lpstr>
      <vt:lpstr>Add Stage – Unit Test </vt:lpstr>
      <vt:lpstr>Unit Test Result</vt:lpstr>
      <vt:lpstr>Add Stage – JaCoCo</vt:lpstr>
      <vt:lpstr>JaCoCo Reports</vt:lpstr>
      <vt:lpstr>Add Stage – Generate war file</vt:lpstr>
      <vt:lpstr>Result</vt:lpstr>
      <vt:lpstr>Add Stage – Tomcat Server Up</vt:lpstr>
      <vt:lpstr>Add Stage – War Deployed on Tomcat Server</vt:lpstr>
      <vt:lpstr>Exercise</vt:lpstr>
      <vt:lpstr>Add Stage – System Test</vt:lpstr>
      <vt:lpstr>Complete Pipeline</vt:lpstr>
      <vt:lpstr>Output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In Testing</dc:title>
  <dc:creator>vipul</dc:creator>
  <cp:lastModifiedBy>Umang Agarwal</cp:lastModifiedBy>
  <cp:revision>137</cp:revision>
  <dcterms:modified xsi:type="dcterms:W3CDTF">2020-02-05T13:39:49Z</dcterms:modified>
</cp:coreProperties>
</file>