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55" r:id="rId5"/>
    <p:sldId id="530" r:id="rId6"/>
    <p:sldId id="532" r:id="rId7"/>
    <p:sldId id="529" r:id="rId8"/>
    <p:sldId id="531" r:id="rId9"/>
    <p:sldId id="533" r:id="rId10"/>
    <p:sldId id="534" r:id="rId11"/>
    <p:sldId id="4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rapanna" initials="H" lastIdx="3" clrIdx="0">
    <p:extLst>
      <p:ext uri="{19B8F6BF-5375-455C-9EA6-DF929625EA0E}">
        <p15:presenceInfo xmlns:p15="http://schemas.microsoft.com/office/powerpoint/2012/main" userId="S::Heerapanna.Chavan@FISGLOBAL.COM::bb0e6b61-f597-4be1-8a1c-242e2f9ab0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058B8-3897-48C9-A029-58A7FBC37794}" v="11" dt="2021-05-10T15:53:08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951DA-15A7-4D86-8AD2-A1A4E64AAC8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FB0F-6197-4833-8CEB-E4FAA5C9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0665" indent="-240665"/>
            <a:endParaRPr lang="en-US">
              <a:cs typeface="Calibri"/>
            </a:endParaRPr>
          </a:p>
          <a:p>
            <a:endParaRPr lang="en-IN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7D85D-A08E-4CB2-9448-ABC7DD01EEF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FTE &amp; dependents and global staff with dependents in India.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0FB0F-6197-4833-8CEB-E4FAA5C93D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0665" indent="-240665"/>
            <a:endParaRPr lang="en-US">
              <a:cs typeface="Calibri"/>
            </a:endParaRPr>
          </a:p>
          <a:p>
            <a:endParaRPr lang="en-IN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7D85D-A08E-4CB2-9448-ABC7DD01EEF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6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337150"/>
            <a:ext cx="8016000" cy="3369607"/>
          </a:xfrm>
        </p:spPr>
        <p:txBody>
          <a:bodyPr anchor="b" anchorCtr="0">
            <a:noAutofit/>
          </a:bodyPr>
          <a:lstStyle>
            <a:lvl1pPr marL="0" algn="l" defTabSz="609585" rtl="0" eaLnBrk="1" latinLnBrk="0" hangingPunct="1">
              <a:lnSpc>
                <a:spcPct val="81000"/>
              </a:lnSpc>
              <a:spcBef>
                <a:spcPct val="0"/>
              </a:spcBef>
              <a:buNone/>
              <a:defRPr lang="en-US" sz="7333" b="1" i="0" kern="1200" cap="all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5202077"/>
            <a:ext cx="8016000" cy="959811"/>
          </a:xfrm>
        </p:spPr>
        <p:txBody>
          <a:bodyPr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i-FI" sz="2133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en-US"/>
              <a:t>Click to add Date and Presenter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D25AB9-8020-4C3E-83A3-21C1C12A3332}"/>
              </a:ext>
            </a:extLst>
          </p:cNvPr>
          <p:cNvCxnSpPr>
            <a:cxnSpLocks/>
          </p:cNvCxnSpPr>
          <p:nvPr userDrawn="1"/>
        </p:nvCxnSpPr>
        <p:spPr>
          <a:xfrm>
            <a:off x="510118" y="4939333"/>
            <a:ext cx="101872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EA37A-A1F0-409C-B851-F3DCE2A60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11" y="388689"/>
            <a:ext cx="1383405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6E62A92-4FD1-4D77-82F6-84F8E0AF78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7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0117" y="2736118"/>
            <a:ext cx="6561243" cy="2384521"/>
          </a:xfrm>
        </p:spPr>
        <p:txBody>
          <a:bodyPr>
            <a:noAutofit/>
          </a:bodyPr>
          <a:lstStyle>
            <a:lvl1pPr algn="l" defTabSz="457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1" i="0" kern="1200" cap="all" dirty="0">
                <a:solidFill>
                  <a:schemeClr val="tx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499796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BB0C-1568-4800-B1EF-F0EC8B1101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118" y="1822638"/>
            <a:ext cx="6794500" cy="395389"/>
          </a:xfr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  <a:lvl2pPr marL="241294" indent="0">
              <a:buNone/>
              <a:defRPr/>
            </a:lvl2pPr>
            <a:lvl3pPr marL="482588" indent="0">
              <a:buNone/>
              <a:defRPr/>
            </a:lvl3pPr>
            <a:lvl4pPr marL="596885" indent="0">
              <a:buNone/>
              <a:defRPr/>
            </a:lvl4pPr>
            <a:lvl5pPr marL="836062" indent="0">
              <a:buNone/>
              <a:defRPr/>
            </a:lvl5pPr>
          </a:lstStyle>
          <a:p>
            <a:r>
              <a:rPr lang="en-US"/>
              <a:t>DIVIDER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18E211-D3B4-41AC-820D-B39F56E3C27F}"/>
              </a:ext>
            </a:extLst>
          </p:cNvPr>
          <p:cNvCxnSpPr>
            <a:cxnSpLocks/>
          </p:cNvCxnSpPr>
          <p:nvPr userDrawn="1"/>
        </p:nvCxnSpPr>
        <p:spPr>
          <a:xfrm>
            <a:off x="510118" y="2387669"/>
            <a:ext cx="1018721" cy="0"/>
          </a:xfrm>
          <a:prstGeom prst="line">
            <a:avLst/>
          </a:prstGeom>
          <a:ln w="25400" cmpd="sng">
            <a:solidFill>
              <a:srgbClr val="41D5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_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185957" y="6377127"/>
            <a:ext cx="878517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0" i="0">
                <a:solidFill>
                  <a:schemeClr val="bg1"/>
                </a:solidFill>
              </a:rPr>
              <a:t>©2019 FIS and/or its subsidiaries. All Rights Reserved.</a:t>
            </a:r>
            <a:r>
              <a:rPr lang="en-US" sz="1067" b="0" i="0" baseline="0">
                <a:solidFill>
                  <a:schemeClr val="bg1"/>
                </a:solidFill>
              </a:rPr>
              <a:t> </a:t>
            </a:r>
            <a:r>
              <a:rPr lang="en-US" sz="1067" b="0" i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AA557-E5CE-49FE-AD47-FCC82C665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1226" y="2857990"/>
            <a:ext cx="2569551" cy="11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499796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3" y="1656196"/>
            <a:ext cx="11137644" cy="45112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80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2BC888-CFD9-447A-9CD2-00B89AFE943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76" y="6345213"/>
            <a:ext cx="771525" cy="3429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1119" y="6503424"/>
            <a:ext cx="62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4805" y="1647827"/>
            <a:ext cx="11133539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</a:t>
            </a:r>
            <a:r>
              <a:rPr lang="fi-FI" err="1"/>
              <a:t>level</a:t>
            </a:r>
            <a:endParaRPr lang="fi-FI"/>
          </a:p>
          <a:p>
            <a:pPr lvl="2"/>
            <a:r>
              <a:rPr lang="fi-FI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22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609585" rtl="0" eaLnBrk="1" latinLnBrk="0" hangingPunct="1">
        <a:lnSpc>
          <a:spcPct val="80000"/>
        </a:lnSpc>
        <a:spcBef>
          <a:spcPct val="0"/>
        </a:spcBef>
        <a:buNone/>
        <a:defRPr sz="34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294" marR="0" indent="-241294" algn="l" defTabSz="1219170" rtl="0" eaLnBrk="1" fontAlgn="auto" latinLnBrk="0" hangingPunct="1">
        <a:lnSpc>
          <a:spcPct val="100000"/>
        </a:lnSpc>
        <a:spcBef>
          <a:spcPts val="16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8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82588" marR="0" indent="-241294" algn="l" defTabSz="1219170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Tx/>
        <a:buSzTx/>
        <a:buFont typeface="Lucida Grande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3882" marR="0" indent="-24129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836063" marR="0" indent="-239178" algn="l" defTabSz="121917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075240" marR="0" indent="-239178" algn="l" defTabSz="121917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479988" indent="-239994" algn="l" defTabSz="609585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09585" rtl="0" eaLnBrk="1" latinLnBrk="0" hangingPunct="1">
        <a:lnSpc>
          <a:spcPct val="120000"/>
        </a:lnSpc>
        <a:spcBef>
          <a:spcPts val="0"/>
        </a:spcBef>
        <a:buFont typeface="Arial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09585" rtl="0" eaLnBrk="1" latinLnBrk="0" hangingPunct="1">
        <a:lnSpc>
          <a:spcPct val="120000"/>
        </a:lnSpc>
        <a:spcBef>
          <a:spcPts val="0"/>
        </a:spcBef>
        <a:buFont typeface="Arial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hyperlink" Target="https://www.vipulmedcorp.com/fisenr" TargetMode="External"/><Relationship Id="rId4" Type="http://schemas.openxmlformats.org/officeDocument/2006/relationships/image" Target="../media/image7.svg"/><Relationship Id="rId9" Type="http://schemas.openxmlformats.org/officeDocument/2006/relationships/hyperlink" Target="http://indiabenefits.fisglobal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hyperlink" Target="https://fisglobal.sharepoint.com/sites/fisandme-15/SitePages/fiscares.aspx" TargetMode="External"/><Relationship Id="rId18" Type="http://schemas.openxmlformats.org/officeDocument/2006/relationships/hyperlink" Target="https://selfregistration.cowin.gov.in/" TargetMode="External"/><Relationship Id="rId3" Type="http://schemas.openxmlformats.org/officeDocument/2006/relationships/hyperlink" Target="https://www.practo.com/plus/partners/e4757bce-546c-4b9f-a383-7ac17ee9318f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jpe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svg"/><Relationship Id="rId23" Type="http://schemas.openxmlformats.org/officeDocument/2006/relationships/hyperlink" Target="mailto:support@resourcesforyourlife.com" TargetMode="External"/><Relationship Id="rId10" Type="http://schemas.openxmlformats.org/officeDocument/2006/relationships/image" Target="../media/image28.svg"/><Relationship Id="rId19" Type="http://schemas.openxmlformats.org/officeDocument/2006/relationships/image" Target="../media/image35.png"/><Relationship Id="rId4" Type="http://schemas.openxmlformats.org/officeDocument/2006/relationships/image" Target="../media/image22.jpeg"/><Relationship Id="rId9" Type="http://schemas.openxmlformats.org/officeDocument/2006/relationships/image" Target="../media/image27.png"/><Relationship Id="rId14" Type="http://schemas.openxmlformats.org/officeDocument/2006/relationships/image" Target="../media/image31.png"/><Relationship Id="rId22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viddelhi.com/" TargetMode="External"/><Relationship Id="rId13" Type="http://schemas.openxmlformats.org/officeDocument/2006/relationships/hyperlink" Target="https://covidwb.com/" TargetMode="External"/><Relationship Id="rId18" Type="http://schemas.openxmlformats.org/officeDocument/2006/relationships/hyperlink" Target="http://nsscdcl.org/covidbeds/AvailableHospitals.jsp" TargetMode="External"/><Relationship Id="rId26" Type="http://schemas.openxmlformats.org/officeDocument/2006/relationships/hyperlink" Target="https://stopcorona.tn.gov.in/beds.php" TargetMode="External"/><Relationship Id="rId3" Type="http://schemas.openxmlformats.org/officeDocument/2006/relationships/package" Target="../embeddings/Microsoft_Excel_Worksheet.xlsx"/><Relationship Id="rId21" Type="http://schemas.openxmlformats.org/officeDocument/2006/relationships/hyperlink" Target="http://dgmhup.gov.in/en/CovidReport" TargetMode="External"/><Relationship Id="rId7" Type="http://schemas.openxmlformats.org/officeDocument/2006/relationships/hyperlink" Target="http://covidggn.com/" TargetMode="External"/><Relationship Id="rId12" Type="http://schemas.openxmlformats.org/officeDocument/2006/relationships/hyperlink" Target="https://covidtelangana.com/" TargetMode="External"/><Relationship Id="rId17" Type="http://schemas.openxmlformats.org/officeDocument/2006/relationships/hyperlink" Target="https://covidbaroda.com/" TargetMode="External"/><Relationship Id="rId25" Type="http://schemas.openxmlformats.org/officeDocument/2006/relationships/hyperlink" Target="https://covidtnadu.com/" TargetMode="External"/><Relationship Id="rId2" Type="http://schemas.openxmlformats.org/officeDocument/2006/relationships/slideLayout" Target="../slideLayouts/slideLayout4.xml"/><Relationship Id="rId16" Type="http://schemas.openxmlformats.org/officeDocument/2006/relationships/hyperlink" Target="https://ahna.org.in/covid19.html" TargetMode="External"/><Relationship Id="rId20" Type="http://schemas.openxmlformats.org/officeDocument/2006/relationships/hyperlink" Target="https://covidmp.com/" TargetMode="External"/><Relationship Id="rId2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wmf"/><Relationship Id="rId11" Type="http://schemas.openxmlformats.org/officeDocument/2006/relationships/hyperlink" Target="https://covidaps.com/" TargetMode="External"/><Relationship Id="rId24" Type="http://schemas.openxmlformats.org/officeDocument/2006/relationships/hyperlink" Target="https://coronaharyana.in/" TargetMode="External"/><Relationship Id="rId5" Type="http://schemas.openxmlformats.org/officeDocument/2006/relationships/oleObject" Target="../embeddings/oleObject1.bin"/><Relationship Id="rId15" Type="http://schemas.openxmlformats.org/officeDocument/2006/relationships/hyperlink" Target="https://covidamd.com/" TargetMode="External"/><Relationship Id="rId23" Type="http://schemas.openxmlformats.org/officeDocument/2006/relationships/hyperlink" Target="https://bhopalcovidbeds.in/" TargetMode="External"/><Relationship Id="rId28" Type="http://schemas.openxmlformats.org/officeDocument/2006/relationships/hyperlink" Target="https://covidgandhinagar.com/" TargetMode="External"/><Relationship Id="rId10" Type="http://schemas.openxmlformats.org/officeDocument/2006/relationships/hyperlink" Target="https://covidbengaluru.com/" TargetMode="External"/><Relationship Id="rId19" Type="http://schemas.openxmlformats.org/officeDocument/2006/relationships/hyperlink" Target="https://covidnashik.com/" TargetMode="External"/><Relationship Id="rId4" Type="http://schemas.openxmlformats.org/officeDocument/2006/relationships/image" Target="../media/image39.emf"/><Relationship Id="rId9" Type="http://schemas.openxmlformats.org/officeDocument/2006/relationships/hyperlink" Target="https://covidthane.org/availabiltyOfHospitalBeds.html" TargetMode="External"/><Relationship Id="rId14" Type="http://schemas.openxmlformats.org/officeDocument/2006/relationships/hyperlink" Target="https://covidpune.com/" TargetMode="External"/><Relationship Id="rId22" Type="http://schemas.openxmlformats.org/officeDocument/2006/relationships/hyperlink" Target="https://covidinfo.rajasthan.gov.in/COVID19HOSPITALBEDSSTATUSSTATE.aspx" TargetMode="External"/><Relationship Id="rId27" Type="http://schemas.openxmlformats.org/officeDocument/2006/relationships/hyperlink" Target="https://covidbeed.com/" TargetMode="External"/><Relationship Id="rId30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3A64-CEC6-4D85-A523-D6EC9AEA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67" y="2247900"/>
            <a:ext cx="4004733" cy="1817819"/>
          </a:xfrm>
        </p:spPr>
        <p:txBody>
          <a:bodyPr/>
          <a:lstStyle/>
          <a:p>
            <a:r>
              <a:rPr lang="en-US" sz="3600" dirty="0"/>
              <a:t>COVId – 19</a:t>
            </a:r>
            <a:br>
              <a:rPr lang="en-US" sz="3600" dirty="0"/>
            </a:br>
            <a:br>
              <a:rPr lang="en-US" sz="3600" dirty="0"/>
            </a:br>
            <a:r>
              <a:rPr lang="en-US" sz="1800" dirty="0"/>
              <a:t>Employee Handbook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FF88-7E35-450B-9ADA-2DB98C64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000" b="1" dirty="0"/>
              <a:t>May 2021</a:t>
            </a:r>
          </a:p>
        </p:txBody>
      </p:sp>
    </p:spTree>
    <p:extLst>
      <p:ext uri="{BB962C8B-B14F-4D97-AF65-F5344CB8AC3E}">
        <p14:creationId xmlns:p14="http://schemas.microsoft.com/office/powerpoint/2010/main" val="31244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peat">
            <a:extLst>
              <a:ext uri="{FF2B5EF4-FFF2-40B4-BE49-F238E27FC236}">
                <a16:creationId xmlns:a16="http://schemas.microsoft.com/office/drawing/2014/main" id="{20C2E096-A96C-4056-A635-23734C69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889" y="1621618"/>
            <a:ext cx="914400" cy="91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382F16-9595-481F-8677-F54550FB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17" y="209551"/>
            <a:ext cx="11719983" cy="666750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Employees Actionable</a:t>
            </a:r>
          </a:p>
        </p:txBody>
      </p:sp>
      <p:pic>
        <p:nvPicPr>
          <p:cNvPr id="10" name="Graphic 9" descr="Credit card">
            <a:extLst>
              <a:ext uri="{FF2B5EF4-FFF2-40B4-BE49-F238E27FC236}">
                <a16:creationId xmlns:a16="http://schemas.microsoft.com/office/drawing/2014/main" id="{502CA616-DCCA-412B-816C-F38F332BF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621618"/>
            <a:ext cx="914400" cy="914400"/>
          </a:xfrm>
          <a:prstGeom prst="rect">
            <a:avLst/>
          </a:prstGeom>
        </p:spPr>
      </p:pic>
      <p:pic>
        <p:nvPicPr>
          <p:cNvPr id="14" name="Graphic 13" descr="Speaker Phone">
            <a:extLst>
              <a:ext uri="{FF2B5EF4-FFF2-40B4-BE49-F238E27FC236}">
                <a16:creationId xmlns:a16="http://schemas.microsoft.com/office/drawing/2014/main" id="{FB915F2E-E175-4D54-8F7E-1B0EE70FA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2711" y="1621618"/>
            <a:ext cx="914400" cy="9144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030324-D938-4052-AD2D-526E6CF19C5B}"/>
              </a:ext>
            </a:extLst>
          </p:cNvPr>
          <p:cNvSpPr/>
          <p:nvPr/>
        </p:nvSpPr>
        <p:spPr>
          <a:xfrm>
            <a:off x="304801" y="2664858"/>
            <a:ext cx="3619927" cy="298101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 self and emergency contact details with address in </a:t>
            </a:r>
            <a:r>
              <a:rPr lang="en-US" sz="1600" b="1" dirty="0">
                <a:solidFill>
                  <a:schemeClr val="tx1"/>
                </a:solidFill>
              </a:rPr>
              <a:t>Workday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 your </a:t>
            </a:r>
            <a:r>
              <a:rPr lang="en-US" sz="1600" b="1" dirty="0">
                <a:solidFill>
                  <a:schemeClr val="tx1"/>
                </a:solidFill>
              </a:rPr>
              <a:t>emergency contact</a:t>
            </a:r>
            <a:r>
              <a:rPr lang="en-US" sz="1600" dirty="0">
                <a:solidFill>
                  <a:schemeClr val="tx1"/>
                </a:solidFill>
              </a:rPr>
              <a:t> details to your team lead/manger.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Update the personal and dependents information of GHMI website till 13-May-2021 </a:t>
            </a:r>
            <a:r>
              <a:rPr lang="en-US" sz="1600" dirty="0">
                <a:hlinkClick r:id="rId9"/>
              </a:rPr>
              <a:t>Link</a:t>
            </a:r>
            <a:endParaRPr lang="en-US" sz="1600" dirty="0"/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A22139-68EF-4DC8-A678-91BDE70ECC8E}"/>
              </a:ext>
            </a:extLst>
          </p:cNvPr>
          <p:cNvSpPr/>
          <p:nvPr/>
        </p:nvSpPr>
        <p:spPr>
          <a:xfrm>
            <a:off x="8267272" y="2664857"/>
            <a:ext cx="3619927" cy="298101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Keep the emergency contact number</a:t>
            </a:r>
            <a:r>
              <a:rPr lang="en-US" sz="1600" b="1" dirty="0">
                <a:solidFill>
                  <a:schemeClr val="tx1"/>
                </a:solidFill>
              </a:rPr>
              <a:t> (1800 103 9044)</a:t>
            </a:r>
            <a:r>
              <a:rPr lang="en-IN" sz="1600" dirty="0">
                <a:solidFill>
                  <a:schemeClr val="tx1"/>
                </a:solidFill>
              </a:rPr>
              <a:t> stored and inform your dependents.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Please inform your Employee id to your dependents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Please ensure to save your Managers contact number and share with your dependents too.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26197D1-EC74-44EA-BD4D-1C0C845EE111}"/>
              </a:ext>
            </a:extLst>
          </p:cNvPr>
          <p:cNvSpPr/>
          <p:nvPr/>
        </p:nvSpPr>
        <p:spPr>
          <a:xfrm>
            <a:off x="4286036" y="2669243"/>
            <a:ext cx="3619927" cy="2981010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Download the insurance e-cards or print them.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 a soft copy to the dependents and save on your own mobile.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hlinkClick r:id="rId10"/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 to download the ecards.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7CE695B-8B8A-41C4-8AA5-29772135F9DD}"/>
              </a:ext>
            </a:extLst>
          </p:cNvPr>
          <p:cNvSpPr/>
          <p:nvPr/>
        </p:nvSpPr>
        <p:spPr>
          <a:xfrm>
            <a:off x="304800" y="975039"/>
            <a:ext cx="3619927" cy="50221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94352E-D95B-490B-9C68-98CD29F1B0D2}"/>
              </a:ext>
            </a:extLst>
          </p:cNvPr>
          <p:cNvSpPr/>
          <p:nvPr/>
        </p:nvSpPr>
        <p:spPr>
          <a:xfrm>
            <a:off x="4286036" y="941719"/>
            <a:ext cx="3619927" cy="50221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Download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793C89-7637-46EB-A87D-34F87E35BC68}"/>
              </a:ext>
            </a:extLst>
          </p:cNvPr>
          <p:cNvSpPr/>
          <p:nvPr/>
        </p:nvSpPr>
        <p:spPr>
          <a:xfrm>
            <a:off x="8267272" y="972746"/>
            <a:ext cx="3619927" cy="502211"/>
          </a:xfrm>
          <a:prstGeom prst="roundRect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Store &amp; Inform</a:t>
            </a:r>
          </a:p>
        </p:txBody>
      </p:sp>
    </p:spTree>
    <p:extLst>
      <p:ext uri="{BB962C8B-B14F-4D97-AF65-F5344CB8AC3E}">
        <p14:creationId xmlns:p14="http://schemas.microsoft.com/office/powerpoint/2010/main" val="25711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4CAB2-9E37-4FD5-A1F7-E36171AB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7917F-E442-46AB-961E-5B2A661A371B}"/>
              </a:ext>
            </a:extLst>
          </p:cNvPr>
          <p:cNvSpPr/>
          <p:nvPr/>
        </p:nvSpPr>
        <p:spPr>
          <a:xfrm>
            <a:off x="559920" y="3443766"/>
            <a:ext cx="3457258" cy="2054831"/>
          </a:xfrm>
          <a:prstGeom prst="roundRect">
            <a:avLst/>
          </a:prstGeom>
          <a:noFill/>
          <a:ln w="317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Employee Call Toll Free Number : </a:t>
            </a:r>
            <a:r>
              <a:rPr lang="en-US" sz="2400" b="1" dirty="0">
                <a:solidFill>
                  <a:schemeClr val="tx1"/>
                </a:solidFill>
              </a:rPr>
              <a:t>1800 103 9044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61D115-6C97-41BA-995C-DFE030E1BD5E}"/>
              </a:ext>
            </a:extLst>
          </p:cNvPr>
          <p:cNvSpPr/>
          <p:nvPr/>
        </p:nvSpPr>
        <p:spPr>
          <a:xfrm>
            <a:off x="4551453" y="3445158"/>
            <a:ext cx="3341656" cy="2054831"/>
          </a:xfrm>
          <a:prstGeom prst="roundRect">
            <a:avLst/>
          </a:prstGeom>
          <a:noFill/>
          <a:ln w="317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Provide Employee ID without E</a:t>
            </a: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Provide present location PINCODE</a:t>
            </a: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Provide the nearest FIS office location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A67B95-1862-4FEF-B7E6-D3A2347E75F7}"/>
              </a:ext>
            </a:extLst>
          </p:cNvPr>
          <p:cNvSpPr/>
          <p:nvPr/>
        </p:nvSpPr>
        <p:spPr>
          <a:xfrm>
            <a:off x="8427384" y="3443766"/>
            <a:ext cx="3247735" cy="2054831"/>
          </a:xfrm>
          <a:prstGeom prst="roundRect">
            <a:avLst/>
          </a:prstGeom>
          <a:noFill/>
          <a:ln w="317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Ticket is  Assigned to respective regional volunteer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Volunteer calls back employee and establish buddy relationship</a:t>
            </a:r>
          </a:p>
        </p:txBody>
      </p:sp>
      <p:pic>
        <p:nvPicPr>
          <p:cNvPr id="38" name="Graphic 37" descr="Office worker">
            <a:extLst>
              <a:ext uri="{FF2B5EF4-FFF2-40B4-BE49-F238E27FC236}">
                <a16:creationId xmlns:a16="http://schemas.microsoft.com/office/drawing/2014/main" id="{05D17530-56F5-4693-BD4B-36E4291B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920" y="1714921"/>
            <a:ext cx="914400" cy="914400"/>
          </a:xfrm>
          <a:prstGeom prst="rect">
            <a:avLst/>
          </a:prstGeom>
        </p:spPr>
      </p:pic>
      <p:pic>
        <p:nvPicPr>
          <p:cNvPr id="40" name="Graphic 39" descr="Smart Phone">
            <a:extLst>
              <a:ext uri="{FF2B5EF4-FFF2-40B4-BE49-F238E27FC236}">
                <a16:creationId xmlns:a16="http://schemas.microsoft.com/office/drawing/2014/main" id="{080C174B-9C04-4080-B99E-268F76E1E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2778" y="1714921"/>
            <a:ext cx="914400" cy="914400"/>
          </a:xfrm>
          <a:prstGeom prst="rect">
            <a:avLst/>
          </a:prstGeom>
        </p:spPr>
      </p:pic>
      <p:pic>
        <p:nvPicPr>
          <p:cNvPr id="42" name="Graphic 41" descr="Newspaper">
            <a:extLst>
              <a:ext uri="{FF2B5EF4-FFF2-40B4-BE49-F238E27FC236}">
                <a16:creationId xmlns:a16="http://schemas.microsoft.com/office/drawing/2014/main" id="{70A1C718-0FDB-4F20-9D88-B139C5076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5636" y="1714921"/>
            <a:ext cx="914400" cy="914400"/>
          </a:xfrm>
          <a:prstGeom prst="rect">
            <a:avLst/>
          </a:prstGeom>
        </p:spPr>
      </p:pic>
      <p:pic>
        <p:nvPicPr>
          <p:cNvPr id="44" name="Graphic 43" descr="Label">
            <a:extLst>
              <a:ext uri="{FF2B5EF4-FFF2-40B4-BE49-F238E27FC236}">
                <a16:creationId xmlns:a16="http://schemas.microsoft.com/office/drawing/2014/main" id="{6BE980EE-63EC-4A6B-A2F4-D0D550E70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88494" y="1714921"/>
            <a:ext cx="914400" cy="914400"/>
          </a:xfrm>
          <a:prstGeom prst="rect">
            <a:avLst/>
          </a:prstGeom>
        </p:spPr>
      </p:pic>
      <p:pic>
        <p:nvPicPr>
          <p:cNvPr id="46" name="Graphic 45" descr="Captain">
            <a:extLst>
              <a:ext uri="{FF2B5EF4-FFF2-40B4-BE49-F238E27FC236}">
                <a16:creationId xmlns:a16="http://schemas.microsoft.com/office/drawing/2014/main" id="{4479AD29-3481-4294-8142-ABEE7A655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31352" y="1714921"/>
            <a:ext cx="914400" cy="914400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694E7CC7-5838-4B65-8886-762B760544B7}"/>
              </a:ext>
            </a:extLst>
          </p:cNvPr>
          <p:cNvSpPr/>
          <p:nvPr/>
        </p:nvSpPr>
        <p:spPr>
          <a:xfrm>
            <a:off x="1769705" y="2059103"/>
            <a:ext cx="1037688" cy="226035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E102B47-F699-4CDA-93D3-E1E7768F2186}"/>
              </a:ext>
            </a:extLst>
          </p:cNvPr>
          <p:cNvSpPr/>
          <p:nvPr/>
        </p:nvSpPr>
        <p:spPr>
          <a:xfrm>
            <a:off x="4312563" y="2059103"/>
            <a:ext cx="1037688" cy="226035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226B7CE-0E69-46C8-A3F6-45F3DE1D00E3}"/>
              </a:ext>
            </a:extLst>
          </p:cNvPr>
          <p:cNvSpPr/>
          <p:nvPr/>
        </p:nvSpPr>
        <p:spPr>
          <a:xfrm>
            <a:off x="6855421" y="2059102"/>
            <a:ext cx="1037688" cy="226035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ABBAC0A-A961-4D7A-B0E1-E129B34AC74F}"/>
              </a:ext>
            </a:extLst>
          </p:cNvPr>
          <p:cNvSpPr/>
          <p:nvPr/>
        </p:nvSpPr>
        <p:spPr>
          <a:xfrm>
            <a:off x="9398279" y="2059101"/>
            <a:ext cx="1037688" cy="226035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5A86151-DA19-4EC1-8BAF-2E493C35A7E6}"/>
              </a:ext>
            </a:extLst>
          </p:cNvPr>
          <p:cNvCxnSpPr>
            <a:stCxn id="46" idx="2"/>
          </p:cNvCxnSpPr>
          <p:nvPr/>
        </p:nvCxnSpPr>
        <p:spPr>
          <a:xfrm rot="5400000">
            <a:off x="6046339" y="-2512892"/>
            <a:ext cx="12700" cy="10284426"/>
          </a:xfrm>
          <a:prstGeom prst="curvedConnector4">
            <a:avLst>
              <a:gd name="adj1" fmla="val 4648307"/>
              <a:gd name="adj2" fmla="val 100175"/>
            </a:avLst>
          </a:prstGeom>
          <a:ln w="38100"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4334F79-8337-46A6-B748-F09860791062}"/>
              </a:ext>
            </a:extLst>
          </p:cNvPr>
          <p:cNvSpPr/>
          <p:nvPr/>
        </p:nvSpPr>
        <p:spPr>
          <a:xfrm>
            <a:off x="411826" y="1102937"/>
            <a:ext cx="1210588" cy="369332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855C07-EB71-4192-B63F-3F58E953E61D}"/>
              </a:ext>
            </a:extLst>
          </p:cNvPr>
          <p:cNvSpPr/>
          <p:nvPr/>
        </p:nvSpPr>
        <p:spPr>
          <a:xfrm>
            <a:off x="2063545" y="1100444"/>
            <a:ext cx="2189830" cy="369332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Call To Toll Free No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0CBCAD-8597-4011-BBBB-5EA5ACAAABA6}"/>
              </a:ext>
            </a:extLst>
          </p:cNvPr>
          <p:cNvSpPr/>
          <p:nvPr/>
        </p:nvSpPr>
        <p:spPr>
          <a:xfrm>
            <a:off x="4694507" y="1109287"/>
            <a:ext cx="2467342" cy="369332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Provide the basic info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691022-9621-4226-AF0D-F385468884D1}"/>
              </a:ext>
            </a:extLst>
          </p:cNvPr>
          <p:cNvSpPr/>
          <p:nvPr/>
        </p:nvSpPr>
        <p:spPr>
          <a:xfrm>
            <a:off x="7376313" y="1104878"/>
            <a:ext cx="2189446" cy="369332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Ticket will be raised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E0746-1EB8-4DF9-93C0-931F91B34FA5}"/>
              </a:ext>
            </a:extLst>
          </p:cNvPr>
          <p:cNvSpPr/>
          <p:nvPr/>
        </p:nvSpPr>
        <p:spPr>
          <a:xfrm>
            <a:off x="9729472" y="1090098"/>
            <a:ext cx="2331151" cy="369332"/>
          </a:xfrm>
          <a:prstGeom prst="rect">
            <a:avLst/>
          </a:prstGeom>
          <a:ln w="3175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Volunteer’s Call back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38EE7E98-B929-490E-9EB8-0E6DA5F2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17" y="209551"/>
            <a:ext cx="11719983" cy="666750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How the COVID task force works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C33148-5D21-4D10-8239-D594961D7EBA}"/>
              </a:ext>
            </a:extLst>
          </p:cNvPr>
          <p:cNvSpPr/>
          <p:nvPr/>
        </p:nvSpPr>
        <p:spPr>
          <a:xfrm>
            <a:off x="559920" y="5784850"/>
            <a:ext cx="10365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** It is requested to keep the all the reports and information of patient handy before calling.</a:t>
            </a:r>
          </a:p>
        </p:txBody>
      </p:sp>
    </p:spTree>
    <p:extLst>
      <p:ext uri="{BB962C8B-B14F-4D97-AF65-F5344CB8AC3E}">
        <p14:creationId xmlns:p14="http://schemas.microsoft.com/office/powerpoint/2010/main" val="166274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800597-5680-4288-A81D-AF81B450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7" y="89607"/>
            <a:ext cx="11719983" cy="666750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FIS Is Doing For The 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D3DDD-3A19-4016-8E18-489AA3602EC1}"/>
              </a:ext>
            </a:extLst>
          </p:cNvPr>
          <p:cNvSpPr/>
          <p:nvPr/>
        </p:nvSpPr>
        <p:spPr>
          <a:xfrm>
            <a:off x="1320665" y="1099322"/>
            <a:ext cx="48351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Free consultation with the doctors 24*7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Consultation for full family.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/>
              <a:t>Video consultations on </a:t>
            </a:r>
            <a:r>
              <a:rPr lang="en-US" sz="1600" dirty="0" err="1"/>
              <a:t>Practo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Link</a:t>
            </a:r>
            <a:endParaRPr lang="en-US" sz="1600" dirty="0"/>
          </a:p>
        </p:txBody>
      </p:sp>
      <p:pic>
        <p:nvPicPr>
          <p:cNvPr id="1042" name="Picture 18" descr="Image result for practo">
            <a:extLst>
              <a:ext uri="{FF2B5EF4-FFF2-40B4-BE49-F238E27FC236}">
                <a16:creationId xmlns:a16="http://schemas.microsoft.com/office/drawing/2014/main" id="{E4DB43F4-BF16-4A67-846A-0028C07B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" y="1158908"/>
            <a:ext cx="1116888" cy="8041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ity">
            <a:extLst>
              <a:ext uri="{FF2B5EF4-FFF2-40B4-BE49-F238E27FC236}">
                <a16:creationId xmlns:a16="http://schemas.microsoft.com/office/drawing/2014/main" id="{70809489-A20F-41CA-8ACF-8159A7DE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2363" y="2627625"/>
            <a:ext cx="855129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C43504E-DE0B-493A-8984-300834A53A87}"/>
              </a:ext>
            </a:extLst>
          </p:cNvPr>
          <p:cNvSpPr/>
          <p:nvPr/>
        </p:nvSpPr>
        <p:spPr>
          <a:xfrm>
            <a:off x="116568" y="709113"/>
            <a:ext cx="244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Consultation</a:t>
            </a:r>
            <a:endParaRPr lang="en-US" sz="16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7B297-4B6F-4B18-9191-4141E4CBE2CF}"/>
              </a:ext>
            </a:extLst>
          </p:cNvPr>
          <p:cNvSpPr/>
          <p:nvPr/>
        </p:nvSpPr>
        <p:spPr>
          <a:xfrm>
            <a:off x="6405422" y="2273525"/>
            <a:ext cx="4046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Accommodation</a:t>
            </a:r>
            <a:endParaRPr lang="en-US" sz="1600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F777B-7705-4B84-8A71-AFB61393B4D2}"/>
              </a:ext>
            </a:extLst>
          </p:cNvPr>
          <p:cNvSpPr/>
          <p:nvPr/>
        </p:nvSpPr>
        <p:spPr>
          <a:xfrm>
            <a:off x="7342059" y="2717165"/>
            <a:ext cx="4521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Help assisting to find hotel accommodation for self-isolation.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cost of the hotel and set food menu will be charged to FIS only for emp.</a:t>
            </a:r>
          </a:p>
        </p:txBody>
      </p:sp>
      <p:pic>
        <p:nvPicPr>
          <p:cNvPr id="36" name="Graphic 35" descr="Lungs">
            <a:extLst>
              <a:ext uri="{FF2B5EF4-FFF2-40B4-BE49-F238E27FC236}">
                <a16:creationId xmlns:a16="http://schemas.microsoft.com/office/drawing/2014/main" id="{4133EDA1-E605-4429-BEB2-E2D554AE8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68" y="4460948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AB3377-BE7A-4FCD-B372-2ACAFB943622}"/>
              </a:ext>
            </a:extLst>
          </p:cNvPr>
          <p:cNvSpPr/>
          <p:nvPr/>
        </p:nvSpPr>
        <p:spPr>
          <a:xfrm>
            <a:off x="1300720" y="4401289"/>
            <a:ext cx="4835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Persons with low oxygen saturation and difficult in breathing will be provided with Oxygen Concentrator. CT Scan report is must.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BBC9EA-BA72-4394-8119-0CCD6364B072}"/>
              </a:ext>
            </a:extLst>
          </p:cNvPr>
          <p:cNvSpPr/>
          <p:nvPr/>
        </p:nvSpPr>
        <p:spPr>
          <a:xfrm>
            <a:off x="15324" y="4079755"/>
            <a:ext cx="2334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Oxygen Concentrator</a:t>
            </a:r>
            <a:endParaRPr lang="en-US" sz="1400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7D4A9-535C-49B5-901D-0DF598A69102}"/>
              </a:ext>
            </a:extLst>
          </p:cNvPr>
          <p:cNvSpPr/>
          <p:nvPr/>
        </p:nvSpPr>
        <p:spPr>
          <a:xfrm>
            <a:off x="1301122" y="2506315"/>
            <a:ext cx="4934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FIS dedicated doctor from 09:00 am to 09:00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Assist to find and get the medicines for the employee/dependents.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Assist in proving ambulance support to the employee/dependent.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Assist in finding the hospital and bed.</a:t>
            </a:r>
          </a:p>
        </p:txBody>
      </p:sp>
      <p:pic>
        <p:nvPicPr>
          <p:cNvPr id="21" name="Graphic 20" descr="Medical">
            <a:extLst>
              <a:ext uri="{FF2B5EF4-FFF2-40B4-BE49-F238E27FC236}">
                <a16:creationId xmlns:a16="http://schemas.microsoft.com/office/drawing/2014/main" id="{24567902-0727-4E65-9330-3D5498AB61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797" y="2503893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62FECA-369E-4363-9099-B62D45A1B8AD}"/>
              </a:ext>
            </a:extLst>
          </p:cNvPr>
          <p:cNvSpPr/>
          <p:nvPr/>
        </p:nvSpPr>
        <p:spPr>
          <a:xfrm>
            <a:off x="94553" y="2046525"/>
            <a:ext cx="4273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Medicines, </a:t>
            </a:r>
            <a:r>
              <a:rPr lang="en-US" sz="1600" b="1" u="sng" dirty="0"/>
              <a:t>Ambulance &amp; Hospitalization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AADB4-1DE5-4010-AD7E-E100B406D8C8}"/>
              </a:ext>
            </a:extLst>
          </p:cNvPr>
          <p:cNvSpPr/>
          <p:nvPr/>
        </p:nvSpPr>
        <p:spPr>
          <a:xfrm>
            <a:off x="6402363" y="3868691"/>
            <a:ext cx="2422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Financial Assistance</a:t>
            </a:r>
            <a:endParaRPr lang="en-US" sz="2800" b="1" u="sng" dirty="0"/>
          </a:p>
        </p:txBody>
      </p:sp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E44D28C9-F081-40C0-9BE7-4906D27AD3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5422" y="4240782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8E790B-B733-4F36-9F88-48E73774BE67}"/>
              </a:ext>
            </a:extLst>
          </p:cNvPr>
          <p:cNvSpPr/>
          <p:nvPr/>
        </p:nvSpPr>
        <p:spPr>
          <a:xfrm>
            <a:off x="7319822" y="4299621"/>
            <a:ext cx="4451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Financial support from </a:t>
            </a:r>
            <a:r>
              <a:rPr lang="en-US" sz="1600" b="1" dirty="0"/>
              <a:t>FIS Cares</a:t>
            </a:r>
            <a:r>
              <a:rPr lang="en-US" sz="1600" dirty="0"/>
              <a:t> with appropriate documentation. </a:t>
            </a:r>
            <a:r>
              <a:rPr lang="en-US" sz="1600" dirty="0">
                <a:hlinkClick r:id="rId13"/>
              </a:rPr>
              <a:t>Link</a:t>
            </a:r>
            <a:endParaRPr lang="en-US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89E22E-13CE-4E98-B3AF-E2AA2CD17BE5}"/>
              </a:ext>
            </a:extLst>
          </p:cNvPr>
          <p:cNvCxnSpPr>
            <a:cxnSpLocks/>
          </p:cNvCxnSpPr>
          <p:nvPr/>
        </p:nvCxnSpPr>
        <p:spPr>
          <a:xfrm>
            <a:off x="6298058" y="787041"/>
            <a:ext cx="0" cy="592255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A0A54F6-37EC-4D07-8747-CB8B8DE2E3B9}"/>
              </a:ext>
            </a:extLst>
          </p:cNvPr>
          <p:cNvSpPr/>
          <p:nvPr/>
        </p:nvSpPr>
        <p:spPr>
          <a:xfrm>
            <a:off x="6360829" y="710347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Home Quarantine COVID-19 Kit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7876A2-39F8-4E43-8E41-62D8082E950D}"/>
              </a:ext>
            </a:extLst>
          </p:cNvPr>
          <p:cNvSpPr/>
          <p:nvPr/>
        </p:nvSpPr>
        <p:spPr>
          <a:xfrm>
            <a:off x="7236671" y="1258514"/>
            <a:ext cx="4695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Home quarantine kit based on positive RT-PCR report. One kit per employee.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Tool kit will be provided to employees &amp; dependents</a:t>
            </a:r>
          </a:p>
        </p:txBody>
      </p:sp>
      <p:pic>
        <p:nvPicPr>
          <p:cNvPr id="42" name="Graphic 41" descr="Box">
            <a:extLst>
              <a:ext uri="{FF2B5EF4-FFF2-40B4-BE49-F238E27FC236}">
                <a16:creationId xmlns:a16="http://schemas.microsoft.com/office/drawing/2014/main" id="{34404F70-E9E6-4F7B-8E64-00EEA4570B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3092" y="1172424"/>
            <a:ext cx="914400" cy="914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5C343AC-7D65-436A-8ECA-FD16D8ECBCDD}"/>
              </a:ext>
            </a:extLst>
          </p:cNvPr>
          <p:cNvSpPr/>
          <p:nvPr/>
        </p:nvSpPr>
        <p:spPr>
          <a:xfrm>
            <a:off x="94553" y="5419803"/>
            <a:ext cx="1577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Vaccination</a:t>
            </a:r>
          </a:p>
        </p:txBody>
      </p:sp>
      <p:pic>
        <p:nvPicPr>
          <p:cNvPr id="1032" name="Picture 8" descr="Icon&#10;&#10;Description automatically generated">
            <a:extLst>
              <a:ext uri="{FF2B5EF4-FFF2-40B4-BE49-F238E27FC236}">
                <a16:creationId xmlns:a16="http://schemas.microsoft.com/office/drawing/2014/main" id="{BAC19A3A-42C8-48C6-9E06-25BC8574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2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con&#10;&#10;Description automatically generated">
            <a:extLst>
              <a:ext uri="{FF2B5EF4-FFF2-40B4-BE49-F238E27FC236}">
                <a16:creationId xmlns:a16="http://schemas.microsoft.com/office/drawing/2014/main" id="{37359209-519E-4A2D-99F3-CB7587E8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29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336A69-22E6-4767-8819-3E44A7BA95D4}"/>
              </a:ext>
            </a:extLst>
          </p:cNvPr>
          <p:cNvSpPr/>
          <p:nvPr/>
        </p:nvSpPr>
        <p:spPr>
          <a:xfrm>
            <a:off x="1334774" y="5758678"/>
            <a:ext cx="4717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Employees to login to </a:t>
            </a:r>
            <a:r>
              <a:rPr lang="en-IN" sz="1600" dirty="0">
                <a:hlinkClick r:id="rId18"/>
              </a:rPr>
              <a:t>https://selfregistration.cowin.gov.in</a:t>
            </a:r>
            <a:r>
              <a:rPr lang="en-IN" sz="1600" dirty="0"/>
              <a:t> , management is working on a plan</a:t>
            </a:r>
          </a:p>
        </p:txBody>
      </p:sp>
      <p:pic>
        <p:nvPicPr>
          <p:cNvPr id="4" name="Graphic 3" descr="Needle">
            <a:extLst>
              <a:ext uri="{FF2B5EF4-FFF2-40B4-BE49-F238E27FC236}">
                <a16:creationId xmlns:a16="http://schemas.microsoft.com/office/drawing/2014/main" id="{4BB0A9FE-4DB8-4590-ACE2-5DE237F829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8207" y="5760474"/>
            <a:ext cx="914400" cy="914400"/>
          </a:xfrm>
          <a:prstGeom prst="rect">
            <a:avLst/>
          </a:prstGeom>
        </p:spPr>
      </p:pic>
      <p:pic>
        <p:nvPicPr>
          <p:cNvPr id="41" name="Graphic 40" descr="Angel face with no fill">
            <a:extLst>
              <a:ext uri="{FF2B5EF4-FFF2-40B4-BE49-F238E27FC236}">
                <a16:creationId xmlns:a16="http://schemas.microsoft.com/office/drawing/2014/main" id="{E09B7745-0E96-4AC6-9883-B2112FB720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02363" y="57788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F55A09-086A-4113-8AA7-E108AC59F79E}"/>
              </a:ext>
            </a:extLst>
          </p:cNvPr>
          <p:cNvSpPr/>
          <p:nvPr/>
        </p:nvSpPr>
        <p:spPr>
          <a:xfrm>
            <a:off x="6402363" y="5167184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u="sng" dirty="0"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Managing </a:t>
            </a:r>
            <a:r>
              <a:rPr lang="en-IN" b="1" u="sng" dirty="0">
                <a:latin typeface="Calibri" panose="020F0502020204030204" pitchFamily="34" charset="0"/>
                <a:cs typeface="Segoe UI" panose="020B0502040204020203" pitchFamily="34" charset="0"/>
              </a:rPr>
              <a:t>Emotional</a:t>
            </a:r>
            <a:r>
              <a:rPr lang="en-IN" b="1" u="sng" dirty="0"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IN" b="1" u="sng" dirty="0">
                <a:latin typeface="Calibri" panose="020F0502020204030204" pitchFamily="34" charset="0"/>
                <a:cs typeface="Segoe UI" panose="020B0502040204020203" pitchFamily="34" charset="0"/>
              </a:rPr>
              <a:t>Balance</a:t>
            </a:r>
            <a:endParaRPr lang="en-US" b="1" u="sng" dirty="0"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5F9B2-F869-4653-977A-3B07C7B77E10}"/>
              </a:ext>
            </a:extLst>
          </p:cNvPr>
          <p:cNvSpPr/>
          <p:nvPr/>
        </p:nvSpPr>
        <p:spPr>
          <a:xfrm>
            <a:off x="7342059" y="5475873"/>
            <a:ext cx="47553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Employee Assistance Program (EAP): Support for short-term professional counselling. </a:t>
            </a:r>
            <a:r>
              <a:rPr lang="en-US" sz="1600" dirty="0">
                <a:hlinkClick r:id="rId23"/>
              </a:rPr>
              <a:t>support@resourcesforyourlife.com</a:t>
            </a:r>
            <a:r>
              <a:rPr lang="en-US" sz="1600" dirty="0"/>
              <a:t> or toll-free number 000800-100-9445 (Company Code: FIS)</a:t>
            </a:r>
          </a:p>
        </p:txBody>
      </p:sp>
    </p:spTree>
    <p:extLst>
      <p:ext uri="{BB962C8B-B14F-4D97-AF65-F5344CB8AC3E}">
        <p14:creationId xmlns:p14="http://schemas.microsoft.com/office/powerpoint/2010/main" val="24298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B0575F-938D-4FE6-B6A4-337087C1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17" y="209551"/>
            <a:ext cx="11719983" cy="666750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FIS Provided Quarantine Kit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F3238A-8332-46CD-8F74-A9EF0162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53530"/>
              </p:ext>
            </p:extLst>
          </p:nvPr>
        </p:nvGraphicFramePr>
        <p:xfrm>
          <a:off x="513709" y="1009464"/>
          <a:ext cx="5010792" cy="4203700"/>
        </p:xfrm>
        <a:graphic>
          <a:graphicData uri="http://schemas.openxmlformats.org/drawingml/2006/table">
            <a:tbl>
              <a:tblPr/>
              <a:tblGrid>
                <a:gridCol w="3913673">
                  <a:extLst>
                    <a:ext uri="{9D8B030D-6E8A-4147-A177-3AD203B41FA5}">
                      <a16:colId xmlns:a16="http://schemas.microsoft.com/office/drawing/2014/main" val="2391765679"/>
                    </a:ext>
                  </a:extLst>
                </a:gridCol>
                <a:gridCol w="1097119">
                  <a:extLst>
                    <a:ext uri="{9D8B030D-6E8A-4147-A177-3AD203B41FA5}">
                      <a16:colId xmlns:a16="http://schemas.microsoft.com/office/drawing/2014/main" val="756012683"/>
                    </a:ext>
                  </a:extLst>
                </a:gridCol>
              </a:tblGrid>
              <a:tr h="258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Item Description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Qty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30978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Wipes (100 Pcs)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755894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Thermometer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229755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Oximeter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2459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Sanitizer (500 ml)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16221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Disinfectant Spray – Small Bottle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31754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Surgical Hand Gloves (50 Nos.)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71275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Face Shield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118287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Wireless Bell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2074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Stream/ Vaporiser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035742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Layer Mask (200 Nos.)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318260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Paracetamol (25 Nos.)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54554"/>
                  </a:ext>
                </a:extLst>
              </a:tr>
              <a:tr h="258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Mouth wash- Betadine (100 ml)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48650"/>
                  </a:ext>
                </a:extLst>
              </a:tr>
              <a:tr h="3996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Disposal Plate with 3 sections, Spoon , Glass &amp; Garbage bag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of each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1947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760A10-2E89-42E1-AA1A-A86BA7F70632}"/>
              </a:ext>
            </a:extLst>
          </p:cNvPr>
          <p:cNvSpPr/>
          <p:nvPr/>
        </p:nvSpPr>
        <p:spPr>
          <a:xfrm>
            <a:off x="6096000" y="1009464"/>
            <a:ext cx="5657851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kit per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kit may be dispatched to a different location for emp and their dependents residing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RTPCR Positive report is must to provide home Quarantine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Oximeter will be provided on pay and use basis – ETA – 17</a:t>
            </a:r>
            <a:r>
              <a:rPr lang="en-IN" sz="2000" baseline="30000" dirty="0"/>
              <a:t>th</a:t>
            </a:r>
            <a:r>
              <a:rPr lang="en-IN" sz="2000" dirty="0"/>
              <a:t>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CT Scan Report and other prerequisites are must for providing Oxygen Concentrator.</a:t>
            </a: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Employee to share it either via email or by WhatsApp. This to be attached by volunteer.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96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2753-5E9E-4ED3-BBD1-685427CE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92" y="168802"/>
            <a:ext cx="11148227" cy="60272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Useful Documents &amp; Links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FE961-C99A-4292-96BF-F1783B3A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BD6A2-490E-4B01-AB0D-4F51BAA9377D}"/>
              </a:ext>
            </a:extLst>
          </p:cNvPr>
          <p:cNvSpPr/>
          <p:nvPr/>
        </p:nvSpPr>
        <p:spPr>
          <a:xfrm>
            <a:off x="363883" y="2164091"/>
            <a:ext cx="173569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/>
              <a:t>Maharashtra Govt </a:t>
            </a:r>
          </a:p>
          <a:p>
            <a:pPr algn="just"/>
            <a:r>
              <a:rPr lang="en-US" sz="1400" dirty="0"/>
              <a:t>Guidelines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4A904-7A9D-4516-AD34-D68C914A81A8}"/>
              </a:ext>
            </a:extLst>
          </p:cNvPr>
          <p:cNvSpPr/>
          <p:nvPr/>
        </p:nvSpPr>
        <p:spPr>
          <a:xfrm>
            <a:off x="2623994" y="2164091"/>
            <a:ext cx="164937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Hospitals and hotel’s list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EAFA136-876A-4EA0-B637-036BFEB21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9881"/>
              </p:ext>
            </p:extLst>
          </p:nvPr>
        </p:nvGraphicFramePr>
        <p:xfrm>
          <a:off x="2724150" y="11953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3" imgW="914597" imgH="806311" progId="Excel.Sheet.12">
                  <p:embed/>
                </p:oleObj>
              </mc:Choice>
              <mc:Fallback>
                <p:oleObj name="Worksheet" showAsIcon="1" r:id="rId3" imgW="914597" imgH="806311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EAFA136-876A-4EA0-B637-036BFEB21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4150" y="1195388"/>
                        <a:ext cx="914400" cy="8064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A721F0E-162C-4961-A29C-F65885E43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67922"/>
              </p:ext>
            </p:extLst>
          </p:nvPr>
        </p:nvGraphicFramePr>
        <p:xfrm>
          <a:off x="447675" y="11953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showAsIcon="1" r:id="rId5" imgW="914400" imgH="806400" progId="AcroExch.Document.DC">
                  <p:embed/>
                </p:oleObj>
              </mc:Choice>
              <mc:Fallback>
                <p:oleObj name="Acrobat Document" showAsIcon="1" r:id="rId5" imgW="914400" imgH="806400" progId="AcroExch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A721F0E-162C-4961-A29C-F65885E43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675" y="1195388"/>
                        <a:ext cx="914400" cy="8064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1104A10-3EBD-4B6F-BDAC-7E0711F6797E}"/>
              </a:ext>
            </a:extLst>
          </p:cNvPr>
          <p:cNvSpPr/>
          <p:nvPr/>
        </p:nvSpPr>
        <p:spPr>
          <a:xfrm>
            <a:off x="6263316" y="1092256"/>
            <a:ext cx="6006644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u="sng" dirty="0">
                <a:solidFill>
                  <a:srgbClr val="2121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Vacant Beds Availability Online in Hospitals. </a:t>
            </a:r>
            <a:endParaRPr lang="en-US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624FE3F-55DE-4B75-9246-D2D4092A9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19352"/>
              </p:ext>
            </p:extLst>
          </p:nvPr>
        </p:nvGraphicFramePr>
        <p:xfrm>
          <a:off x="6373445" y="1594133"/>
          <a:ext cx="5633642" cy="5000654"/>
        </p:xfrm>
        <a:graphic>
          <a:graphicData uri="http://schemas.openxmlformats.org/drawingml/2006/table">
            <a:tbl>
              <a:tblPr/>
              <a:tblGrid>
                <a:gridCol w="1475155">
                  <a:extLst>
                    <a:ext uri="{9D8B030D-6E8A-4147-A177-3AD203B41FA5}">
                      <a16:colId xmlns:a16="http://schemas.microsoft.com/office/drawing/2014/main" val="1462702974"/>
                    </a:ext>
                  </a:extLst>
                </a:gridCol>
                <a:gridCol w="4158487">
                  <a:extLst>
                    <a:ext uri="{9D8B030D-6E8A-4147-A177-3AD203B41FA5}">
                      <a16:colId xmlns:a16="http://schemas.microsoft.com/office/drawing/2014/main" val="3791490144"/>
                    </a:ext>
                  </a:extLst>
                </a:gridCol>
              </a:tblGrid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 Link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22338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Gurgaon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http://covidggn.com/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926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https://coviddelhi.com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02051"/>
                  </a:ext>
                </a:extLst>
              </a:tr>
              <a:tr h="315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Thane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https://covidthane.org/availabiltyOfHospitalBeds.html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60793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Bengaluru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https://covidbengaluru.com/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252495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Andhra Pradesh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https://covidaps.com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6574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Telangana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https://covidtelangana.com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3536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West Bengal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https://covidwb.com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40589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Pune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https://covidpune.com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20467"/>
                  </a:ext>
                </a:extLst>
              </a:tr>
              <a:tr h="1698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Ahmedabad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https://covidamd.com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28857"/>
                  </a:ext>
                </a:extLst>
              </a:tr>
              <a:tr h="175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https://ahna.org.in/covid19.html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48953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Vadodara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https://covidbaroda.com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542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Nagpur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http://nsscdcl.org/covidbeds/AvailableHospitals.jsp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11913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Nashik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https://covidnashik.com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712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Madhya Pradesh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https://covidmp.com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73341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Uttar Pradesh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http://dgmhup.gov.in/en/CovidReport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107759"/>
                  </a:ext>
                </a:extLst>
              </a:tr>
              <a:tr h="315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Rajasthan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https://covidinfo.rajasthan.gov.in/COVID19HOSPITALBEDSSTATUSSTATE.aspx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974736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Bhopal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https://bhopalcovidbeds.in/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90993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Haryana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https://coronaharyana.in/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64017"/>
                  </a:ext>
                </a:extLst>
              </a:tr>
              <a:tr h="1698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Tamil Nadu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https://covidtnadu.com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015324"/>
                  </a:ext>
                </a:extLst>
              </a:tr>
              <a:tr h="175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https://stopcorona.tn.gov.in/beds.php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463054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Beed, Maharashtra</a:t>
                      </a:r>
                      <a:endParaRPr lang="en-US" sz="1300" b="1" i="0" u="none" strike="noStrike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7"/>
                        </a:rPr>
                        <a:t>https://covidbeed.com </a:t>
                      </a:r>
                      <a:endParaRPr lang="en-US" sz="13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07502"/>
                  </a:ext>
                </a:extLst>
              </a:tr>
              <a:tr h="1873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1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Gandhinagar, Gujarat</a:t>
                      </a:r>
                      <a:endParaRPr lang="en-US" sz="1300" b="1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https://covidgandhinagar.com </a:t>
                      </a:r>
                      <a:endParaRPr lang="en-US" sz="13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6" marR="5856" marT="5856" marB="0" anchor="ctr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7346"/>
                  </a:ext>
                </a:extLst>
              </a:tr>
            </a:tbl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F5CD60F-F532-4EFF-9A38-832F624A6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7757"/>
              </p:ext>
            </p:extLst>
          </p:nvPr>
        </p:nvGraphicFramePr>
        <p:xfrm>
          <a:off x="447675" y="287178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showAsIcon="1" r:id="rId29" imgW="914400" imgH="806400" progId="AcroExch.Document.DC">
                  <p:embed/>
                </p:oleObj>
              </mc:Choice>
              <mc:Fallback>
                <p:oleObj name="Acrobat Document" showAsIcon="1" r:id="rId29" imgW="914400" imgH="806400" progId="AcroExch.Document.DC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F5CD60F-F532-4EFF-9A38-832F624A6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7675" y="2871785"/>
                        <a:ext cx="914400" cy="8064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91929B7-9668-47B9-9E9A-61A6510EDD09}"/>
              </a:ext>
            </a:extLst>
          </p:cNvPr>
          <p:cNvSpPr/>
          <p:nvPr/>
        </p:nvSpPr>
        <p:spPr>
          <a:xfrm>
            <a:off x="363882" y="3887658"/>
            <a:ext cx="173569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/>
              <a:t>EAP-Emotional Balance</a:t>
            </a:r>
          </a:p>
        </p:txBody>
      </p:sp>
    </p:spTree>
    <p:extLst>
      <p:ext uri="{BB962C8B-B14F-4D97-AF65-F5344CB8AC3E}">
        <p14:creationId xmlns:p14="http://schemas.microsoft.com/office/powerpoint/2010/main" val="375965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7AC36-9AB3-462C-A937-9CB57B80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4F8E3C-95B0-42AF-8E53-C99A5243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92" y="168802"/>
            <a:ext cx="11148227" cy="60272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Questions and answers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3C1434-D084-477F-96EA-D4B60988C437}"/>
              </a:ext>
            </a:extLst>
          </p:cNvPr>
          <p:cNvSpPr/>
          <p:nvPr/>
        </p:nvSpPr>
        <p:spPr>
          <a:xfrm>
            <a:off x="3167742" y="2113340"/>
            <a:ext cx="5657851" cy="2215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3800" dirty="0">
                <a:solidFill>
                  <a:srgbClr val="92D05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 &amp; A</a:t>
            </a:r>
            <a:endParaRPr lang="en-US" sz="16600" dirty="0">
              <a:solidFill>
                <a:srgbClr val="92D05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833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23239"/>
      </p:ext>
    </p:extLst>
  </p:cSld>
  <p:clrMapOvr>
    <a:masterClrMapping/>
  </p:clrMapOvr>
</p:sld>
</file>

<file path=ppt/theme/theme1.xml><?xml version="1.0" encoding="utf-8"?>
<a:theme xmlns:a="http://schemas.openxmlformats.org/drawingml/2006/main" name="FIS">
  <a:themeElements>
    <a:clrScheme name="FIS 2019a">
      <a:dk1>
        <a:srgbClr val="000000"/>
      </a:dk1>
      <a:lt1>
        <a:srgbClr val="FFFFFF"/>
      </a:lt1>
      <a:dk2>
        <a:srgbClr val="012834"/>
      </a:dk2>
      <a:lt2>
        <a:srgbClr val="E8DBCB"/>
      </a:lt2>
      <a:accent1>
        <a:srgbClr val="4BCD3E"/>
      </a:accent1>
      <a:accent2>
        <a:srgbClr val="015B7E"/>
      </a:accent2>
      <a:accent3>
        <a:srgbClr val="3BCFF0"/>
      </a:accent3>
      <a:accent4>
        <a:srgbClr val="285BC5"/>
      </a:accent4>
      <a:accent5>
        <a:srgbClr val="A18CDE"/>
      </a:accent5>
      <a:accent6>
        <a:srgbClr val="4C12A1"/>
      </a:accent6>
      <a:hlink>
        <a:srgbClr val="285BC5"/>
      </a:hlink>
      <a:folHlink>
        <a:srgbClr val="3BCF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IS 16x9 Presentation and Toolkit" id="{A498F7AC-CC8D-470A-92EF-D9E44327337F}" vid="{973AFD46-9208-48FE-83D3-12A733968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92C3D301764EA1F487FCED2CB332" ma:contentTypeVersion="13" ma:contentTypeDescription="Create a new document." ma:contentTypeScope="" ma:versionID="f1bd573309e2de4949e5c2714c8f5c60">
  <xsd:schema xmlns:xsd="http://www.w3.org/2001/XMLSchema" xmlns:xs="http://www.w3.org/2001/XMLSchema" xmlns:p="http://schemas.microsoft.com/office/2006/metadata/properties" xmlns:ns3="ce259eb4-dc2c-401c-a713-54e200c5e2f5" xmlns:ns4="63ed6785-b7eb-4f70-a0dd-607007434e68" targetNamespace="http://schemas.microsoft.com/office/2006/metadata/properties" ma:root="true" ma:fieldsID="4808f536bd583c89f77f51039cadba37" ns3:_="" ns4:_="">
    <xsd:import namespace="ce259eb4-dc2c-401c-a713-54e200c5e2f5"/>
    <xsd:import namespace="63ed6785-b7eb-4f70-a0dd-607007434e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59eb4-dc2c-401c-a713-54e200c5e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d6785-b7eb-4f70-a0dd-607007434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24EAB-4D75-469F-A1B7-2DB3DB4EB4D7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3ed6785-b7eb-4f70-a0dd-607007434e68"/>
    <ds:schemaRef ds:uri="ce259eb4-dc2c-401c-a713-54e200c5e2f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277B88-0070-4B75-B390-67DCCC737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259eb4-dc2c-401c-a713-54e200c5e2f5"/>
    <ds:schemaRef ds:uri="63ed6785-b7eb-4f70-a0dd-607007434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04309-4FB7-4BE9-B12D-38947632E5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804</Words>
  <Application>Microsoft Office PowerPoint</Application>
  <PresentationFormat>Widescreen</PresentationFormat>
  <Paragraphs>161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Symbol</vt:lpstr>
      <vt:lpstr>FIS</vt:lpstr>
      <vt:lpstr>Worksheet</vt:lpstr>
      <vt:lpstr>Acrobat Document</vt:lpstr>
      <vt:lpstr>COVId – 19  Employee Handbook</vt:lpstr>
      <vt:lpstr>Employees Actionable</vt:lpstr>
      <vt:lpstr>How the COVID task force works</vt:lpstr>
      <vt:lpstr>What FIS Is Doing For The Employees</vt:lpstr>
      <vt:lpstr>FIS Provided Quarantine Kit</vt:lpstr>
      <vt:lpstr>Useful Documents &amp; Links</vt:lpstr>
      <vt:lpstr>Questions and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Gdo WFH survey RESULTS</dc:title>
  <dc:creator>Chaturvedi, Abhishek</dc:creator>
  <cp:lastModifiedBy>Prabhu, Geeta</cp:lastModifiedBy>
  <cp:revision>88</cp:revision>
  <dcterms:created xsi:type="dcterms:W3CDTF">2020-04-20T12:58:44Z</dcterms:created>
  <dcterms:modified xsi:type="dcterms:W3CDTF">2021-05-11T07:11:17Z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0x0101007B1292C3D301764EA1F487FCED2CB332</vt:lpwstr>
  </property>
</Properties>
</file>