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2" d="100"/>
          <a:sy n="9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7453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7034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24898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51952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17217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18981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33791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74993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32776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3805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12411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74777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61571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257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7142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2186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20261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80796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49207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72365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96737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859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4349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420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44251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64337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65372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319312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657654" y="3352749"/>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JAISHREE.J</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4514781" y="3714693"/>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312209987</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9" name="矩形"/>
          <p:cNvSpPr>
            <a:spLocks/>
          </p:cNvSpPr>
          <p:nvPr/>
        </p:nvSpPr>
        <p:spPr>
          <a:xfrm rot="0">
            <a:off x="4514781" y="4076638"/>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B.COM ( General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0" name="矩形"/>
          <p:cNvSpPr>
            <a:spLocks/>
          </p:cNvSpPr>
          <p:nvPr/>
        </p:nvSpPr>
        <p:spPr>
          <a:xfrm rot="0">
            <a:off x="3867091" y="443858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VALLIAMMAL COLLEGE FOR WOMEN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30977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矩形"/>
          <p:cNvSpPr>
            <a:spLocks/>
          </p:cNvSpPr>
          <p:nvPr/>
        </p:nvSpPr>
        <p:spPr>
          <a:xfrm rot="0">
            <a:off x="912079" y="2476462"/>
            <a:ext cx="7565042"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 Excel refers to the process of creating a mathematical or statistical representation of a real-world scenario, which can be used to analyze, predict, or optimize outcomes. Excel is a powerful tool for building such models because of its flexibility, built-in functions, and ability to handle complex calculations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2595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624083" y="2476462"/>
            <a:ext cx="785303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Presenting Results Using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graphicFrame>
        <p:nvGraphicFramePr>
          <p:cNvPr id="193" name="Table"/>
          <p:cNvGraphicFramePr>
            <a:graphicFrameLocks noGrp="1"/>
          </p:cNvGraphicFramePr>
          <p:nvPr>
            <p:extLst>
              <p:ext uri="{D42A27DB-BD31-4B8C-83A1-F6EECF244321}"/>
            </p:extLst>
          </p:nvPr>
        </p:nvGraphicFramePr>
        <p:xfrm>
          <a:off x="1131948" y="3138560"/>
          <a:ext cx="5765555" cy="2800064"/>
        </p:xfrm>
        <a:graphic>
          <a:graphicData uri="http://schemas.openxmlformats.org/drawingml/2006/table">
            <a:tbl>
              <a:tblPr bandRow="1">
                <a:noFill/>
              </a:tblPr>
              <a:tblGrid>
                <a:gridCol w="1485858"/>
                <a:gridCol w="1314411"/>
                <a:gridCol w="695295"/>
                <a:gridCol w="695295"/>
                <a:gridCol w="866733"/>
                <a:gridCol w="695295"/>
              </a:tblGrid>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GenderCode</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(All)</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r>
              <a:tr h="190478">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Count of FirstName</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Column Labels</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c>
                  <a:txBody>
                    <a:bodyPr/>
                    <a:lstStyle/>
                    <a:p>
                      <a:pPr marL="0" indent="0" algn="l">
                        <a:lnSpc>
                          <a:spcPct val="100000"/>
                        </a:lnSpc>
                        <a:spcBef>
                          <a:spcPts val="0"/>
                        </a:spcBef>
                        <a:spcAft>
                          <a:spcPts val="0"/>
                        </a:spcAft>
                        <a:buNone/>
                      </a:pPr>
                      <a:endParaRPr lang="zh-CN" altLang="en-US" sz="900" b="0" i="0" u="none" strike="noStrike" kern="0" cap="none" spc="0" baseline="0">
                        <a:latin typeface="Droid Sans" pitchFamily="0" charset="0"/>
                        <a:ea typeface="Droid Sans" pitchFamily="0" charset="0"/>
                        <a:cs typeface="Lucida Sans" pitchFamily="0" charset="0"/>
                      </a:endParaRPr>
                    </a:p>
                  </a:txBody>
                  <a:tcPr marL="68580" marT="0" marR="68580" marB="0">
                    <a:lnL>
                      <a:noFill/>
                    </a:lnL>
                    <a:lnR>
                      <a:noFill/>
                    </a:lnR>
                    <a:lnT>
                      <a:noFill/>
                    </a:lnT>
                    <a:lnB>
                      <a:noFill/>
                    </a:lnB>
                  </a:tcPr>
                </a:tc>
              </a:tr>
              <a:tr h="323850">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Row Labels</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HIGH</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LOW</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MED</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VERY HIGH</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Grand Total</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BPC</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CCDR</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3</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EW</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MSC</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NEL</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PYZ</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SVG</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TNS</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WBL</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l">
                        <a:lnSpc>
                          <a:spcPct val="100000"/>
                        </a:lnSpc>
                        <a:spcBef>
                          <a:spcPts val="0"/>
                        </a:spcBef>
                        <a:spcAft>
                          <a:spcPts val="0"/>
                        </a:spcAft>
                        <a:buNone/>
                      </a:pP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3</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r h="190478">
                <a:tc>
                  <a:txBody>
                    <a:bodyPr/>
                    <a:lstStyle/>
                    <a:p>
                      <a:pPr marL="0" indent="0" algn="l">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Grand Total</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3</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8</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2</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c>
                  <a:txBody>
                    <a:bodyPr/>
                    <a:lstStyle/>
                    <a:p>
                      <a:pPr marL="0" indent="0" algn="r">
                        <a:lnSpc>
                          <a:spcPct val="100000"/>
                        </a:lnSpc>
                        <a:spcBef>
                          <a:spcPts val="0"/>
                        </a:spcBef>
                        <a:spcAft>
                          <a:spcPts val="0"/>
                        </a:spcAft>
                        <a:buNone/>
                      </a:pPr>
                      <a:r>
                        <a:rPr lang="en-US" altLang="zh-CN" sz="1100" b="0" i="0" u="none" strike="noStrike" kern="0" cap="none" spc="0" baseline="0">
                          <a:latin typeface="Calibri" pitchFamily="0" charset="0"/>
                          <a:ea typeface="Droid Sans" pitchFamily="0" charset="0"/>
                          <a:cs typeface="Lucida Sans" pitchFamily="0" charset="0"/>
                        </a:rPr>
                        <a:t>15</a:t>
                      </a:r>
                      <a:endParaRPr lang="zh-CN" altLang="en-US" sz="1100" b="0" i="0" u="none" strike="noStrike" kern="0" cap="none" spc="0" baseline="0">
                        <a:latin typeface="Calibri" pitchFamily="0" charset="0"/>
                        <a:ea typeface="Droid Sans" pitchFamily="0" charset="0"/>
                        <a:cs typeface="Lucida Sans" pitchFamily="0" charset="0"/>
                      </a:endParaRPr>
                    </a:p>
                  </a:txBody>
                  <a:tcPr marL="68580" marT="0" marR="68580" marB="0" anchor="b">
                    <a:lnL>
                      <a:noFill/>
                    </a:lnL>
                    <a:lnR>
                      <a:noFill/>
                    </a:lnR>
                    <a:lnT>
                      <a:noFill/>
                    </a:lnT>
                    <a:lnB>
                      <a:noFill/>
                    </a:lnB>
                  </a:tcPr>
                </a:tc>
              </a:tr>
            </a:tbl>
          </a:graphicData>
        </a:graphic>
      </p:graphicFrame>
    </p:spTree>
    <p:extLst>
      <p:ext uri="{BB962C8B-B14F-4D97-AF65-F5344CB8AC3E}">
        <p14:creationId xmlns:p14="http://schemas.microsoft.com/office/powerpoint/2010/main" val="17664903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6" name="图片"/>
          <p:cNvPicPr>
            <a:picLocks noChangeAspect="1"/>
          </p:cNvPicPr>
          <p:nvPr/>
        </p:nvPicPr>
        <p:blipFill>
          <a:blip r:embed="rId1" cstate="print"/>
          <a:stretch>
            <a:fillRect/>
          </a:stretch>
        </p:blipFill>
        <p:spPr>
          <a:xfrm rot="0">
            <a:off x="914386" y="976297"/>
            <a:ext cx="7603220" cy="4252675"/>
          </a:xfrm>
          <a:prstGeom prst="rect"/>
          <a:noFill/>
          <a:ln w="12700" cmpd="sng" cap="flat">
            <a:noFill/>
            <a:prstDash val="solid"/>
            <a:miter/>
          </a:ln>
        </p:spPr>
      </p:pic>
    </p:spTree>
    <p:extLst>
      <p:ext uri="{BB962C8B-B14F-4D97-AF65-F5344CB8AC3E}">
        <p14:creationId xmlns:p14="http://schemas.microsoft.com/office/powerpoint/2010/main" val="2786509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56076" y="2476462"/>
            <a:ext cx="742104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wrapping up any analysis, project, or presentation in Excel, the conclusion should succinctly summarize the key insights, findings, and recommendations. It should also provide a clear direction for the next steps or actions based on the analysis. Here’s how you can effectively craft a conclusion in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861160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3860993"/>
            <a:ext cx="12192000" cy="299700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
        <p:nvSpPr>
          <p:cNvPr id="88" name="矩形"/>
          <p:cNvSpPr>
            <a:spLocks/>
          </p:cNvSpPr>
          <p:nvPr/>
        </p:nvSpPr>
        <p:spPr>
          <a:xfrm rot="0">
            <a:off x="1485876" y="4219510"/>
            <a:ext cx="476242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Analyzing employee performance using Excel can be done effectively with various tools and features that Excel offers. Here's a step-by-step guide to help you get started:</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326131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4" cy="6858466"/>
            <a:chOff x="7448612" y="0"/>
            <a:chExt cx="4743794"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85101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556584" y="2419313"/>
            <a:ext cx="7349045"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Creating a problem statement for an analysis or project using Excel involves clearly defining the issue you're trying to solve or the objective you're aiming to achieve. Here's a template you can follow along with an example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1129146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647950"/>
            <a:ext cx="3533775" cy="3810000"/>
            <a:chOff x="8658225" y="2647950"/>
            <a:chExt cx="3533775" cy="381000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1562091" y="1990726"/>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5" name="矩形"/>
          <p:cNvSpPr>
            <a:spLocks/>
          </p:cNvSpPr>
          <p:nvPr/>
        </p:nvSpPr>
        <p:spPr>
          <a:xfrm rot="21517128">
            <a:off x="1276330" y="2857456"/>
            <a:ext cx="439727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Creating a project overview using Excel involves summarizing key aspects of a project in a clear and organized manner. This overview helps stakeholders quickly understand the project’s scope, objectives, timeline, and status. Here’s how you can structure a project overview in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770072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840080" y="2476462"/>
            <a:ext cx="7637040"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end users of Excel can vary widely depending on the context, but they typically include: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Analysts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 Case: Analyze data, create reports, and generate insights for decision-making.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Tasks: Financial modeling, forecasting, data visualization, and scenario analysis.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1593844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11901">
            <a:off x="3714690" y="2477949"/>
            <a:ext cx="5621261"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Problem: Sales teams at a mid-sized company are spending too much time manually generating reports and analyzing sales data. This manual process is prone to errors, inconsistent data formatting, and delays in providing actionable insights to management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71717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272073" y="2476462"/>
            <a:ext cx="720504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Describing a dataset in Excel is essential for understanding the structure, content, and purpose of the data. Here’s a guide on how to create a comprehensive dataset description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99882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2497179" y="2276440"/>
            <a:ext cx="583706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7" name="文本框"/>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8" name="矩形"/>
          <p:cNvSpPr>
            <a:spLocks/>
          </p:cNvSpPr>
          <p:nvPr/>
        </p:nvSpPr>
        <p:spPr>
          <a:xfrm rot="0">
            <a:off x="2781257" y="2209766"/>
            <a:ext cx="6477001" cy="1514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rtl="0" eaLnBrk="1" fontAlgn="auto" latinLnBrk="0" hangingPunct="1">
              <a:lnSpc>
                <a:spcPct val="241000"/>
              </a:lnSpc>
              <a:spcBef>
                <a:spcPts val="1700"/>
              </a:spcBef>
              <a:spcAft>
                <a:spcPts val="1650"/>
              </a:spcAft>
              <a:buNone/>
            </a:pPr>
            <a:r>
              <a:rPr lang="en-US" altLang="zh-CN" sz="2000" b="1" i="0" u="none" strike="noStrike" kern="1200" cap="none" spc="0" baseline="0">
                <a:solidFill>
                  <a:srgbClr val="254061"/>
                </a:solidFill>
                <a:latin typeface="Calibri" pitchFamily="0" charset="0"/>
                <a:ea typeface="宋体" pitchFamily="0" charset="0"/>
                <a:cs typeface="Calibri" pitchFamily="0" charset="0"/>
              </a:rPr>
              <a:t>PERFORMANCE LEVEL =IF(Z8&gt;=5,”VERY HIGH”,IF(Z8&gt;=4,”HIGH”,IF(Z8&gt;=3,”MED”,IF(Z8&lt;=2,”LOW”))))</a:t>
            </a:r>
            <a:endParaRPr lang="zh-CN" altLang="en-US" sz="2000" b="1" i="0" u="none" strike="noStrike" kern="1200" cap="none" spc="0" baseline="0">
              <a:solidFill>
                <a:srgbClr val="25406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39389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2024-09-02T03:49:48Z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