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56" r:id="rId2"/>
    <p:sldId id="266" r:id="rId3"/>
    <p:sldId id="269" r:id="rId4"/>
    <p:sldId id="267" r:id="rId5"/>
    <p:sldId id="276" r:id="rId6"/>
    <p:sldId id="271" r:id="rId7"/>
    <p:sldId id="268" r:id="rId8"/>
    <p:sldId id="277" r:id="rId9"/>
    <p:sldId id="270" r:id="rId10"/>
    <p:sldId id="275" r:id="rId11"/>
    <p:sldId id="272" r:id="rId12"/>
    <p:sldId id="278" r:id="rId13"/>
    <p:sldId id="273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042B4-C292-47DA-BD60-EBED81BC9D3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DB3F4-0306-4735-A84F-EFC06C86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9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A5DA7D-8C77-4CC7-9E62-B7D59770C901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0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2C849-C7E0-4485-935D-E6C5208C1B3C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3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CEE9-BDA0-46A2-8705-B42663C89611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4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0F7-542D-45B7-8121-3B1F979D5599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7182C-F557-42ED-8859-B34ACB824369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744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F7DC-1A48-40E7-94D9-4D349173EDF2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BE3E-09F8-4E99-A574-979DA0DFF20B}" type="datetime1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4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D47F-0B9F-4359-8E2F-31AD127BE8E8}" type="datetime1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B88-66CB-4092-ABD0-4CA04E3D8C99}" type="datetime1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3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7D593-3142-4996-8BC5-CD99C1C5D479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84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F553A0-487A-4026-9D15-DB0BC890BC14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85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F0D42E-CE30-4063-9FA7-F903B9AF0CC0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A68D070-2EBB-4C99-8191-EA26DDF01C4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918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1927-B8A0-41E0-83B6-D4E96D973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/>
              <a:t>Time series Analysis (ARIMA)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AA294-84E5-4A98-98F4-DFAEB50C6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Barsha Saha</a:t>
            </a:r>
          </a:p>
        </p:txBody>
      </p:sp>
    </p:spTree>
    <p:extLst>
      <p:ext uri="{BB962C8B-B14F-4D97-AF65-F5344CB8AC3E}">
        <p14:creationId xmlns:p14="http://schemas.microsoft.com/office/powerpoint/2010/main" val="299101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999A-98E4-4260-B361-77EE9405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D5B0-97DB-40BC-8143-4164BD1C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the data into time series format</a:t>
            </a:r>
          </a:p>
          <a:p>
            <a:r>
              <a:rPr lang="en-IN" dirty="0"/>
              <a:t>Decompose the data into time series components </a:t>
            </a:r>
          </a:p>
          <a:p>
            <a:pPr lvl="1"/>
            <a:r>
              <a:rPr lang="en-IN" dirty="0"/>
              <a:t>Trend</a:t>
            </a:r>
          </a:p>
          <a:p>
            <a:pPr lvl="1"/>
            <a:r>
              <a:rPr lang="en-IN" dirty="0"/>
              <a:t>Seasonality</a:t>
            </a:r>
          </a:p>
          <a:p>
            <a:pPr lvl="1"/>
            <a:r>
              <a:rPr lang="en-IN" dirty="0"/>
              <a:t>Cyclicity</a:t>
            </a:r>
          </a:p>
          <a:p>
            <a:r>
              <a:rPr lang="en-IN" dirty="0"/>
              <a:t>Test for core assumptions of ARIMA model</a:t>
            </a:r>
          </a:p>
          <a:p>
            <a:r>
              <a:rPr lang="en-IN" dirty="0"/>
              <a:t>Remove non-stationarity – Trend and Seasonality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25004-E818-4520-8AD3-C8D55C28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06F80-1900-42BC-8C3E-7BEC9417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4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228F-E69E-4001-9C2C-4995466A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 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91DA-9307-485D-BF72-A1533F39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83"/>
            <a:ext cx="9601200" cy="4304817"/>
          </a:xfrm>
        </p:spPr>
        <p:txBody>
          <a:bodyPr/>
          <a:lstStyle/>
          <a:p>
            <a:r>
              <a:rPr lang="en-IN" dirty="0"/>
              <a:t>ARIMA model fit test</a:t>
            </a:r>
          </a:p>
          <a:p>
            <a:r>
              <a:rPr lang="en-IN" dirty="0"/>
              <a:t>ACF (auto-correlation function) and PACF (partial auto-correlation function) plot</a:t>
            </a:r>
          </a:p>
          <a:p>
            <a:r>
              <a:rPr lang="en-IN" dirty="0"/>
              <a:t>Determine type of model:</a:t>
            </a:r>
          </a:p>
          <a:p>
            <a:pPr lvl="1"/>
            <a:r>
              <a:rPr lang="en-IN" dirty="0"/>
              <a:t>Auto-regressive AR</a:t>
            </a:r>
          </a:p>
          <a:p>
            <a:pPr lvl="1"/>
            <a:endParaRPr lang="en-IN" dirty="0"/>
          </a:p>
          <a:p>
            <a:pPr marL="530352" lvl="1" indent="0">
              <a:buNone/>
            </a:pPr>
            <a:endParaRPr lang="en-IN" dirty="0"/>
          </a:p>
          <a:p>
            <a:pPr lvl="1"/>
            <a:r>
              <a:rPr lang="en-IN" dirty="0"/>
              <a:t>Moving-average MA</a:t>
            </a:r>
          </a:p>
          <a:p>
            <a:pPr lvl="1"/>
            <a:endParaRPr lang="en-IN" dirty="0"/>
          </a:p>
          <a:p>
            <a:pPr marL="530352" lvl="1" indent="0">
              <a:buNone/>
            </a:pPr>
            <a:endParaRPr lang="en-IN" dirty="0"/>
          </a:p>
          <a:p>
            <a:pPr lvl="1"/>
            <a:r>
              <a:rPr lang="en-IN" dirty="0"/>
              <a:t>Auto-regressive moving-average ARMA</a:t>
            </a:r>
          </a:p>
          <a:p>
            <a:pPr lvl="1"/>
            <a:r>
              <a:rPr lang="en-IN" dirty="0"/>
              <a:t>Auto-regressive integrated moving-average ARIMA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3744-2AA1-49E2-AE50-1107C3F9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7C69A-1650-47C8-8927-DE4F0F9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88111-F363-46B5-BD3B-F2C35531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81" y="3638791"/>
            <a:ext cx="46386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9E176-F88C-4EA8-86FC-984C1B43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06" y="4695945"/>
            <a:ext cx="4591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3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228F-E69E-4001-9C2C-4995466A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 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91DA-9307-485D-BF72-A1533F39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0293"/>
            <a:ext cx="9601200" cy="856920"/>
          </a:xfrm>
        </p:spPr>
        <p:txBody>
          <a:bodyPr/>
          <a:lstStyle/>
          <a:p>
            <a:r>
              <a:rPr lang="en-IN" dirty="0"/>
              <a:t>ARIMA model fit test</a:t>
            </a:r>
          </a:p>
          <a:p>
            <a:r>
              <a:rPr lang="en-IN" dirty="0"/>
              <a:t>ACF (auto-correlation function) and PACF (partial auto-correlation function) plot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3744-2AA1-49E2-AE50-1107C3F9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7C69A-1650-47C8-8927-DE4F0F9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7377439-D597-4235-90E5-24FD3BDA30A2}"/>
              </a:ext>
            </a:extLst>
          </p:cNvPr>
          <p:cNvGraphicFramePr>
            <a:graphicFrameLocks noGrp="1"/>
          </p:cNvGraphicFramePr>
          <p:nvPr/>
        </p:nvGraphicFramePr>
        <p:xfrm>
          <a:off x="958887" y="2551217"/>
          <a:ext cx="11075270" cy="3902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456">
                  <a:extLst>
                    <a:ext uri="{9D8B030D-6E8A-4147-A177-3AD203B41FA5}">
                      <a16:colId xmlns:a16="http://schemas.microsoft.com/office/drawing/2014/main" val="2500514970"/>
                    </a:ext>
                  </a:extLst>
                </a:gridCol>
                <a:gridCol w="3216728">
                  <a:extLst>
                    <a:ext uri="{9D8B030D-6E8A-4147-A177-3AD203B41FA5}">
                      <a16:colId xmlns:a16="http://schemas.microsoft.com/office/drawing/2014/main" val="94128854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107583631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ACF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PACF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61240"/>
                  </a:ext>
                </a:extLst>
              </a:tr>
              <a:tr h="855247">
                <a:tc>
                  <a:txBody>
                    <a:bodyPr/>
                    <a:lstStyle/>
                    <a:p>
                      <a:r>
                        <a:rPr lang="en-IN" dirty="0"/>
                        <a:t>Auto-regressive AR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Exponential decay, Damped sine wave, or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Significant spikes in first lags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25930"/>
                  </a:ext>
                </a:extLst>
              </a:tr>
              <a:tr h="967776">
                <a:tc>
                  <a:txBody>
                    <a:bodyPr/>
                    <a:lstStyle/>
                    <a:p>
                      <a:r>
                        <a:rPr lang="en-IN" dirty="0"/>
                        <a:t>Moving-average MA 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Significant spikes in first 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Exponential decay, Damped sine wave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76064"/>
                  </a:ext>
                </a:extLst>
              </a:tr>
              <a:tr h="144433">
                <a:tc>
                  <a:txBody>
                    <a:bodyPr/>
                    <a:lstStyle/>
                    <a:p>
                      <a:r>
                        <a:rPr lang="en-IN" dirty="0"/>
                        <a:t>Auto-regressive moving-average ARMA(</a:t>
                      </a:r>
                      <a:r>
                        <a:rPr lang="en-IN" dirty="0" err="1"/>
                        <a:t>p,q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Exponential decay from given 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Exponential decay from given lag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22469"/>
                  </a:ext>
                </a:extLst>
              </a:tr>
              <a:tr h="798986">
                <a:tc>
                  <a:txBody>
                    <a:bodyPr/>
                    <a:lstStyle/>
                    <a:p>
                      <a:r>
                        <a:rPr lang="en-IN" dirty="0"/>
                        <a:t>Auto-regressive integrated moving-average ARIMA(</a:t>
                      </a:r>
                      <a:r>
                        <a:rPr lang="en-IN" dirty="0" err="1"/>
                        <a:t>p,d,q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Same as above with differencing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Same as above with differencing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17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228F-E69E-4001-9C2C-4995466A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 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91DA-9307-485D-BF72-A1533F39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ARIMA model fit test</a:t>
            </a:r>
          </a:p>
          <a:p>
            <a:r>
              <a:rPr lang="en-IN" dirty="0"/>
              <a:t>ACF and PACF plot</a:t>
            </a:r>
          </a:p>
          <a:p>
            <a:r>
              <a:rPr lang="en-IN" dirty="0"/>
              <a:t>Basically an AR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3744-2AA1-49E2-AE50-1107C3F9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7C69A-1650-47C8-8927-DE4F0F9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7B105-9F48-4122-AFEE-5003E40A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79" y="2286000"/>
            <a:ext cx="3107506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5B4D5-75CA-4551-900C-F7A4A8FA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91" y="2286000"/>
            <a:ext cx="310750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07B0-1909-44ED-B8CE-E45503FA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B630-008D-4685-A1E7-FED3AD88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Forecast future values </a:t>
            </a:r>
          </a:p>
          <a:p>
            <a:r>
              <a:rPr lang="en-IN" dirty="0"/>
              <a:t>Based on the model defined in previous section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C4DC8-0837-4808-B2A5-EFA112CC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48973-4A77-4320-847A-D8483809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3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C21B-4995-4D5C-9318-56D4F691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01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B787F-0A0C-4134-BDE8-E735FC9D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B9013-9D24-42EA-922C-9FE0A858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4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BEA7-ECE4-4AC7-BCDC-6184A8E4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Time Series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28C9-DE8C-474E-9047-0FC54052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Collection of observations – repeated measurements over time</a:t>
            </a:r>
          </a:p>
          <a:p>
            <a:r>
              <a:rPr lang="en-IN" dirty="0"/>
              <a:t>Observations are recorded at regular intervals for an entity –</a:t>
            </a:r>
          </a:p>
          <a:p>
            <a:pPr lvl="1"/>
            <a:r>
              <a:rPr lang="en-IN" dirty="0"/>
              <a:t>Yearly, Monthly, Weekly </a:t>
            </a:r>
            <a:r>
              <a:rPr lang="en-IN" dirty="0">
                <a:sym typeface="Wingdings" panose="05000000000000000000" pitchFamily="2" charset="2"/>
              </a:rPr>
              <a:t> Business information, Sales, Turnover</a:t>
            </a:r>
            <a:endParaRPr lang="en-IN" dirty="0"/>
          </a:p>
          <a:p>
            <a:pPr lvl="1"/>
            <a:r>
              <a:rPr lang="en-IN" dirty="0"/>
              <a:t>Daily </a:t>
            </a:r>
            <a:r>
              <a:rPr lang="en-IN" dirty="0">
                <a:sym typeface="Wingdings" panose="05000000000000000000" pitchFamily="2" charset="2"/>
              </a:rPr>
              <a:t> Weather information</a:t>
            </a:r>
            <a:endParaRPr lang="en-IN" dirty="0"/>
          </a:p>
          <a:p>
            <a:pPr lvl="1"/>
            <a:r>
              <a:rPr lang="en-IN" dirty="0"/>
              <a:t>Hourly </a:t>
            </a:r>
            <a:r>
              <a:rPr lang="en-IN" dirty="0">
                <a:sym typeface="Wingdings" panose="05000000000000000000" pitchFamily="2" charset="2"/>
              </a:rPr>
              <a:t> Production line information</a:t>
            </a:r>
            <a:endParaRPr lang="en-IN" dirty="0"/>
          </a:p>
          <a:p>
            <a:r>
              <a:rPr lang="en-IN" dirty="0"/>
              <a:t>When multiple entities are observed over time </a:t>
            </a:r>
            <a:r>
              <a:rPr lang="en-IN" dirty="0">
                <a:sym typeface="Wingdings" panose="05000000000000000000" pitchFamily="2" charset="2"/>
              </a:rPr>
              <a:t> Panel Data = cross-sectional data + time series data</a:t>
            </a:r>
          </a:p>
          <a:p>
            <a:r>
              <a:rPr lang="en-IN" dirty="0">
                <a:sym typeface="Wingdings" panose="05000000000000000000" pitchFamily="2" charset="2"/>
              </a:rPr>
              <a:t>Objective: Understand the pattern of the time series data, select the best fit model and forecast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45B2-4EDE-4C1A-9593-D9FA488C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Time Series Analysis with R - Barsha Saha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9001-D2FD-43D7-91BE-2F039325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D467-6BB7-48CA-8711-40E510EF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10CC-135C-47E3-A890-9A111024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Trend</a:t>
            </a:r>
          </a:p>
          <a:p>
            <a:pPr lvl="1"/>
            <a:r>
              <a:rPr lang="en-US" dirty="0"/>
              <a:t>An overall increase or decrease observed in the data in long-term. </a:t>
            </a:r>
            <a:endParaRPr lang="en-IN" dirty="0"/>
          </a:p>
          <a:p>
            <a:r>
              <a:rPr lang="en-IN" dirty="0"/>
              <a:t>Seasonality</a:t>
            </a:r>
          </a:p>
          <a:p>
            <a:pPr lvl="1"/>
            <a:r>
              <a:rPr lang="en-US" dirty="0"/>
              <a:t>The variable is influenced by seasonal factors. Observed over a known period repeatedly. E.g. Higher sales in festive seasons.</a:t>
            </a:r>
            <a:endParaRPr lang="en-IN" dirty="0"/>
          </a:p>
          <a:p>
            <a:r>
              <a:rPr lang="en-IN" dirty="0"/>
              <a:t>Cyclicity</a:t>
            </a:r>
          </a:p>
          <a:p>
            <a:pPr lvl="1"/>
            <a:r>
              <a:rPr lang="en-US" dirty="0"/>
              <a:t>Distinct increasing and decreasing pattern in the data, but these are not of fixed period. E.g., Business cycles, but the length of the cycle is unknown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BFF0C-ACC6-4833-A05F-F16DACC4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65278-3CD6-42A1-9EB8-7DB24FF9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5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F0AC-7BEB-4970-AEB7-7081CD9F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analysis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8147-B423-49AF-8867-0A6CD068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35459"/>
            <a:ext cx="9601200" cy="4036741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object &lt;- </a:t>
            </a:r>
            <a:r>
              <a:rPr lang="en-IN" b="1" dirty="0" err="1"/>
              <a:t>ts</a:t>
            </a:r>
            <a:r>
              <a:rPr lang="en-IN" b="1" dirty="0"/>
              <a:t>(data, start, end, frequency)</a:t>
            </a:r>
          </a:p>
          <a:p>
            <a:r>
              <a:rPr lang="en-IN" dirty="0" err="1"/>
              <a:t>ts</a:t>
            </a:r>
            <a:r>
              <a:rPr lang="en-IN" dirty="0"/>
              <a:t>()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Time series function</a:t>
            </a:r>
          </a:p>
          <a:p>
            <a:r>
              <a:rPr lang="en-IN" dirty="0"/>
              <a:t>data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Data vector</a:t>
            </a:r>
          </a:p>
          <a:p>
            <a:r>
              <a:rPr lang="en-IN" dirty="0"/>
              <a:t>start </a:t>
            </a:r>
            <a:r>
              <a:rPr lang="en-IN" dirty="0">
                <a:sym typeface="Wingdings" panose="05000000000000000000" pitchFamily="2" charset="2"/>
              </a:rPr>
              <a:t> first observation</a:t>
            </a:r>
            <a:endParaRPr lang="en-IN" dirty="0"/>
          </a:p>
          <a:p>
            <a:r>
              <a:rPr lang="en-IN" dirty="0"/>
              <a:t>end </a:t>
            </a:r>
            <a:r>
              <a:rPr lang="en-IN" dirty="0">
                <a:sym typeface="Wingdings" panose="05000000000000000000" pitchFamily="2" charset="2"/>
              </a:rPr>
              <a:t> last observation</a:t>
            </a:r>
            <a:endParaRPr lang="en-IN" dirty="0"/>
          </a:p>
          <a:p>
            <a:r>
              <a:rPr lang="en-IN" dirty="0"/>
              <a:t>frequency </a:t>
            </a:r>
            <a:r>
              <a:rPr lang="en-IN" dirty="0">
                <a:sym typeface="Wingdings" panose="05000000000000000000" pitchFamily="2" charset="2"/>
              </a:rPr>
              <a:t> interval between 2 recorded observations</a:t>
            </a:r>
          </a:p>
          <a:p>
            <a:r>
              <a:rPr lang="en-IN" dirty="0">
                <a:sym typeface="Wingdings" panose="05000000000000000000" pitchFamily="2" charset="2"/>
              </a:rPr>
              <a:t>For example, </a:t>
            </a:r>
          </a:p>
          <a:p>
            <a:pPr lvl="1"/>
            <a:r>
              <a:rPr lang="en-IN" dirty="0"/>
              <a:t>frequency = 12 </a:t>
            </a:r>
            <a:r>
              <a:rPr lang="en-IN" dirty="0">
                <a:sym typeface="Wingdings" panose="05000000000000000000" pitchFamily="2" charset="2"/>
              </a:rPr>
              <a:t> Monthly data</a:t>
            </a:r>
          </a:p>
          <a:p>
            <a:pPr lvl="1"/>
            <a:r>
              <a:rPr lang="en-IN" dirty="0"/>
              <a:t>frequency = 1 </a:t>
            </a:r>
            <a:r>
              <a:rPr lang="en-IN" dirty="0">
                <a:sym typeface="Wingdings" panose="05000000000000000000" pitchFamily="2" charset="2"/>
              </a:rPr>
              <a:t> Yearly data</a:t>
            </a:r>
          </a:p>
          <a:p>
            <a:pPr lvl="1"/>
            <a:r>
              <a:rPr lang="en-IN" dirty="0"/>
              <a:t>frequency = 4 </a:t>
            </a:r>
            <a:r>
              <a:rPr lang="en-IN" dirty="0">
                <a:sym typeface="Wingdings" panose="05000000000000000000" pitchFamily="2" charset="2"/>
              </a:rPr>
              <a:t> Quarterly data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671C5-0EE0-4ED1-A344-A1EDCAE6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8285A-C916-497B-ACC9-91826496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8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D467-6BB7-48CA-8711-40E510EF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10CC-135C-47E3-A890-9A111024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Trend</a:t>
            </a:r>
          </a:p>
          <a:p>
            <a:pPr lvl="1"/>
            <a:r>
              <a:rPr lang="en-US" dirty="0"/>
              <a:t>An overall increase or decrease observed in the data in long-term. </a:t>
            </a:r>
            <a:endParaRPr lang="en-IN" dirty="0"/>
          </a:p>
          <a:p>
            <a:r>
              <a:rPr lang="en-IN" dirty="0"/>
              <a:t>Seasonality</a:t>
            </a:r>
          </a:p>
          <a:p>
            <a:pPr lvl="1"/>
            <a:r>
              <a:rPr lang="en-US" dirty="0"/>
              <a:t>The variable is influenced by seasonal factors. Observed over a known period repeatedly. E.g. Higher sales in festive seasons.</a:t>
            </a:r>
            <a:endParaRPr lang="en-IN" dirty="0"/>
          </a:p>
          <a:p>
            <a:r>
              <a:rPr lang="en-IN" dirty="0"/>
              <a:t>Cyclicity</a:t>
            </a:r>
          </a:p>
          <a:p>
            <a:pPr lvl="1"/>
            <a:r>
              <a:rPr lang="en-US" dirty="0"/>
              <a:t>Distinct increasing and decreasing pattern in the data, but these are not of fixed period. E.g., Business cycles, but the length of the cycle is unknown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BFF0C-ACC6-4833-A05F-F16DACC4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65278-3CD6-42A1-9EB8-7DB24FF9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999A-98E4-4260-B361-77EE9405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D5B0-97DB-40BC-8143-4164BD1C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the data into time series format</a:t>
            </a:r>
          </a:p>
          <a:p>
            <a:r>
              <a:rPr lang="en-IN" dirty="0"/>
              <a:t>Decompose the data into time series components </a:t>
            </a:r>
          </a:p>
          <a:p>
            <a:pPr lvl="1"/>
            <a:r>
              <a:rPr lang="en-IN" dirty="0"/>
              <a:t>Trend</a:t>
            </a:r>
          </a:p>
          <a:p>
            <a:pPr lvl="1"/>
            <a:r>
              <a:rPr lang="en-IN" dirty="0"/>
              <a:t>Seasonality</a:t>
            </a:r>
          </a:p>
          <a:p>
            <a:pPr lvl="1"/>
            <a:r>
              <a:rPr lang="en-IN" dirty="0"/>
              <a:t>Cyclicity</a:t>
            </a:r>
          </a:p>
          <a:p>
            <a:r>
              <a:rPr lang="en-IN" dirty="0"/>
              <a:t>Time series analysis -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25004-E818-4520-8AD3-C8D55C28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06F80-1900-42BC-8C3E-7BEC9417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3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C2DE-B2F5-4768-826C-3D07270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E82C-371C-4905-B72A-4120C25E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Box-Jenkins multivariate model</a:t>
            </a:r>
          </a:p>
          <a:p>
            <a:r>
              <a:rPr lang="en-IN" dirty="0"/>
              <a:t>Holt Winter exponential smoothening</a:t>
            </a:r>
          </a:p>
          <a:p>
            <a:r>
              <a:rPr lang="en-IN" dirty="0"/>
              <a:t>ARIMA (Auto-regressive integrated moving-average)</a:t>
            </a:r>
          </a:p>
          <a:p>
            <a:pPr lvl="1"/>
            <a:r>
              <a:rPr lang="en-IN" dirty="0"/>
              <a:t>Assumptions</a:t>
            </a:r>
          </a:p>
          <a:p>
            <a:pPr lvl="2"/>
            <a:r>
              <a:rPr lang="en-IN" dirty="0"/>
              <a:t>Stationarity</a:t>
            </a:r>
          </a:p>
          <a:p>
            <a:pPr lvl="2"/>
            <a:r>
              <a:rPr lang="en-IN" dirty="0"/>
              <a:t>Univariate Data</a:t>
            </a:r>
          </a:p>
          <a:p>
            <a:pPr lvl="1"/>
            <a:r>
              <a:rPr lang="en-IN" dirty="0"/>
              <a:t>Objective</a:t>
            </a:r>
          </a:p>
          <a:p>
            <a:pPr lvl="2"/>
            <a:r>
              <a:rPr lang="en-IN"/>
              <a:t>Model </a:t>
            </a:r>
            <a:r>
              <a:rPr lang="en-IN" dirty="0"/>
              <a:t>fit</a:t>
            </a:r>
          </a:p>
          <a:p>
            <a:pPr lvl="2"/>
            <a:r>
              <a:rPr lang="en-IN" dirty="0"/>
              <a:t>Forecast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094DD-D2A6-4F53-AE89-76AF04A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62298-B007-49BE-86B3-B65EFFAF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2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999A-98E4-4260-B361-77EE9405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D5B0-97DB-40BC-8143-4164BD1C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the data into time series format</a:t>
            </a:r>
          </a:p>
          <a:p>
            <a:r>
              <a:rPr lang="en-IN" dirty="0"/>
              <a:t>Decompose the data into time series components </a:t>
            </a:r>
          </a:p>
          <a:p>
            <a:pPr lvl="1"/>
            <a:r>
              <a:rPr lang="en-IN" dirty="0"/>
              <a:t>Trend</a:t>
            </a:r>
          </a:p>
          <a:p>
            <a:pPr lvl="1"/>
            <a:r>
              <a:rPr lang="en-IN" dirty="0"/>
              <a:t>Seasonality</a:t>
            </a:r>
          </a:p>
          <a:p>
            <a:pPr lvl="1"/>
            <a:r>
              <a:rPr lang="en-IN" dirty="0"/>
              <a:t>Cyclicity</a:t>
            </a:r>
          </a:p>
          <a:p>
            <a:r>
              <a:rPr lang="en-IN" dirty="0"/>
              <a:t>Test for core assumptions of ARIMA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25004-E818-4520-8AD3-C8D55C28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06F80-1900-42BC-8C3E-7BEC9417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7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D1EC-F853-4CAA-98E2-3299E8D7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3C2C-6FDD-44C7-A0D0-CD914D76A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Stationarity</a:t>
            </a:r>
          </a:p>
          <a:p>
            <a:pPr lvl="1"/>
            <a:r>
              <a:rPr lang="en-IN" dirty="0"/>
              <a:t>Properties of the time series do not depend on the time at which it is observed/recorded.</a:t>
            </a:r>
          </a:p>
          <a:p>
            <a:pPr lvl="1"/>
            <a:r>
              <a:rPr lang="en-IN" dirty="0"/>
              <a:t>Statistically, a stationary process has mean, variance and auto-correlation structure that does not vary over time</a:t>
            </a:r>
          </a:p>
          <a:p>
            <a:pPr lvl="1"/>
            <a:r>
              <a:rPr lang="en-IN" dirty="0"/>
              <a:t>In real world time series data – trend and seasonality contain the non-stationary component</a:t>
            </a:r>
          </a:p>
          <a:p>
            <a:pPr lvl="1"/>
            <a:r>
              <a:rPr lang="en-IN" dirty="0"/>
              <a:t>Therefore, non-stationarity is removed prior to analysing the time series</a:t>
            </a:r>
          </a:p>
          <a:p>
            <a:r>
              <a:rPr lang="en-IN" dirty="0"/>
              <a:t>Univariate</a:t>
            </a:r>
          </a:p>
          <a:p>
            <a:pPr lvl="1"/>
            <a:r>
              <a:rPr lang="en-IN" dirty="0"/>
              <a:t>The time series contains only single variable observed in regular intervals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96E9A-1358-4877-BB6E-EE9878FD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Time Series Analysis with R - Barsha Saha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ED6B4-5C47-4D51-97B6-C4A3B57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70-2EBB-4C99-8191-EA26DDF01C4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72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1119</TotalTime>
  <Words>793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Time series Analysis (ARIMA) with R</vt:lpstr>
      <vt:lpstr>What is Time Series Data?</vt:lpstr>
      <vt:lpstr>Components of Time Series Data</vt:lpstr>
      <vt:lpstr>Time Series analysis with R</vt:lpstr>
      <vt:lpstr>Components of Time Series Data</vt:lpstr>
      <vt:lpstr>Objective: Exploratory Analysis</vt:lpstr>
      <vt:lpstr>Methods of Time series analysis</vt:lpstr>
      <vt:lpstr>Objective: Exploratory Analysis</vt:lpstr>
      <vt:lpstr>Assumptions</vt:lpstr>
      <vt:lpstr>Objective: Exploratory Analysis</vt:lpstr>
      <vt:lpstr>Objective: Model Fit</vt:lpstr>
      <vt:lpstr>Objective: Model Fit</vt:lpstr>
      <vt:lpstr>Objective: Model Fit</vt:lpstr>
      <vt:lpstr>Objective: Forecast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Data Analysis with R</dc:title>
  <dc:creator>Barsha Saha</dc:creator>
  <cp:lastModifiedBy>Barsha Saha</cp:lastModifiedBy>
  <cp:revision>63</cp:revision>
  <dcterms:created xsi:type="dcterms:W3CDTF">2021-04-13T17:18:14Z</dcterms:created>
  <dcterms:modified xsi:type="dcterms:W3CDTF">2021-12-28T20:19:41Z</dcterms:modified>
</cp:coreProperties>
</file>