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6" r:id="rId5"/>
    <p:sldId id="283" r:id="rId6"/>
    <p:sldId id="304" r:id="rId7"/>
    <p:sldId id="305" r:id="rId8"/>
    <p:sldId id="294" r:id="rId9"/>
    <p:sldId id="311" r:id="rId10"/>
    <p:sldId id="306" r:id="rId11"/>
    <p:sldId id="299" r:id="rId12"/>
    <p:sldId id="313" r:id="rId13"/>
    <p:sldId id="314" r:id="rId14"/>
    <p:sldId id="28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kita Dhingra" initials="ND" lastIdx="1" clrIdx="0">
    <p:extLst>
      <p:ext uri="{19B8F6BF-5375-455C-9EA6-DF929625EA0E}">
        <p15:presenceInfo xmlns:p15="http://schemas.microsoft.com/office/powerpoint/2012/main" userId="71d17a95bd62c9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C8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CAAF14-8486-4536-B2FF-9CC4CB614882}" v="12" dt="2023-08-07T03:07:20.6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52" autoAdjust="0"/>
  </p:normalViewPr>
  <p:slideViewPr>
    <p:cSldViewPr snapToGrid="0" showGuides="1">
      <p:cViewPr>
        <p:scale>
          <a:sx n="125" d="100"/>
          <a:sy n="125" d="100"/>
        </p:scale>
        <p:origin x="-1094" y="-121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shaanth Suresh" userId="f948456659edda09" providerId="LiveId" clId="{48CAAF14-8486-4536-B2FF-9CC4CB614882}"/>
    <pc:docChg chg="undo custSel modSld">
      <pc:chgData name="Jaishaanth Suresh" userId="f948456659edda09" providerId="LiveId" clId="{48CAAF14-8486-4536-B2FF-9CC4CB614882}" dt="2023-08-08T00:45:16.270" v="165" actId="1076"/>
      <pc:docMkLst>
        <pc:docMk/>
      </pc:docMkLst>
      <pc:sldChg chg="addSp delSp modSp mod">
        <pc:chgData name="Jaishaanth Suresh" userId="f948456659edda09" providerId="LiveId" clId="{48CAAF14-8486-4536-B2FF-9CC4CB614882}" dt="2023-08-07T02:55:35.986" v="28" actId="1076"/>
        <pc:sldMkLst>
          <pc:docMk/>
          <pc:sldMk cId="2387849042" sldId="256"/>
        </pc:sldMkLst>
        <pc:spChg chg="mod">
          <ac:chgData name="Jaishaanth Suresh" userId="f948456659edda09" providerId="LiveId" clId="{48CAAF14-8486-4536-B2FF-9CC4CB614882}" dt="2023-08-07T02:55:29.614" v="27" actId="20577"/>
          <ac:spMkLst>
            <pc:docMk/>
            <pc:sldMk cId="2387849042" sldId="256"/>
            <ac:spMk id="2" creationId="{C4300AEF-1595-4419-801B-6E36A33BB8CF}"/>
          </ac:spMkLst>
        </pc:spChg>
        <pc:spChg chg="mod">
          <ac:chgData name="Jaishaanth Suresh" userId="f948456659edda09" providerId="LiveId" clId="{48CAAF14-8486-4536-B2FF-9CC4CB614882}" dt="2023-08-07T02:55:35.986" v="28" actId="1076"/>
          <ac:spMkLst>
            <pc:docMk/>
            <pc:sldMk cId="2387849042" sldId="256"/>
            <ac:spMk id="8" creationId="{548FC78B-EF83-4185-A63D-1A5A85640B62}"/>
          </ac:spMkLst>
        </pc:spChg>
        <pc:spChg chg="mod">
          <ac:chgData name="Jaishaanth Suresh" userId="f948456659edda09" providerId="LiveId" clId="{48CAAF14-8486-4536-B2FF-9CC4CB614882}" dt="2023-08-07T02:55:35.986" v="28" actId="1076"/>
          <ac:spMkLst>
            <pc:docMk/>
            <pc:sldMk cId="2387849042" sldId="256"/>
            <ac:spMk id="9" creationId="{B7B50F87-A3AA-4FB6-9692-24BF5512FC5B}"/>
          </ac:spMkLst>
        </pc:spChg>
        <pc:spChg chg="add del mod">
          <ac:chgData name="Jaishaanth Suresh" userId="f948456659edda09" providerId="LiveId" clId="{48CAAF14-8486-4536-B2FF-9CC4CB614882}" dt="2023-08-07T02:54:40.841" v="9" actId="478"/>
          <ac:spMkLst>
            <pc:docMk/>
            <pc:sldMk cId="2387849042" sldId="256"/>
            <ac:spMk id="10" creationId="{E5B28B7C-DA5A-816D-3247-F332913201F1}"/>
          </ac:spMkLst>
        </pc:spChg>
        <pc:grpChg chg="mod">
          <ac:chgData name="Jaishaanth Suresh" userId="f948456659edda09" providerId="LiveId" clId="{48CAAF14-8486-4536-B2FF-9CC4CB614882}" dt="2023-08-07T02:55:35.986" v="28" actId="1076"/>
          <ac:grpSpMkLst>
            <pc:docMk/>
            <pc:sldMk cId="2387849042" sldId="256"/>
            <ac:grpSpMk id="7" creationId="{B95DF07A-CE7E-4D89-9AA0-25F4FFF3B9C7}"/>
          </ac:grpSpMkLst>
        </pc:grpChg>
      </pc:sldChg>
      <pc:sldChg chg="addSp delSp modSp mod setBg delDesignElem">
        <pc:chgData name="Jaishaanth Suresh" userId="f948456659edda09" providerId="LiveId" clId="{48CAAF14-8486-4536-B2FF-9CC4CB614882}" dt="2023-08-07T03:08:49.890" v="164" actId="26606"/>
        <pc:sldMkLst>
          <pc:docMk/>
          <pc:sldMk cId="1923038163" sldId="285"/>
        </pc:sldMkLst>
        <pc:spChg chg="add mod">
          <ac:chgData name="Jaishaanth Suresh" userId="f948456659edda09" providerId="LiveId" clId="{48CAAF14-8486-4536-B2FF-9CC4CB614882}" dt="2023-08-07T03:08:49.890" v="164" actId="26606"/>
          <ac:spMkLst>
            <pc:docMk/>
            <pc:sldMk cId="1923038163" sldId="285"/>
            <ac:spMk id="3" creationId="{16AD41DC-B4B2-8692-231C-89F36690DC15}"/>
          </ac:spMkLst>
        </pc:spChg>
        <pc:spChg chg="add del mod">
          <ac:chgData name="Jaishaanth Suresh" userId="f948456659edda09" providerId="LiveId" clId="{48CAAF14-8486-4536-B2FF-9CC4CB614882}" dt="2023-08-07T03:08:49.890" v="164" actId="26606"/>
          <ac:spMkLst>
            <pc:docMk/>
            <pc:sldMk cId="1923038163" sldId="285"/>
            <ac:spMk id="9" creationId="{3B67867E-1A52-006C-7B16-E5BAF129B265}"/>
          </ac:spMkLst>
        </pc:spChg>
        <pc:spChg chg="add del">
          <ac:chgData name="Jaishaanth Suresh" userId="f948456659edda09" providerId="LiveId" clId="{48CAAF14-8486-4536-B2FF-9CC4CB614882}" dt="2023-08-07T02:56:47.110" v="30" actId="26606"/>
          <ac:spMkLst>
            <pc:docMk/>
            <pc:sldMk cId="1923038163" sldId="285"/>
            <ac:spMk id="15" creationId="{6CCA5F87-1D1E-45CB-8D83-FC7EEFAD9935}"/>
          </ac:spMkLst>
        </pc:spChg>
        <pc:spChg chg="add del">
          <ac:chgData name="Jaishaanth Suresh" userId="f948456659edda09" providerId="LiveId" clId="{48CAAF14-8486-4536-B2FF-9CC4CB614882}" dt="2023-08-07T02:56:47.110" v="30" actId="26606"/>
          <ac:spMkLst>
            <pc:docMk/>
            <pc:sldMk cId="1923038163" sldId="285"/>
            <ac:spMk id="17" creationId="{7CCFC2C6-6238-4A2F-93DE-2ADF74AF635E}"/>
          </ac:spMkLst>
        </pc:spChg>
        <pc:spChg chg="add del">
          <ac:chgData name="Jaishaanth Suresh" userId="f948456659edda09" providerId="LiveId" clId="{48CAAF14-8486-4536-B2FF-9CC4CB614882}" dt="2023-08-07T02:56:47.110" v="30" actId="26606"/>
          <ac:spMkLst>
            <pc:docMk/>
            <pc:sldMk cId="1923038163" sldId="285"/>
            <ac:spMk id="19" creationId="{AF2F604E-43BE-4DC3-B983-E071523364F8}"/>
          </ac:spMkLst>
        </pc:spChg>
        <pc:spChg chg="add del">
          <ac:chgData name="Jaishaanth Suresh" userId="f948456659edda09" providerId="LiveId" clId="{48CAAF14-8486-4536-B2FF-9CC4CB614882}" dt="2023-08-07T02:56:47.110" v="30" actId="26606"/>
          <ac:spMkLst>
            <pc:docMk/>
            <pc:sldMk cId="1923038163" sldId="285"/>
            <ac:spMk id="21" creationId="{08C9B587-E65E-4B52-B37C-ABEBB6E87928}"/>
          </ac:spMkLst>
        </pc:spChg>
        <pc:spChg chg="add del">
          <ac:chgData name="Jaishaanth Suresh" userId="f948456659edda09" providerId="LiveId" clId="{48CAAF14-8486-4536-B2FF-9CC4CB614882}" dt="2023-08-07T03:02:11.467" v="66"/>
          <ac:spMkLst>
            <pc:docMk/>
            <pc:sldMk cId="1923038163" sldId="285"/>
            <ac:spMk id="23" creationId="{ECC07320-C2CA-4E29-8481-9D9E143C7788}"/>
          </ac:spMkLst>
        </pc:spChg>
        <pc:spChg chg="add del">
          <ac:chgData name="Jaishaanth Suresh" userId="f948456659edda09" providerId="LiveId" clId="{48CAAF14-8486-4536-B2FF-9CC4CB614882}" dt="2023-08-07T03:02:11.467" v="66"/>
          <ac:spMkLst>
            <pc:docMk/>
            <pc:sldMk cId="1923038163" sldId="285"/>
            <ac:spMk id="25" creationId="{178FB36B-5BFE-42CA-BC60-1115E0D95EEC}"/>
          </ac:spMkLst>
        </pc:spChg>
        <pc:spChg chg="add del">
          <ac:chgData name="Jaishaanth Suresh" userId="f948456659edda09" providerId="LiveId" clId="{48CAAF14-8486-4536-B2FF-9CC4CB614882}" dt="2023-08-07T03:08:49.890" v="164" actId="26606"/>
          <ac:spMkLst>
            <pc:docMk/>
            <pc:sldMk cId="1923038163" sldId="285"/>
            <ac:spMk id="29" creationId="{56981798-4550-46DA-9172-4846E2FB66EC}"/>
          </ac:spMkLst>
        </pc:spChg>
        <pc:spChg chg="add del">
          <ac:chgData name="Jaishaanth Suresh" userId="f948456659edda09" providerId="LiveId" clId="{48CAAF14-8486-4536-B2FF-9CC4CB614882}" dt="2023-08-07T03:08:49.890" v="164" actId="26606"/>
          <ac:spMkLst>
            <pc:docMk/>
            <pc:sldMk cId="1923038163" sldId="285"/>
            <ac:spMk id="31" creationId="{D82EB7D3-3AD8-4ED1-9E1A-2906E14635E3}"/>
          </ac:spMkLst>
        </pc:spChg>
        <pc:spChg chg="add del">
          <ac:chgData name="Jaishaanth Suresh" userId="f948456659edda09" providerId="LiveId" clId="{48CAAF14-8486-4536-B2FF-9CC4CB614882}" dt="2023-08-07T03:08:49.890" v="164" actId="26606"/>
          <ac:spMkLst>
            <pc:docMk/>
            <pc:sldMk cId="1923038163" sldId="285"/>
            <ac:spMk id="33" creationId="{2D529E20-662F-4915-ACD7-970C026FDB7F}"/>
          </ac:spMkLst>
        </pc:spChg>
        <pc:spChg chg="add del">
          <ac:chgData name="Jaishaanth Suresh" userId="f948456659edda09" providerId="LiveId" clId="{48CAAF14-8486-4536-B2FF-9CC4CB614882}" dt="2023-08-07T03:08:43.967" v="159" actId="26606"/>
          <ac:spMkLst>
            <pc:docMk/>
            <pc:sldMk cId="1923038163" sldId="285"/>
            <ac:spMk id="35" creationId="{2CE4F249-AC71-406E-8410-03E1C8809E6D}"/>
          </ac:spMkLst>
        </pc:spChg>
        <pc:spChg chg="add del">
          <ac:chgData name="Jaishaanth Suresh" userId="f948456659edda09" providerId="LiveId" clId="{48CAAF14-8486-4536-B2FF-9CC4CB614882}" dt="2023-08-07T03:08:46.945" v="161" actId="26606"/>
          <ac:spMkLst>
            <pc:docMk/>
            <pc:sldMk cId="1923038163" sldId="285"/>
            <ac:spMk id="37" creationId="{1B9CC3E5-EA42-4393-A2C0-5192B91BD745}"/>
          </ac:spMkLst>
        </pc:spChg>
        <pc:spChg chg="add del">
          <ac:chgData name="Jaishaanth Suresh" userId="f948456659edda09" providerId="LiveId" clId="{48CAAF14-8486-4536-B2FF-9CC4CB614882}" dt="2023-08-07T03:08:13.760" v="155" actId="26606"/>
          <ac:spMkLst>
            <pc:docMk/>
            <pc:sldMk cId="1923038163" sldId="285"/>
            <ac:spMk id="38" creationId="{2CE4F249-AC71-406E-8410-03E1C8809E6D}"/>
          </ac:spMkLst>
        </pc:spChg>
        <pc:spChg chg="add del">
          <ac:chgData name="Jaishaanth Suresh" userId="f948456659edda09" providerId="LiveId" clId="{48CAAF14-8486-4536-B2FF-9CC4CB614882}" dt="2023-08-07T03:08:46.945" v="161" actId="26606"/>
          <ac:spMkLst>
            <pc:docMk/>
            <pc:sldMk cId="1923038163" sldId="285"/>
            <ac:spMk id="40" creationId="{FB8DBC8E-FBA7-466C-8D97-75B15FBE9048}"/>
          </ac:spMkLst>
        </pc:spChg>
        <pc:spChg chg="add del">
          <ac:chgData name="Jaishaanth Suresh" userId="f948456659edda09" providerId="LiveId" clId="{48CAAF14-8486-4536-B2FF-9CC4CB614882}" dt="2023-08-07T03:08:46.945" v="161" actId="26606"/>
          <ac:spMkLst>
            <pc:docMk/>
            <pc:sldMk cId="1923038163" sldId="285"/>
            <ac:spMk id="42" creationId="{E6FFF64E-1FE4-4AE0-9D62-567AA183C128}"/>
          </ac:spMkLst>
        </pc:spChg>
        <pc:spChg chg="add del">
          <ac:chgData name="Jaishaanth Suresh" userId="f948456659edda09" providerId="LiveId" clId="{48CAAF14-8486-4536-B2FF-9CC4CB614882}" dt="2023-08-07T03:08:46.945" v="161" actId="26606"/>
          <ac:spMkLst>
            <pc:docMk/>
            <pc:sldMk cId="1923038163" sldId="285"/>
            <ac:spMk id="44" creationId="{9C80E52D-DE5C-4267-9C99-8741F2E42E36}"/>
          </ac:spMkLst>
        </pc:spChg>
        <pc:spChg chg="add">
          <ac:chgData name="Jaishaanth Suresh" userId="f948456659edda09" providerId="LiveId" clId="{48CAAF14-8486-4536-B2FF-9CC4CB614882}" dt="2023-08-07T03:08:49.890" v="164" actId="26606"/>
          <ac:spMkLst>
            <pc:docMk/>
            <pc:sldMk cId="1923038163" sldId="285"/>
            <ac:spMk id="49" creationId="{1B9CC3E5-EA42-4393-A2C0-5192B91BD745}"/>
          </ac:spMkLst>
        </pc:spChg>
        <pc:spChg chg="add">
          <ac:chgData name="Jaishaanth Suresh" userId="f948456659edda09" providerId="LiveId" clId="{48CAAF14-8486-4536-B2FF-9CC4CB614882}" dt="2023-08-07T03:08:49.890" v="164" actId="26606"/>
          <ac:spMkLst>
            <pc:docMk/>
            <pc:sldMk cId="1923038163" sldId="285"/>
            <ac:spMk id="50" creationId="{FB8DBC8E-FBA7-466C-8D97-75B15FBE9048}"/>
          </ac:spMkLst>
        </pc:spChg>
        <pc:spChg chg="add">
          <ac:chgData name="Jaishaanth Suresh" userId="f948456659edda09" providerId="LiveId" clId="{48CAAF14-8486-4536-B2FF-9CC4CB614882}" dt="2023-08-07T03:08:49.890" v="164" actId="26606"/>
          <ac:spMkLst>
            <pc:docMk/>
            <pc:sldMk cId="1923038163" sldId="285"/>
            <ac:spMk id="51" creationId="{E6FFF64E-1FE4-4AE0-9D62-567AA183C128}"/>
          </ac:spMkLst>
        </pc:spChg>
        <pc:spChg chg="add">
          <ac:chgData name="Jaishaanth Suresh" userId="f948456659edda09" providerId="LiveId" clId="{48CAAF14-8486-4536-B2FF-9CC4CB614882}" dt="2023-08-07T03:08:49.890" v="164" actId="26606"/>
          <ac:spMkLst>
            <pc:docMk/>
            <pc:sldMk cId="1923038163" sldId="285"/>
            <ac:spMk id="52" creationId="{9C80E52D-DE5C-4267-9C99-8741F2E42E36}"/>
          </ac:spMkLst>
        </pc:spChg>
        <pc:grpChg chg="add del">
          <ac:chgData name="Jaishaanth Suresh" userId="f948456659edda09" providerId="LiveId" clId="{48CAAF14-8486-4536-B2FF-9CC4CB614882}" dt="2023-08-07T03:08:49.883" v="163" actId="26606"/>
          <ac:grpSpMkLst>
            <pc:docMk/>
            <pc:sldMk cId="1923038163" sldId="285"/>
            <ac:grpSpMk id="46" creationId="{C8F821F4-B6DB-4EC4-B2F4-CCC64AB812FE}"/>
          </ac:grpSpMkLst>
        </pc:grpChg>
        <pc:picChg chg="add del mod">
          <ac:chgData name="Jaishaanth Suresh" userId="f948456659edda09" providerId="LiveId" clId="{48CAAF14-8486-4536-B2FF-9CC4CB614882}" dt="2023-08-07T03:06:55.740" v="149" actId="478"/>
          <ac:picMkLst>
            <pc:docMk/>
            <pc:sldMk cId="1923038163" sldId="285"/>
            <ac:picMk id="2" creationId="{7C01A2D8-8034-EB0F-2CAB-146FF0CD9E3E}"/>
          </ac:picMkLst>
        </pc:picChg>
        <pc:picChg chg="add mod ord">
          <ac:chgData name="Jaishaanth Suresh" userId="f948456659edda09" providerId="LiveId" clId="{48CAAF14-8486-4536-B2FF-9CC4CB614882}" dt="2023-08-07T03:08:49.890" v="164" actId="26606"/>
          <ac:picMkLst>
            <pc:docMk/>
            <pc:sldMk cId="1923038163" sldId="285"/>
            <ac:picMk id="4" creationId="{43B2C9CC-45C8-3DE5-6FA8-35D01993F44A}"/>
          </ac:picMkLst>
        </pc:picChg>
        <pc:picChg chg="add del">
          <ac:chgData name="Jaishaanth Suresh" userId="f948456659edda09" providerId="LiveId" clId="{48CAAF14-8486-4536-B2FF-9CC4CB614882}" dt="2023-08-07T02:56:47.110" v="30" actId="26606"/>
          <ac:picMkLst>
            <pc:docMk/>
            <pc:sldMk cId="1923038163" sldId="285"/>
            <ac:picMk id="11" creationId="{607017D4-1401-679C-73DE-ECF076CBC388}"/>
          </ac:picMkLst>
        </pc:picChg>
        <pc:picChg chg="add mod ord">
          <ac:chgData name="Jaishaanth Suresh" userId="f948456659edda09" providerId="LiveId" clId="{48CAAF14-8486-4536-B2FF-9CC4CB614882}" dt="2023-08-07T03:08:49.890" v="164" actId="26606"/>
          <ac:picMkLst>
            <pc:docMk/>
            <pc:sldMk cId="1923038163" sldId="285"/>
            <ac:picMk id="24" creationId="{FE3B3D0D-4983-34EF-6A2D-AA1125043CAB}"/>
          </ac:picMkLst>
        </pc:picChg>
      </pc:sldChg>
      <pc:sldChg chg="modSp mod">
        <pc:chgData name="Jaishaanth Suresh" userId="f948456659edda09" providerId="LiveId" clId="{48CAAF14-8486-4536-B2FF-9CC4CB614882}" dt="2023-08-08T00:45:16.270" v="165" actId="1076"/>
        <pc:sldMkLst>
          <pc:docMk/>
          <pc:sldMk cId="1952990848" sldId="306"/>
        </pc:sldMkLst>
        <pc:picChg chg="mod">
          <ac:chgData name="Jaishaanth Suresh" userId="f948456659edda09" providerId="LiveId" clId="{48CAAF14-8486-4536-B2FF-9CC4CB614882}" dt="2023-08-08T00:45:16.270" v="165" actId="1076"/>
          <ac:picMkLst>
            <pc:docMk/>
            <pc:sldMk cId="1952990848" sldId="306"/>
            <ac:picMk id="5" creationId="{6BE5F7B9-557B-8AB3-3FEE-4E5D6858C463}"/>
          </ac:picMkLst>
        </pc:picChg>
      </pc:sldChg>
      <pc:sldChg chg="modSp mod">
        <pc:chgData name="Jaishaanth Suresh" userId="f948456659edda09" providerId="LiveId" clId="{48CAAF14-8486-4536-B2FF-9CC4CB614882}" dt="2023-08-07T02:58:48.129" v="61" actId="20577"/>
        <pc:sldMkLst>
          <pc:docMk/>
          <pc:sldMk cId="563843752" sldId="314"/>
        </pc:sldMkLst>
        <pc:spChg chg="mod">
          <ac:chgData name="Jaishaanth Suresh" userId="f948456659edda09" providerId="LiveId" clId="{48CAAF14-8486-4536-B2FF-9CC4CB614882}" dt="2023-08-07T02:58:48.129" v="61" actId="20577"/>
          <ac:spMkLst>
            <pc:docMk/>
            <pc:sldMk cId="563843752" sldId="314"/>
            <ac:spMk id="38" creationId="{5ECF613A-FCF5-4CC5-AA46-DABB088D723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8/7/2023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8/7/2023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4293321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786006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4265290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370194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061318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7873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4025834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8777137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0DA1498-92C7-4E4B-8045-C9195F453964}" type="datetimeFigureOut">
              <a:rPr lang="en-US" smtClean="0"/>
              <a:t>8/7/2023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881364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568517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385105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858605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453264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0DA1498-92C7-4E4B-8045-C9195F453964}" type="datetimeFigureOut">
              <a:rPr lang="en-US" smtClean="0"/>
              <a:t>8/7/2023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350971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0DA1498-92C7-4E4B-8045-C9195F453964}" type="datetimeFigureOut">
              <a:rPr lang="en-US" smtClean="0"/>
              <a:t>8/7/2023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88059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0DA1498-92C7-4E4B-8045-C9195F453964}" type="datetimeFigureOut">
              <a:rPr lang="en-US" smtClean="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534378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0DA1498-92C7-4E4B-8045-C9195F453964}" type="datetimeFigureOut">
              <a:rPr lang="en-US" smtClean="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05472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83834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332451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DA1498-92C7-4E4B-8045-C9195F453964}" type="datetimeFigureOut">
              <a:rPr lang="en-US" smtClean="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68713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DA1498-92C7-4E4B-8045-C9195F453964}" type="datetimeFigureOut">
              <a:rPr lang="en-US" smtClean="0"/>
              <a:t>8/7/2023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216471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DA1498-92C7-4E4B-8045-C9195F453964}" type="datetimeFigureOut">
              <a:rPr lang="en-US" smtClean="0"/>
              <a:t>8/7/2023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16900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A1498-92C7-4E4B-8045-C9195F453964}" type="datetimeFigureOut">
              <a:rPr lang="en-US" smtClean="0"/>
              <a:t>8/7/2023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409135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94479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028589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0DA1498-92C7-4E4B-8045-C9195F453964}" type="datetimeFigureOut">
              <a:rPr lang="en-US" smtClean="0"/>
              <a:t>8/7/2023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30167138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626637" y="1687668"/>
            <a:ext cx="9144000" cy="2492990"/>
          </a:xfrm>
        </p:spPr>
        <p:txBody>
          <a:bodyPr lIns="0" tIns="0" rIns="0" bIns="0" anchor="t">
            <a:spAutoFit/>
          </a:bodyPr>
          <a:lstStyle/>
          <a:p>
            <a:r>
              <a:rPr lang="en-US" sz="3600" b="1" dirty="0">
                <a:solidFill>
                  <a:schemeClr val="bg1"/>
                </a:solidFill>
              </a:rPr>
              <a:t>SYST8200 - CAPSTONE PROJECT</a:t>
            </a:r>
            <a:br>
              <a:rPr lang="en-US" sz="3600" b="1" dirty="0">
                <a:solidFill>
                  <a:schemeClr val="bg1"/>
                </a:solidFill>
              </a:rPr>
            </a:br>
            <a:br>
              <a:rPr lang="en-US" sz="3600" b="1" dirty="0">
                <a:solidFill>
                  <a:schemeClr val="bg1"/>
                </a:solidFill>
              </a:rPr>
            </a:br>
            <a:r>
              <a:rPr lang="en-US" sz="3600" b="1" dirty="0">
                <a:solidFill>
                  <a:schemeClr val="bg1"/>
                </a:solidFill>
              </a:rPr>
              <a:t>GROUP 2</a:t>
            </a:r>
            <a:br>
              <a:rPr lang="en-US" sz="2800" b="1" dirty="0">
                <a:solidFill>
                  <a:schemeClr val="bg1"/>
                </a:solidFill>
              </a:rPr>
            </a:br>
            <a:r>
              <a:rPr lang="en-US" sz="4000" dirty="0">
                <a:solidFill>
                  <a:schemeClr val="accent4"/>
                </a:solidFill>
              </a:rPr>
              <a:t> </a:t>
            </a:r>
            <a:br>
              <a:rPr lang="en-US" sz="4000" dirty="0">
                <a:solidFill>
                  <a:schemeClr val="accent4"/>
                </a:solidFill>
              </a:rPr>
            </a:br>
            <a:r>
              <a:rPr lang="en-US" sz="3200" dirty="0">
                <a:solidFill>
                  <a:schemeClr val="accent4"/>
                </a:solidFill>
              </a:rPr>
              <a:t> </a:t>
            </a:r>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953658" y="393431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 name="Picture 2">
            <a:extLst>
              <a:ext uri="{FF2B5EF4-FFF2-40B4-BE49-F238E27FC236}">
                <a16:creationId xmlns:a16="http://schemas.microsoft.com/office/drawing/2014/main" id="{7ACCAF75-8A2A-D439-A885-A70B602E9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5026" y="6057924"/>
            <a:ext cx="1818373" cy="778508"/>
          </a:xfrm>
          <a:prstGeom prst="rect">
            <a:avLst/>
          </a:prstGeom>
        </p:spPr>
      </p:pic>
      <p:pic>
        <p:nvPicPr>
          <p:cNvPr id="6" name="Picture 5">
            <a:extLst>
              <a:ext uri="{FF2B5EF4-FFF2-40B4-BE49-F238E27FC236}">
                <a16:creationId xmlns:a16="http://schemas.microsoft.com/office/drawing/2014/main" id="{ED102317-5960-3927-1A96-B11859E73B8A}"/>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0" y="60552"/>
            <a:ext cx="1209675" cy="638708"/>
          </a:xfrm>
          <a:prstGeom prst="rect">
            <a:avLst/>
          </a:prstGeom>
        </p:spPr>
      </p:pic>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61624"/>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Capstone Project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710321" y="906348"/>
            <a:ext cx="8741687" cy="732198"/>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mj-lt"/>
              </a:rPr>
              <a:t>Conclusion </a:t>
            </a:r>
          </a:p>
        </p:txBody>
      </p:sp>
      <p:sp>
        <p:nvSpPr>
          <p:cNvPr id="38" name="Rectangle 37">
            <a:extLst>
              <a:ext uri="{FF2B5EF4-FFF2-40B4-BE49-F238E27FC236}">
                <a16:creationId xmlns:a16="http://schemas.microsoft.com/office/drawing/2014/main" id="{5ECF613A-FCF5-4CC5-AA46-DABB088D7230}"/>
              </a:ext>
            </a:extLst>
          </p:cNvPr>
          <p:cNvSpPr/>
          <p:nvPr/>
        </p:nvSpPr>
        <p:spPr>
          <a:xfrm>
            <a:off x="710321" y="2191503"/>
            <a:ext cx="9540585" cy="3354765"/>
          </a:xfrm>
          <a:prstGeom prst="rect">
            <a:avLst/>
          </a:prstGeom>
        </p:spPr>
        <p:txBody>
          <a:bodyPr wrap="square" lIns="0" tIns="0" rIns="0" bIns="0" anchor="t">
            <a:spAutoFit/>
          </a:bodyPr>
          <a:lstStyle/>
          <a:p>
            <a:pPr algn="just">
              <a:spcBef>
                <a:spcPts val="1200"/>
              </a:spcBef>
              <a:buClr>
                <a:schemeClr val="tx2"/>
              </a:buClr>
            </a:pPr>
            <a:r>
              <a:rPr lang="en-US" dirty="0">
                <a:latin typeface="Calibri" panose="020F0502020204030204" pitchFamily="34" charset="0"/>
                <a:ea typeface="Times New Roman" panose="02020603050405020304" pitchFamily="18" charset="0"/>
                <a:cs typeface="Times New Roman" panose="02020603050405020304" pitchFamily="18" charset="0"/>
              </a:rPr>
              <a:t>In this project, we effectively migrated a sports firm's traditional on-premise infrastructure to the cloud by leveraging numerous Microsoft Azure services. The primary purpose of the migration was to improve cost efficiency, performance, and scalability.</a:t>
            </a:r>
          </a:p>
          <a:p>
            <a:pPr algn="just">
              <a:spcBef>
                <a:spcPts val="1200"/>
              </a:spcBef>
              <a:buClr>
                <a:schemeClr val="tx2"/>
              </a:buClr>
            </a:pPr>
            <a:r>
              <a:rPr lang="en-US" dirty="0">
                <a:latin typeface="Calibri" panose="020F0502020204030204" pitchFamily="34" charset="0"/>
                <a:ea typeface="Times New Roman" panose="02020603050405020304" pitchFamily="18" charset="0"/>
                <a:cs typeface="Times New Roman" panose="02020603050405020304" pitchFamily="18" charset="0"/>
              </a:rPr>
              <a:t>By embracing the cloud-based Azure platform, the sports company was able to optimize its IT infrastructure and substantially reduce the requirement for physical servers. This resulted in cost savings in both operational and capital expenses (OPEX), allowing the business to more efficiently allocate resources.</a:t>
            </a:r>
          </a:p>
          <a:p>
            <a:pPr algn="just">
              <a:spcBef>
                <a:spcPts val="1200"/>
              </a:spcBef>
              <a:buClr>
                <a:schemeClr val="tx2"/>
              </a:buClr>
            </a:pPr>
            <a:r>
              <a:rPr lang="en-US" dirty="0">
                <a:latin typeface="Calibri" panose="020F0502020204030204" pitchFamily="34" charset="0"/>
                <a:ea typeface="Times New Roman" panose="02020603050405020304" pitchFamily="18" charset="0"/>
                <a:cs typeface="Times New Roman" panose="02020603050405020304" pitchFamily="18" charset="0"/>
              </a:rPr>
              <a:t>Furthermore, because of the cloud's intrinsic scalability, the sports organization was able to sustain rapid commercial expansion without being limited by hardware constraints. They could now scale resources up or down based on shifting needs, ensuring peak performance and cost savings during quieter periods.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A44D1EF-99A9-E105-A8F4-865ECB6512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5026" y="6057924"/>
            <a:ext cx="1818373" cy="778508"/>
          </a:xfrm>
          <a:prstGeom prst="rect">
            <a:avLst/>
          </a:prstGeom>
        </p:spPr>
      </p:pic>
      <p:pic>
        <p:nvPicPr>
          <p:cNvPr id="5" name="Picture 4">
            <a:extLst>
              <a:ext uri="{FF2B5EF4-FFF2-40B4-BE49-F238E27FC236}">
                <a16:creationId xmlns:a16="http://schemas.microsoft.com/office/drawing/2014/main" id="{65704E4B-F3E0-63A4-5577-F747B540BD3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0" y="2800"/>
            <a:ext cx="1209675" cy="638708"/>
          </a:xfrm>
          <a:prstGeom prst="rect">
            <a:avLst/>
          </a:prstGeom>
        </p:spPr>
      </p:pic>
    </p:spTree>
    <p:extLst>
      <p:ext uri="{BB962C8B-B14F-4D97-AF65-F5344CB8AC3E}">
        <p14:creationId xmlns:p14="http://schemas.microsoft.com/office/powerpoint/2010/main" val="563843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37">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3B2C9CC-45C8-3DE5-6FA8-35D01993F44A}"/>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1565357" y="474132"/>
            <a:ext cx="3439617" cy="3439617"/>
          </a:xfrm>
          <a:prstGeom prst="roundRect">
            <a:avLst>
              <a:gd name="adj" fmla="val 0"/>
            </a:avLst>
          </a:prstGeom>
          <a:effectLst/>
        </p:spPr>
      </p:pic>
      <p:sp>
        <p:nvSpPr>
          <p:cNvPr id="50" name="Rectangle 39">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24" name="Picture 10">
            <a:extLst>
              <a:ext uri="{FF2B5EF4-FFF2-40B4-BE49-F238E27FC236}">
                <a16:creationId xmlns:a16="http://schemas.microsoft.com/office/drawing/2014/main" id="{FE3B3D0D-4983-34EF-6A2D-AA1125043CAB}"/>
              </a:ext>
            </a:extLst>
          </p:cNvPr>
          <p:cNvPicPr>
            <a:picLocks noChangeAspect="1"/>
          </p:cNvPicPr>
          <p:nvPr/>
        </p:nvPicPr>
        <p:blipFill rotWithShape="1">
          <a:blip r:embed="rId4"/>
          <a:srcRect t="6252" r="1" b="21431"/>
          <a:stretch/>
        </p:blipFill>
        <p:spPr>
          <a:xfrm>
            <a:off x="6949559" y="473338"/>
            <a:ext cx="3816896" cy="3439617"/>
          </a:xfrm>
          <a:prstGeom prst="roundRect">
            <a:avLst>
              <a:gd name="adj" fmla="val 0"/>
            </a:avLst>
          </a:prstGeom>
          <a:effectLst/>
        </p:spPr>
      </p:pic>
      <p:sp>
        <p:nvSpPr>
          <p:cNvPr id="51" name="Freeform: Shape 41">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2"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sp>
        <p:nvSpPr>
          <p:cNvPr id="3" name="Title 1">
            <a:extLst>
              <a:ext uri="{FF2B5EF4-FFF2-40B4-BE49-F238E27FC236}">
                <a16:creationId xmlns:a16="http://schemas.microsoft.com/office/drawing/2014/main" id="{16AD41DC-B4B2-8692-231C-89F36690DC15}"/>
              </a:ext>
            </a:extLst>
          </p:cNvPr>
          <p:cNvSpPr>
            <a:spLocks noGrp="1"/>
          </p:cNvSpPr>
          <p:nvPr>
            <p:ph type="ctrTitle"/>
          </p:nvPr>
        </p:nvSpPr>
        <p:spPr>
          <a:xfrm>
            <a:off x="649975" y="4517136"/>
            <a:ext cx="10893095" cy="1174947"/>
          </a:xfrm>
        </p:spPr>
        <p:txBody>
          <a:bodyPr vert="horz" lIns="91440" tIns="45720" rIns="91440" bIns="45720" rtlCol="0" anchor="b">
            <a:normAutofit/>
          </a:bodyPr>
          <a:lstStyle/>
          <a:p>
            <a:pPr>
              <a:spcAft>
                <a:spcPts val="600"/>
              </a:spcAft>
            </a:pPr>
            <a:r>
              <a:rPr lang="en-US" sz="6000" b="0" i="0" kern="1200">
                <a:solidFill>
                  <a:schemeClr val="bg2"/>
                </a:solidFill>
                <a:latin typeface="+mj-lt"/>
                <a:ea typeface="+mj-ea"/>
                <a:cs typeface="+mj-cs"/>
              </a:rPr>
              <a:t>THANK YOU </a:t>
            </a: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61624"/>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Capstone Project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503929" y="795507"/>
            <a:ext cx="8741687" cy="732198"/>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mj-lt"/>
              </a:rPr>
              <a:t> INTRODUCTION</a:t>
            </a:r>
          </a:p>
        </p:txBody>
      </p:sp>
      <p:sp>
        <p:nvSpPr>
          <p:cNvPr id="38" name="Rectangle 37">
            <a:extLst>
              <a:ext uri="{FF2B5EF4-FFF2-40B4-BE49-F238E27FC236}">
                <a16:creationId xmlns:a16="http://schemas.microsoft.com/office/drawing/2014/main" id="{5ECF613A-FCF5-4CC5-AA46-DABB088D7230}"/>
              </a:ext>
            </a:extLst>
          </p:cNvPr>
          <p:cNvSpPr/>
          <p:nvPr/>
        </p:nvSpPr>
        <p:spPr>
          <a:xfrm>
            <a:off x="604837" y="1997042"/>
            <a:ext cx="8328904" cy="5170646"/>
          </a:xfrm>
          <a:prstGeom prst="rect">
            <a:avLst/>
          </a:prstGeom>
        </p:spPr>
        <p:txBody>
          <a:bodyPr wrap="square" lIns="0" tIns="0" rIns="0" bIns="0" anchor="t">
            <a:spAutoFit/>
          </a:bodyPr>
          <a:lstStyle/>
          <a:p>
            <a:pPr algn="just"/>
            <a:r>
              <a:rPr lang="en-US" sz="1800" b="0" i="0" u="none" strike="noStrike" baseline="0" dirty="0">
                <a:solidFill>
                  <a:srgbClr val="000000"/>
                </a:solidFill>
                <a:latin typeface="Calibri" panose="020F0502020204030204" pitchFamily="34" charset="0"/>
              </a:rPr>
              <a:t>Float-Tech Solutions aids businesses in making the most of cloud technology. It</a:t>
            </a:r>
            <a:r>
              <a:rPr lang="en-US"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provides solutions using Microsoft Azure, Amazon Web Services and other clouds platforms . Float-Tech's expertise are in areas like multi-cloud infrastructure, data analytics, application development and security helps clients grow their business.</a:t>
            </a:r>
          </a:p>
          <a:p>
            <a:pPr algn="just"/>
            <a:r>
              <a:rPr lang="en-US" sz="1800" b="0" i="0" u="none" strike="noStrike" baseline="0" dirty="0">
                <a:solidFill>
                  <a:srgbClr val="000000"/>
                </a:solidFill>
                <a:latin typeface="Calibri" panose="020F0502020204030204" pitchFamily="34" charset="0"/>
              </a:rPr>
              <a:t> </a:t>
            </a:r>
          </a:p>
          <a:p>
            <a:pPr algn="just"/>
            <a:endParaRPr lang="en-US" sz="1800" b="0" i="0" u="none" strike="noStrike" baseline="0" dirty="0">
              <a:solidFill>
                <a:srgbClr val="000000"/>
              </a:solidFill>
              <a:latin typeface="Calibri" panose="020F0502020204030204" pitchFamily="34" charset="0"/>
            </a:endParaRPr>
          </a:p>
          <a:p>
            <a:pPr algn="just"/>
            <a:r>
              <a:rPr lang="en-US" dirty="0">
                <a:solidFill>
                  <a:srgbClr val="000000"/>
                </a:solidFill>
                <a:latin typeface="Calibri" panose="020F0502020204030204" pitchFamily="34" charset="0"/>
              </a:rPr>
              <a:t>The main purpose of this project </a:t>
            </a:r>
            <a:r>
              <a:rPr lang="en-US" sz="1800" b="0" i="0" u="none" strike="noStrike" baseline="0" dirty="0">
                <a:solidFill>
                  <a:srgbClr val="000000"/>
                </a:solidFill>
                <a:latin typeface="Calibri" panose="020F0502020204030204" pitchFamily="34" charset="0"/>
              </a:rPr>
              <a:t>is advising Infinity Premium Sportswear, a global athletic apparel brand to migrate its on-</a:t>
            </a:r>
            <a:r>
              <a:rPr lang="en-US" dirty="0">
                <a:solidFill>
                  <a:srgbClr val="000000"/>
                </a:solidFill>
                <a:latin typeface="Calibri" panose="020F0502020204030204" pitchFamily="34" charset="0"/>
              </a:rPr>
              <a:t>premises infrastructure to the cloud platform by comparing best cloud service provider and its services. </a:t>
            </a:r>
          </a:p>
          <a:p>
            <a:pPr algn="just"/>
            <a:endParaRPr lang="en-US" dirty="0">
              <a:solidFill>
                <a:srgbClr val="000000"/>
              </a:solidFill>
              <a:latin typeface="Calibri" panose="020F0502020204030204" pitchFamily="34" charset="0"/>
            </a:endParaRPr>
          </a:p>
          <a:p>
            <a:pPr algn="just"/>
            <a:endParaRPr lang="en-US" sz="1800" b="0" i="0" u="none" strike="noStrike" baseline="0" dirty="0">
              <a:solidFill>
                <a:srgbClr val="000000"/>
              </a:solidFill>
              <a:latin typeface="Calibri" panose="020F0502020204030204" pitchFamily="34" charset="0"/>
            </a:endParaRPr>
          </a:p>
          <a:p>
            <a:pPr algn="just"/>
            <a:r>
              <a:rPr lang="en-US" sz="1800" b="0" i="0" u="none" strike="noStrike" baseline="0" dirty="0">
                <a:solidFill>
                  <a:srgbClr val="000000"/>
                </a:solidFill>
                <a:latin typeface="Calibri" panose="020F0502020204030204" pitchFamily="34" charset="0"/>
              </a:rPr>
              <a:t>Infinity Sports is a firm which sells and distributes various sports gear. They provide equipment to customers, and athletes who participate in events. </a:t>
            </a:r>
          </a:p>
          <a:p>
            <a:pPr algn="l"/>
            <a:endParaRPr lang="en-US" dirty="0">
              <a:solidFill>
                <a:srgbClr val="000000"/>
              </a:solidFill>
              <a:latin typeface="Calibri" panose="020F0502020204030204" pitchFamily="34" charset="0"/>
            </a:endParaRPr>
          </a:p>
          <a:p>
            <a:pPr algn="l"/>
            <a:endParaRPr lang="en-IN" sz="1800" b="0" i="0" u="none" strike="noStrike" baseline="0" dirty="0">
              <a:solidFill>
                <a:srgbClr val="000000"/>
              </a:solidFill>
              <a:latin typeface="Calibri" panose="020F0502020204030204" pitchFamily="34" charset="0"/>
            </a:endParaRPr>
          </a:p>
          <a:p>
            <a:endParaRPr lang="en-US" dirty="0">
              <a:solidFill>
                <a:srgbClr val="000000"/>
              </a:solidFill>
              <a:latin typeface="Calibri" panose="020F0502020204030204" pitchFamily="34" charset="0"/>
            </a:endParaRPr>
          </a:p>
          <a:p>
            <a:endParaRPr lang="en-US" sz="1800" b="0" i="0" u="none" strike="noStrike" baseline="0" dirty="0">
              <a:solidFill>
                <a:srgbClr val="000000"/>
              </a:solidFill>
              <a:latin typeface="Calibri" panose="020F0502020204030204" pitchFamily="34" charset="0"/>
            </a:endParaRPr>
          </a:p>
          <a:p>
            <a:pPr>
              <a:spcBef>
                <a:spcPts val="1200"/>
              </a:spcBef>
              <a:buClr>
                <a:schemeClr val="tx2"/>
              </a:buClr>
            </a:pPr>
            <a:endParaRPr lang="en-US" sz="2000" dirty="0">
              <a:solidFill>
                <a:schemeClr val="tx1">
                  <a:lumMod val="75000"/>
                  <a:lumOff val="25000"/>
                </a:schemeClr>
              </a:solidFill>
              <a:latin typeface="+mj-lt"/>
              <a:cs typeface="Segoe UI" panose="020B0502040204020203" pitchFamily="34" charset="0"/>
            </a:endParaRPr>
          </a:p>
        </p:txBody>
      </p:sp>
      <p:pic>
        <p:nvPicPr>
          <p:cNvPr id="4" name="Picture 3">
            <a:extLst>
              <a:ext uri="{FF2B5EF4-FFF2-40B4-BE49-F238E27FC236}">
                <a16:creationId xmlns:a16="http://schemas.microsoft.com/office/drawing/2014/main" id="{906C05A6-3922-6B47-0122-408BB6D8FF0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0" y="60552"/>
            <a:ext cx="1209675" cy="638708"/>
          </a:xfrm>
          <a:prstGeom prst="rect">
            <a:avLst/>
          </a:prstGeom>
        </p:spPr>
      </p:pic>
      <p:pic>
        <p:nvPicPr>
          <p:cNvPr id="10" name="Picture 9">
            <a:extLst>
              <a:ext uri="{FF2B5EF4-FFF2-40B4-BE49-F238E27FC236}">
                <a16:creationId xmlns:a16="http://schemas.microsoft.com/office/drawing/2014/main" id="{91ABE6A5-AEBD-4FEC-0EAA-4E33691B5A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5026" y="6038674"/>
            <a:ext cx="1818373" cy="778508"/>
          </a:xfrm>
          <a:prstGeom prst="rect">
            <a:avLst/>
          </a:prstGeom>
        </p:spPr>
      </p:pic>
    </p:spTree>
    <p:extLst>
      <p:ext uri="{BB962C8B-B14F-4D97-AF65-F5344CB8AC3E}">
        <p14:creationId xmlns:p14="http://schemas.microsoft.com/office/powerpoint/2010/main" val="727364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61624"/>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Capstone Project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604837" y="909238"/>
            <a:ext cx="8741687" cy="732198"/>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mj-lt"/>
              </a:rPr>
              <a:t>FTS CORE TEAM MEMBERS</a:t>
            </a:r>
          </a:p>
        </p:txBody>
      </p:sp>
      <p:pic>
        <p:nvPicPr>
          <p:cNvPr id="4" name="Picture 3">
            <a:extLst>
              <a:ext uri="{FF2B5EF4-FFF2-40B4-BE49-F238E27FC236}">
                <a16:creationId xmlns:a16="http://schemas.microsoft.com/office/drawing/2014/main" id="{906C05A6-3922-6B47-0122-408BB6D8FF0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0" y="60552"/>
            <a:ext cx="1209675" cy="638708"/>
          </a:xfrm>
          <a:prstGeom prst="rect">
            <a:avLst/>
          </a:prstGeom>
        </p:spPr>
      </p:pic>
      <p:pic>
        <p:nvPicPr>
          <p:cNvPr id="10" name="Picture 9">
            <a:extLst>
              <a:ext uri="{FF2B5EF4-FFF2-40B4-BE49-F238E27FC236}">
                <a16:creationId xmlns:a16="http://schemas.microsoft.com/office/drawing/2014/main" id="{91ABE6A5-AEBD-4FEC-0EAA-4E33691B5A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7960" y="6125556"/>
            <a:ext cx="1615440" cy="691626"/>
          </a:xfrm>
          <a:prstGeom prst="rect">
            <a:avLst/>
          </a:prstGeom>
        </p:spPr>
      </p:pic>
      <p:pic>
        <p:nvPicPr>
          <p:cNvPr id="15" name="Graphic 14" descr="Programmer">
            <a:extLst>
              <a:ext uri="{FF2B5EF4-FFF2-40B4-BE49-F238E27FC236}">
                <a16:creationId xmlns:a16="http://schemas.microsoft.com/office/drawing/2014/main" id="{BB8EF82B-52EF-E3EB-7B31-B072F85F15E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15639" y="2209800"/>
            <a:ext cx="1219200" cy="1219200"/>
          </a:xfrm>
          <a:prstGeom prst="rect">
            <a:avLst/>
          </a:prstGeom>
        </p:spPr>
      </p:pic>
      <p:sp>
        <p:nvSpPr>
          <p:cNvPr id="16" name="TextBox 15">
            <a:extLst>
              <a:ext uri="{FF2B5EF4-FFF2-40B4-BE49-F238E27FC236}">
                <a16:creationId xmlns:a16="http://schemas.microsoft.com/office/drawing/2014/main" id="{B8800212-FF60-EEC6-093E-57F3D19B7956}"/>
              </a:ext>
            </a:extLst>
          </p:cNvPr>
          <p:cNvSpPr txBox="1"/>
          <p:nvPr/>
        </p:nvSpPr>
        <p:spPr>
          <a:xfrm>
            <a:off x="449389" y="2115696"/>
            <a:ext cx="2427732" cy="400110"/>
          </a:xfrm>
          <a:prstGeom prst="rect">
            <a:avLst/>
          </a:prstGeom>
          <a:noFill/>
        </p:spPr>
        <p:txBody>
          <a:bodyPr wrap="square" rtlCol="0">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CLOUD ARCHITECT </a:t>
            </a:r>
          </a:p>
        </p:txBody>
      </p:sp>
      <p:sp>
        <p:nvSpPr>
          <p:cNvPr id="17" name="TextBox 16">
            <a:extLst>
              <a:ext uri="{FF2B5EF4-FFF2-40B4-BE49-F238E27FC236}">
                <a16:creationId xmlns:a16="http://schemas.microsoft.com/office/drawing/2014/main" id="{09350A60-D5A4-20A7-21AF-6D46D2CC8CB3}"/>
              </a:ext>
            </a:extLst>
          </p:cNvPr>
          <p:cNvSpPr txBox="1"/>
          <p:nvPr/>
        </p:nvSpPr>
        <p:spPr>
          <a:xfrm>
            <a:off x="449389" y="2484644"/>
            <a:ext cx="3583495" cy="1107996"/>
          </a:xfrm>
          <a:prstGeom prst="rect">
            <a:avLst/>
          </a:prstGeom>
          <a:noFill/>
        </p:spPr>
        <p:txBody>
          <a:bodyPr wrap="square" rtlCol="0">
            <a:spAutoFit/>
          </a:bodyPr>
          <a:lstStyle/>
          <a:p>
            <a:r>
              <a:rPr lang="en-IN"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VENKATA SAI RAMESH SEERAPU</a:t>
            </a:r>
          </a:p>
          <a:p>
            <a:pPr algn="just"/>
            <a:r>
              <a:rPr lang="en-IN" sz="1600" dirty="0">
                <a:latin typeface="Calibri" panose="020F0502020204030204" pitchFamily="34" charset="0"/>
                <a:ea typeface="Calibri" panose="020F0502020204030204" pitchFamily="34" charset="0"/>
                <a:cs typeface="Calibri" panose="020F0502020204030204" pitchFamily="34" charset="0"/>
              </a:rPr>
              <a:t>An expert in planning and designing the cloud architecture along with seamless migration transition.</a:t>
            </a:r>
          </a:p>
        </p:txBody>
      </p:sp>
      <p:sp>
        <p:nvSpPr>
          <p:cNvPr id="25" name="TextBox 24">
            <a:extLst>
              <a:ext uri="{FF2B5EF4-FFF2-40B4-BE49-F238E27FC236}">
                <a16:creationId xmlns:a16="http://schemas.microsoft.com/office/drawing/2014/main" id="{F86C42B1-6B64-653A-9F19-375B5D7C5E5B}"/>
              </a:ext>
            </a:extLst>
          </p:cNvPr>
          <p:cNvSpPr txBox="1"/>
          <p:nvPr/>
        </p:nvSpPr>
        <p:spPr>
          <a:xfrm>
            <a:off x="7920228" y="2151836"/>
            <a:ext cx="2427732" cy="400110"/>
          </a:xfrm>
          <a:prstGeom prst="rect">
            <a:avLst/>
          </a:prstGeom>
          <a:noFill/>
        </p:spPr>
        <p:txBody>
          <a:bodyPr wrap="square" rtlCol="0">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CLOUD ENGINEER  </a:t>
            </a:r>
          </a:p>
        </p:txBody>
      </p:sp>
      <p:sp>
        <p:nvSpPr>
          <p:cNvPr id="27" name="TextBox 26">
            <a:extLst>
              <a:ext uri="{FF2B5EF4-FFF2-40B4-BE49-F238E27FC236}">
                <a16:creationId xmlns:a16="http://schemas.microsoft.com/office/drawing/2014/main" id="{8E54BD5D-C2DB-1DDF-02C4-E13EF39FC9DD}"/>
              </a:ext>
            </a:extLst>
          </p:cNvPr>
          <p:cNvSpPr txBox="1"/>
          <p:nvPr/>
        </p:nvSpPr>
        <p:spPr>
          <a:xfrm>
            <a:off x="7920228" y="2550065"/>
            <a:ext cx="3854708" cy="1107996"/>
          </a:xfrm>
          <a:prstGeom prst="rect">
            <a:avLst/>
          </a:prstGeom>
          <a:noFill/>
        </p:spPr>
        <p:txBody>
          <a:bodyPr wrap="square" rtlCol="0">
            <a:spAutoFit/>
          </a:bodyPr>
          <a:lstStyle/>
          <a:p>
            <a:r>
              <a:rPr lang="en-IN"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JAISHAANTH SURESH </a:t>
            </a:r>
          </a:p>
          <a:p>
            <a:pPr algn="just"/>
            <a:r>
              <a:rPr lang="en-IN" sz="1600" dirty="0">
                <a:latin typeface="Calibri" panose="020F0502020204030204" pitchFamily="34" charset="0"/>
                <a:ea typeface="Calibri" panose="020F0502020204030204" pitchFamily="34" charset="0"/>
                <a:cs typeface="Calibri" panose="020F0502020204030204" pitchFamily="34" charset="0"/>
              </a:rPr>
              <a:t> A skilled professional who leverages his technical expertise in managing cloud solution , technologies and troubleshooting.</a:t>
            </a:r>
          </a:p>
        </p:txBody>
      </p:sp>
      <p:sp>
        <p:nvSpPr>
          <p:cNvPr id="28" name="TextBox 27">
            <a:extLst>
              <a:ext uri="{FF2B5EF4-FFF2-40B4-BE49-F238E27FC236}">
                <a16:creationId xmlns:a16="http://schemas.microsoft.com/office/drawing/2014/main" id="{DB062DF9-6317-BB4F-EFDE-1CE22B7581B5}"/>
              </a:ext>
            </a:extLst>
          </p:cNvPr>
          <p:cNvSpPr txBox="1"/>
          <p:nvPr/>
        </p:nvSpPr>
        <p:spPr>
          <a:xfrm>
            <a:off x="449388" y="4840766"/>
            <a:ext cx="3583495" cy="1107996"/>
          </a:xfrm>
          <a:prstGeom prst="rect">
            <a:avLst/>
          </a:prstGeom>
          <a:noFill/>
        </p:spPr>
        <p:txBody>
          <a:bodyPr wrap="square" rtlCol="0">
            <a:spAutoFit/>
          </a:bodyPr>
          <a:lstStyle/>
          <a:p>
            <a:r>
              <a:rPr lang="en-IN"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GOUTHAM REDDY BADDAM</a:t>
            </a:r>
          </a:p>
          <a:p>
            <a:pPr algn="just"/>
            <a:r>
              <a:rPr lang="en-IN" sz="1600" dirty="0">
                <a:latin typeface="Calibri" panose="020F0502020204030204" pitchFamily="34" charset="0"/>
                <a:ea typeface="Calibri" panose="020F0502020204030204" pitchFamily="34" charset="0"/>
                <a:cs typeface="Calibri" panose="020F0502020204030204" pitchFamily="34" charset="0"/>
              </a:rPr>
              <a:t>A dedicated professional who looks into the finances, performance and usage metrics.</a:t>
            </a:r>
          </a:p>
        </p:txBody>
      </p:sp>
      <p:sp>
        <p:nvSpPr>
          <p:cNvPr id="29" name="TextBox 28">
            <a:extLst>
              <a:ext uri="{FF2B5EF4-FFF2-40B4-BE49-F238E27FC236}">
                <a16:creationId xmlns:a16="http://schemas.microsoft.com/office/drawing/2014/main" id="{C8676B2D-A20A-1C91-E79B-F11D022CC4E8}"/>
              </a:ext>
            </a:extLst>
          </p:cNvPr>
          <p:cNvSpPr txBox="1"/>
          <p:nvPr/>
        </p:nvSpPr>
        <p:spPr>
          <a:xfrm>
            <a:off x="4265963" y="4852875"/>
            <a:ext cx="3376893" cy="1107996"/>
          </a:xfrm>
          <a:prstGeom prst="rect">
            <a:avLst/>
          </a:prstGeom>
          <a:noFill/>
        </p:spPr>
        <p:txBody>
          <a:bodyPr wrap="square" rtlCol="0">
            <a:spAutoFit/>
          </a:bodyPr>
          <a:lstStyle/>
          <a:p>
            <a:r>
              <a:rPr lang="en-IN"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NIKITA DHINGRA</a:t>
            </a:r>
          </a:p>
          <a:p>
            <a:pPr algn="just"/>
            <a:r>
              <a:rPr lang="en-IN" sz="1600" dirty="0">
                <a:latin typeface="Calibri" panose="020F0502020204030204" pitchFamily="34" charset="0"/>
                <a:ea typeface="Calibri" panose="020F0502020204030204" pitchFamily="34" charset="0"/>
                <a:cs typeface="Calibri" panose="020F0502020204030204" pitchFamily="34" charset="0"/>
              </a:rPr>
              <a:t>An expert in implementing robust security measures and protecting company’s assets and data.</a:t>
            </a:r>
          </a:p>
        </p:txBody>
      </p:sp>
      <p:sp>
        <p:nvSpPr>
          <p:cNvPr id="30" name="TextBox 29">
            <a:extLst>
              <a:ext uri="{FF2B5EF4-FFF2-40B4-BE49-F238E27FC236}">
                <a16:creationId xmlns:a16="http://schemas.microsoft.com/office/drawing/2014/main" id="{EB55BEAA-8454-2F71-DDE5-49F4600A8080}"/>
              </a:ext>
            </a:extLst>
          </p:cNvPr>
          <p:cNvSpPr txBox="1"/>
          <p:nvPr/>
        </p:nvSpPr>
        <p:spPr>
          <a:xfrm>
            <a:off x="8105775" y="4840766"/>
            <a:ext cx="3376893" cy="1107996"/>
          </a:xfrm>
          <a:prstGeom prst="rect">
            <a:avLst/>
          </a:prstGeom>
          <a:noFill/>
        </p:spPr>
        <p:txBody>
          <a:bodyPr wrap="square" rtlCol="0">
            <a:spAutoFit/>
          </a:bodyPr>
          <a:lstStyle/>
          <a:p>
            <a:r>
              <a:rPr lang="en-IN"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MEHUL JAIN</a:t>
            </a:r>
          </a:p>
          <a:p>
            <a:pPr algn="just"/>
            <a:r>
              <a:rPr lang="en-IN" sz="1600" dirty="0">
                <a:latin typeface="Calibri" panose="020F0502020204030204" pitchFamily="34" charset="0"/>
                <a:ea typeface="Calibri" panose="020F0502020204030204" pitchFamily="34" charset="0"/>
                <a:cs typeface="Calibri" panose="020F0502020204030204" pitchFamily="34" charset="0"/>
              </a:rPr>
              <a:t>A result-oriented manager specialised in planning, coordination, managing of the team and client.</a:t>
            </a:r>
          </a:p>
        </p:txBody>
      </p:sp>
      <p:sp>
        <p:nvSpPr>
          <p:cNvPr id="31" name="TextBox 30">
            <a:extLst>
              <a:ext uri="{FF2B5EF4-FFF2-40B4-BE49-F238E27FC236}">
                <a16:creationId xmlns:a16="http://schemas.microsoft.com/office/drawing/2014/main" id="{9BD631DB-7A30-7EE4-63F4-17F07D732D4E}"/>
              </a:ext>
            </a:extLst>
          </p:cNvPr>
          <p:cNvSpPr txBox="1"/>
          <p:nvPr/>
        </p:nvSpPr>
        <p:spPr>
          <a:xfrm>
            <a:off x="449389" y="4444418"/>
            <a:ext cx="3350976" cy="400110"/>
          </a:xfrm>
          <a:prstGeom prst="rect">
            <a:avLst/>
          </a:prstGeom>
          <a:noFill/>
        </p:spPr>
        <p:txBody>
          <a:bodyPr wrap="square" rtlCol="0">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CLOUD FINANCIAL ANALYST </a:t>
            </a:r>
          </a:p>
        </p:txBody>
      </p:sp>
      <p:sp>
        <p:nvSpPr>
          <p:cNvPr id="32" name="TextBox 31">
            <a:extLst>
              <a:ext uri="{FF2B5EF4-FFF2-40B4-BE49-F238E27FC236}">
                <a16:creationId xmlns:a16="http://schemas.microsoft.com/office/drawing/2014/main" id="{F9705008-89B1-9AE8-DC49-2AC711BB2E57}"/>
              </a:ext>
            </a:extLst>
          </p:cNvPr>
          <p:cNvSpPr txBox="1"/>
          <p:nvPr/>
        </p:nvSpPr>
        <p:spPr>
          <a:xfrm>
            <a:off x="4265963" y="4444418"/>
            <a:ext cx="3155542" cy="400110"/>
          </a:xfrm>
          <a:prstGeom prst="rect">
            <a:avLst/>
          </a:prstGeom>
          <a:noFill/>
        </p:spPr>
        <p:txBody>
          <a:bodyPr wrap="square" rtlCol="0">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CLOUD SECURITY ANALYST </a:t>
            </a:r>
          </a:p>
        </p:txBody>
      </p:sp>
      <p:sp>
        <p:nvSpPr>
          <p:cNvPr id="33" name="TextBox 32">
            <a:extLst>
              <a:ext uri="{FF2B5EF4-FFF2-40B4-BE49-F238E27FC236}">
                <a16:creationId xmlns:a16="http://schemas.microsoft.com/office/drawing/2014/main" id="{4CD86766-2780-1684-C4C8-E98BBAB16120}"/>
              </a:ext>
            </a:extLst>
          </p:cNvPr>
          <p:cNvSpPr txBox="1"/>
          <p:nvPr/>
        </p:nvSpPr>
        <p:spPr>
          <a:xfrm>
            <a:off x="8105775" y="4444418"/>
            <a:ext cx="2427732" cy="400110"/>
          </a:xfrm>
          <a:prstGeom prst="rect">
            <a:avLst/>
          </a:prstGeom>
          <a:noFill/>
        </p:spPr>
        <p:txBody>
          <a:bodyPr wrap="square" rtlCol="0">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PROJECT  MANAGER </a:t>
            </a:r>
          </a:p>
        </p:txBody>
      </p:sp>
    </p:spTree>
    <p:extLst>
      <p:ext uri="{BB962C8B-B14F-4D97-AF65-F5344CB8AC3E}">
        <p14:creationId xmlns:p14="http://schemas.microsoft.com/office/powerpoint/2010/main" val="772286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61624"/>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Capstone Project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503929" y="795507"/>
            <a:ext cx="8741687" cy="732198"/>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mj-lt"/>
              </a:rPr>
              <a:t>CURRENT ARCHITECTURE</a:t>
            </a:r>
          </a:p>
        </p:txBody>
      </p:sp>
      <p:pic>
        <p:nvPicPr>
          <p:cNvPr id="4" name="Picture 3">
            <a:extLst>
              <a:ext uri="{FF2B5EF4-FFF2-40B4-BE49-F238E27FC236}">
                <a16:creationId xmlns:a16="http://schemas.microsoft.com/office/drawing/2014/main" id="{906C05A6-3922-6B47-0122-408BB6D8FF0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0" y="31676"/>
            <a:ext cx="1209675" cy="638708"/>
          </a:xfrm>
          <a:prstGeom prst="rect">
            <a:avLst/>
          </a:prstGeom>
        </p:spPr>
      </p:pic>
      <p:pic>
        <p:nvPicPr>
          <p:cNvPr id="10" name="Picture 9">
            <a:extLst>
              <a:ext uri="{FF2B5EF4-FFF2-40B4-BE49-F238E27FC236}">
                <a16:creationId xmlns:a16="http://schemas.microsoft.com/office/drawing/2014/main" id="{91ABE6A5-AEBD-4FEC-0EAA-4E33691B5A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5026" y="6057924"/>
            <a:ext cx="1818373" cy="778508"/>
          </a:xfrm>
          <a:prstGeom prst="rect">
            <a:avLst/>
          </a:prstGeom>
        </p:spPr>
      </p:pic>
      <p:pic>
        <p:nvPicPr>
          <p:cNvPr id="5" name="Picture 4">
            <a:extLst>
              <a:ext uri="{FF2B5EF4-FFF2-40B4-BE49-F238E27FC236}">
                <a16:creationId xmlns:a16="http://schemas.microsoft.com/office/drawing/2014/main" id="{6BE5F7B9-557B-8AB3-3FEE-4E5D6858C4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662827"/>
            <a:ext cx="7943249" cy="4765101"/>
          </a:xfrm>
          <a:prstGeom prst="rect">
            <a:avLst/>
          </a:prstGeom>
        </p:spPr>
      </p:pic>
      <p:sp>
        <p:nvSpPr>
          <p:cNvPr id="9" name="TextBox 8">
            <a:extLst>
              <a:ext uri="{FF2B5EF4-FFF2-40B4-BE49-F238E27FC236}">
                <a16:creationId xmlns:a16="http://schemas.microsoft.com/office/drawing/2014/main" id="{DBE38AF7-2838-813F-A7E4-A8CC608A111D}"/>
              </a:ext>
            </a:extLst>
          </p:cNvPr>
          <p:cNvSpPr txBox="1"/>
          <p:nvPr/>
        </p:nvSpPr>
        <p:spPr>
          <a:xfrm>
            <a:off x="7943249" y="1925053"/>
            <a:ext cx="3789947" cy="2308324"/>
          </a:xfrm>
          <a:prstGeom prst="rect">
            <a:avLst/>
          </a:prstGeom>
          <a:solidFill>
            <a:srgbClr val="A6C8D6"/>
          </a:solidFill>
          <a:ln>
            <a:solidFill>
              <a:schemeClr val="tx2">
                <a:lumMod val="60000"/>
                <a:lumOff val="40000"/>
              </a:schemeClr>
            </a:solidFill>
          </a:ln>
        </p:spPr>
        <p:txBody>
          <a:bodyPr wrap="square" rtlCol="0">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With six locations, Infinity Premium Sports Company has its headquarters in Edinburgh.</a:t>
            </a:r>
          </a:p>
          <a:p>
            <a:pPr algn="just"/>
            <a:r>
              <a:rPr lang="en-US" dirty="0">
                <a:latin typeface="Calibri" panose="020F0502020204030204" pitchFamily="34" charset="0"/>
                <a:ea typeface="Calibri" panose="020F0502020204030204" pitchFamily="34" charset="0"/>
                <a:cs typeface="Calibri" panose="020F0502020204030204" pitchFamily="34" charset="0"/>
              </a:rPr>
              <a:t>There are virtualized environments and servers that the company has purchased, which are typically around 10 years old. The project has a $200 000 OPEX and a $500 000 CAPEX.</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08112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Capstone Project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550200" y="2787868"/>
            <a:ext cx="4565166"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1" y="26733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06219" y="2640908"/>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73018"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3" y="2886560"/>
            <a:ext cx="1561821" cy="615553"/>
          </a:xfrm>
          <a:prstGeom prst="rect">
            <a:avLst/>
          </a:prstGeom>
        </p:spPr>
        <p:txBody>
          <a:bodyPr wrap="square" lIns="0" tIns="0" rIns="0" bIns="0">
            <a:spAutoFit/>
          </a:bodyPr>
          <a:lstStyle/>
          <a:p>
            <a:pPr algn="ctr"/>
            <a:r>
              <a:rPr lang="en-IN"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Infrastructure Deterioration</a:t>
            </a:r>
            <a:endParaRPr lang="en-US" sz="2000" b="1" dirty="0">
              <a:solidFill>
                <a:schemeClr val="bg1"/>
              </a:solidFill>
            </a:endParaRP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923330"/>
          </a:xfrm>
          <a:prstGeom prst="rect">
            <a:avLst/>
          </a:prstGeom>
        </p:spPr>
        <p:txBody>
          <a:bodyPr wrap="square" lIns="0" tIns="0" rIns="0" bIns="0">
            <a:spAutoFit/>
          </a:bodyPr>
          <a:lstStyle/>
          <a:p>
            <a:pPr algn="ct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Limited Scalability and agility </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94860" cy="615553"/>
          </a:xfrm>
          <a:prstGeom prst="rect">
            <a:avLst/>
          </a:prstGeom>
        </p:spPr>
        <p:txBody>
          <a:bodyPr wrap="square" lIns="0" tIns="0" rIns="0" bIns="0">
            <a:spAutoFit/>
          </a:bodyPr>
          <a:lstStyle/>
          <a:p>
            <a:pPr algn="ctr"/>
            <a:r>
              <a:rPr lang="en-IN"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Backup and Storage</a:t>
            </a:r>
            <a:endParaRPr lang="en-US" sz="2000" b="1" dirty="0">
              <a:solidFill>
                <a:schemeClr val="bg1"/>
              </a:solidFill>
            </a:endParaRP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1231106"/>
          </a:xfrm>
          <a:prstGeom prst="rect">
            <a:avLst/>
          </a:prstGeom>
        </p:spPr>
        <p:txBody>
          <a:bodyPr wrap="square" lIns="0" tIns="0" rIns="0" bIns="0">
            <a:spAutoFit/>
          </a:bodyPr>
          <a:lstStyle/>
          <a:p>
            <a:pPr algn="ctr"/>
            <a:r>
              <a:rPr lang="en-IN"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Limited Disaster  Recovery Capability  </a:t>
            </a:r>
            <a:endParaRPr lang="en-US" sz="2000" b="1" dirty="0">
              <a:solidFill>
                <a:schemeClr val="bg1"/>
              </a:solidFill>
            </a:endParaRP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1231106"/>
          </a:xfrm>
          <a:prstGeom prst="rect">
            <a:avLst/>
          </a:prstGeom>
        </p:spPr>
        <p:txBody>
          <a:bodyPr wrap="square" lIns="0" tIns="0" rIns="0" bIns="0">
            <a:spAutoFit/>
          </a:bodyPr>
          <a:lstStyle/>
          <a:p>
            <a:pPr algn="ctr"/>
            <a:r>
              <a:rPr lang="en-US" sz="1600" b="1" dirty="0">
                <a:solidFill>
                  <a:schemeClr val="bg1"/>
                </a:solidFill>
              </a:rPr>
              <a:t>CUSTOMER SUPPORT THROUGH </a:t>
            </a:r>
          </a:p>
          <a:p>
            <a:pPr algn="ctr"/>
            <a:r>
              <a:rPr lang="en-US" sz="1600" b="1" dirty="0">
                <a:solidFill>
                  <a:schemeClr val="bg1"/>
                </a:solidFill>
              </a:rPr>
              <a:t>ARTIFICIAL INTELLIGENCE </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Rectangle: Rounded Corners 2">
            <a:extLst>
              <a:ext uri="{FF2B5EF4-FFF2-40B4-BE49-F238E27FC236}">
                <a16:creationId xmlns:a16="http://schemas.microsoft.com/office/drawing/2014/main" id="{9C994979-58E7-FCE0-B661-AFBABE0D6037}"/>
              </a:ext>
            </a:extLst>
          </p:cNvPr>
          <p:cNvSpPr/>
          <p:nvPr/>
        </p:nvSpPr>
        <p:spPr>
          <a:xfrm>
            <a:off x="244159" y="703820"/>
            <a:ext cx="8741687" cy="732198"/>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mj-lt"/>
              </a:rPr>
              <a:t>CHALLENGES</a:t>
            </a:r>
          </a:p>
        </p:txBody>
      </p:sp>
      <p:grpSp>
        <p:nvGrpSpPr>
          <p:cNvPr id="5" name="Group 4" descr="Icon of abacus. ">
            <a:extLst>
              <a:ext uri="{FF2B5EF4-FFF2-40B4-BE49-F238E27FC236}">
                <a16:creationId xmlns:a16="http://schemas.microsoft.com/office/drawing/2014/main" id="{FBCF3958-858B-9DF9-9B68-93EE480BC446}"/>
              </a:ext>
            </a:extLst>
          </p:cNvPr>
          <p:cNvGrpSpPr/>
          <p:nvPr/>
        </p:nvGrpSpPr>
        <p:grpSpPr>
          <a:xfrm>
            <a:off x="10240532" y="2291892"/>
            <a:ext cx="382447" cy="382447"/>
            <a:chOff x="877888" y="771525"/>
            <a:chExt cx="287338" cy="287338"/>
          </a:xfrm>
          <a:solidFill>
            <a:schemeClr val="bg1"/>
          </a:solidFill>
        </p:grpSpPr>
        <p:sp>
          <p:nvSpPr>
            <p:cNvPr id="6" name="Freeform 324">
              <a:extLst>
                <a:ext uri="{FF2B5EF4-FFF2-40B4-BE49-F238E27FC236}">
                  <a16:creationId xmlns:a16="http://schemas.microsoft.com/office/drawing/2014/main" id="{A74D70A6-1C00-D640-7B54-8824BE565232}"/>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325">
              <a:extLst>
                <a:ext uri="{FF2B5EF4-FFF2-40B4-BE49-F238E27FC236}">
                  <a16:creationId xmlns:a16="http://schemas.microsoft.com/office/drawing/2014/main" id="{2376BF71-012F-E2FB-C4E5-085724423D5D}"/>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326">
              <a:extLst>
                <a:ext uri="{FF2B5EF4-FFF2-40B4-BE49-F238E27FC236}">
                  <a16:creationId xmlns:a16="http://schemas.microsoft.com/office/drawing/2014/main" id="{08E0D5F5-7BB5-D67B-FF7D-216F298937DF}"/>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327">
              <a:extLst>
                <a:ext uri="{FF2B5EF4-FFF2-40B4-BE49-F238E27FC236}">
                  <a16:creationId xmlns:a16="http://schemas.microsoft.com/office/drawing/2014/main" id="{99D697E1-922C-3F86-5527-63C9E99031F6}"/>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 name="Trapezoid 12">
            <a:extLst>
              <a:ext uri="{FF2B5EF4-FFF2-40B4-BE49-F238E27FC236}">
                <a16:creationId xmlns:a16="http://schemas.microsoft.com/office/drawing/2014/main" id="{4441026F-9C3D-3319-AACA-14DD57EBBF47}"/>
              </a:ext>
              <a:ext uri="{C183D7F6-B498-43B3-948B-1728B52AA6E4}">
                <adec:decorative xmlns:adec="http://schemas.microsoft.com/office/drawing/2017/decorative" val="1"/>
              </a:ext>
            </a:extLst>
          </p:cNvPr>
          <p:cNvSpPr/>
          <p:nvPr/>
        </p:nvSpPr>
        <p:spPr>
          <a:xfrm rot="5400000">
            <a:off x="8271080" y="258174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4197" descr="Icon of shopping cart.">
            <a:extLst>
              <a:ext uri="{FF2B5EF4-FFF2-40B4-BE49-F238E27FC236}">
                <a16:creationId xmlns:a16="http://schemas.microsoft.com/office/drawing/2014/main" id="{857FA505-8FC5-69E2-4E04-31B4EB7B3C19}"/>
              </a:ext>
            </a:extLst>
          </p:cNvPr>
          <p:cNvSpPr>
            <a:spLocks noEditPoints="1"/>
          </p:cNvSpPr>
          <p:nvPr/>
        </p:nvSpPr>
        <p:spPr bwMode="auto">
          <a:xfrm>
            <a:off x="10300821" y="2217382"/>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Rectangle 15">
            <a:extLst>
              <a:ext uri="{FF2B5EF4-FFF2-40B4-BE49-F238E27FC236}">
                <a16:creationId xmlns:a16="http://schemas.microsoft.com/office/drawing/2014/main" id="{E9DE0C86-4CFB-0184-7D20-730FCFF3F59D}"/>
              </a:ext>
            </a:extLst>
          </p:cNvPr>
          <p:cNvSpPr/>
          <p:nvPr/>
        </p:nvSpPr>
        <p:spPr>
          <a:xfrm>
            <a:off x="9705404" y="2893775"/>
            <a:ext cx="1371600" cy="615553"/>
          </a:xfrm>
          <a:prstGeom prst="rect">
            <a:avLst/>
          </a:prstGeom>
        </p:spPr>
        <p:txBody>
          <a:bodyPr wrap="square" lIns="0" tIns="0" rIns="0" bIns="0">
            <a:spAutoFit/>
          </a:bodyPr>
          <a:lstStyle/>
          <a:p>
            <a:pPr algn="ctr"/>
            <a:r>
              <a:rPr lang="en-IN"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Budget Restraints  </a:t>
            </a:r>
            <a:endParaRPr lang="en-US" sz="2000" b="1" dirty="0">
              <a:solidFill>
                <a:schemeClr val="bg1"/>
              </a:solidFill>
            </a:endParaRPr>
          </a:p>
        </p:txBody>
      </p:sp>
      <p:grpSp>
        <p:nvGrpSpPr>
          <p:cNvPr id="17" name="Group 16" descr="Icon of money. ">
            <a:extLst>
              <a:ext uri="{FF2B5EF4-FFF2-40B4-BE49-F238E27FC236}">
                <a16:creationId xmlns:a16="http://schemas.microsoft.com/office/drawing/2014/main" id="{CE51CC53-19FE-9658-9D1C-AEC7ACC7C3A1}"/>
              </a:ext>
            </a:extLst>
          </p:cNvPr>
          <p:cNvGrpSpPr/>
          <p:nvPr/>
        </p:nvGrpSpPr>
        <p:grpSpPr>
          <a:xfrm>
            <a:off x="1562846" y="2325030"/>
            <a:ext cx="380334" cy="382447"/>
            <a:chOff x="3746500" y="1344613"/>
            <a:chExt cx="285750" cy="287338"/>
          </a:xfrm>
          <a:solidFill>
            <a:schemeClr val="bg1"/>
          </a:solidFill>
        </p:grpSpPr>
        <p:sp>
          <p:nvSpPr>
            <p:cNvPr id="18" name="Freeform 497">
              <a:extLst>
                <a:ext uri="{FF2B5EF4-FFF2-40B4-BE49-F238E27FC236}">
                  <a16:creationId xmlns:a16="http://schemas.microsoft.com/office/drawing/2014/main" id="{9AF4280D-A61B-5699-207D-4105EB21F45B}"/>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498">
              <a:extLst>
                <a:ext uri="{FF2B5EF4-FFF2-40B4-BE49-F238E27FC236}">
                  <a16:creationId xmlns:a16="http://schemas.microsoft.com/office/drawing/2014/main" id="{0F991646-9357-4C45-648B-2FBE90768563}"/>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499">
              <a:extLst>
                <a:ext uri="{FF2B5EF4-FFF2-40B4-BE49-F238E27FC236}">
                  <a16:creationId xmlns:a16="http://schemas.microsoft.com/office/drawing/2014/main" id="{D22DED29-9F1A-66A9-0290-DD0CA1EC365B}"/>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00">
              <a:extLst>
                <a:ext uri="{FF2B5EF4-FFF2-40B4-BE49-F238E27FC236}">
                  <a16:creationId xmlns:a16="http://schemas.microsoft.com/office/drawing/2014/main" id="{35116882-61ED-4EF8-4FE2-F55CEED8C36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501">
              <a:extLst>
                <a:ext uri="{FF2B5EF4-FFF2-40B4-BE49-F238E27FC236}">
                  <a16:creationId xmlns:a16="http://schemas.microsoft.com/office/drawing/2014/main" id="{F4743842-871D-0C5A-15DC-8D034A002289}"/>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02">
              <a:extLst>
                <a:ext uri="{FF2B5EF4-FFF2-40B4-BE49-F238E27FC236}">
                  <a16:creationId xmlns:a16="http://schemas.microsoft.com/office/drawing/2014/main" id="{6F68FDE8-8D12-1040-CD0E-63C20F4A407F}"/>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03">
              <a:extLst>
                <a:ext uri="{FF2B5EF4-FFF2-40B4-BE49-F238E27FC236}">
                  <a16:creationId xmlns:a16="http://schemas.microsoft.com/office/drawing/2014/main" id="{64AC11FB-148F-FD90-9AB8-BE3485FE9F81}"/>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04">
              <a:extLst>
                <a:ext uri="{FF2B5EF4-FFF2-40B4-BE49-F238E27FC236}">
                  <a16:creationId xmlns:a16="http://schemas.microsoft.com/office/drawing/2014/main" id="{05842E69-E4D7-A7C4-E132-DFCB0C46D2E9}"/>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26" name="Picture 25">
            <a:extLst>
              <a:ext uri="{FF2B5EF4-FFF2-40B4-BE49-F238E27FC236}">
                <a16:creationId xmlns:a16="http://schemas.microsoft.com/office/drawing/2014/main" id="{3BEC0230-0A5B-EA6C-F511-5257FD090D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5026" y="6057924"/>
            <a:ext cx="1818373" cy="778508"/>
          </a:xfrm>
          <a:prstGeom prst="rect">
            <a:avLst/>
          </a:prstGeom>
        </p:spPr>
      </p:pic>
      <p:pic>
        <p:nvPicPr>
          <p:cNvPr id="27" name="Picture 26">
            <a:extLst>
              <a:ext uri="{FF2B5EF4-FFF2-40B4-BE49-F238E27FC236}">
                <a16:creationId xmlns:a16="http://schemas.microsoft.com/office/drawing/2014/main" id="{39FDEB81-E3BE-385D-8119-2DC3B306B90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0" y="2800"/>
            <a:ext cx="1209675" cy="638708"/>
          </a:xfrm>
          <a:prstGeom prst="rect">
            <a:avLst/>
          </a:prstGeom>
        </p:spPr>
      </p:pic>
    </p:spTree>
    <p:extLst>
      <p:ext uri="{BB962C8B-B14F-4D97-AF65-F5344CB8AC3E}">
        <p14:creationId xmlns:p14="http://schemas.microsoft.com/office/powerpoint/2010/main" val="2938032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61624"/>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Capstone Project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710321" y="702282"/>
            <a:ext cx="8741687" cy="732198"/>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mj-lt"/>
              </a:rPr>
              <a:t>ABOUT CLOUD </a:t>
            </a:r>
          </a:p>
        </p:txBody>
      </p:sp>
      <p:sp>
        <p:nvSpPr>
          <p:cNvPr id="38" name="Rectangle 37">
            <a:extLst>
              <a:ext uri="{FF2B5EF4-FFF2-40B4-BE49-F238E27FC236}">
                <a16:creationId xmlns:a16="http://schemas.microsoft.com/office/drawing/2014/main" id="{5ECF613A-FCF5-4CC5-AA46-DABB088D7230}"/>
              </a:ext>
            </a:extLst>
          </p:cNvPr>
          <p:cNvSpPr/>
          <p:nvPr/>
        </p:nvSpPr>
        <p:spPr>
          <a:xfrm>
            <a:off x="710321" y="2431622"/>
            <a:ext cx="4150438" cy="3724096"/>
          </a:xfrm>
          <a:prstGeom prst="rect">
            <a:avLst/>
          </a:prstGeom>
          <a:solidFill>
            <a:srgbClr val="A6C8D6"/>
          </a:solidFill>
        </p:spPr>
        <p:txBody>
          <a:bodyPr wrap="square" lIns="0" tIns="0" rIns="0" bIns="0" anchor="t">
            <a:spAutoFit/>
          </a:bodyPr>
          <a:lstStyle/>
          <a:p>
            <a:pPr marL="285750" indent="-285750" algn="just">
              <a:spcBef>
                <a:spcPts val="1200"/>
              </a:spcBef>
              <a:buClr>
                <a:schemeClr val="tx2"/>
              </a:buClr>
              <a:buFont typeface="Wingdings" panose="05000000000000000000" pitchFamily="2" charset="2"/>
              <a:buChar char="Ø"/>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Higher </a:t>
            </a:r>
            <a:r>
              <a:rPr lang="en-IN" b="1" kern="100" dirty="0">
                <a:latin typeface="Calibri" panose="020F0502020204030204" pitchFamily="34" charset="0"/>
                <a:ea typeface="Calibri" panose="020F0502020204030204" pitchFamily="34" charset="0"/>
                <a:cs typeface="Times New Roman" panose="02020603050405020304" pitchFamily="18" charset="0"/>
              </a:rPr>
              <a:t>Scalability and Flexibility</a:t>
            </a:r>
          </a:p>
          <a:p>
            <a:pPr marL="285750" indent="-285750" algn="just">
              <a:spcBef>
                <a:spcPts val="1200"/>
              </a:spcBef>
              <a:buClr>
                <a:schemeClr val="tx2"/>
              </a:buClr>
              <a:buFont typeface="Wingdings" panose="05000000000000000000" pitchFamily="2" charset="2"/>
              <a:buChar char="Ø"/>
            </a:pP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spcBef>
                <a:spcPts val="1200"/>
              </a:spcBef>
              <a:buClr>
                <a:schemeClr val="tx2"/>
              </a:buClr>
              <a:buFont typeface="Wingdings" panose="05000000000000000000" pitchFamily="2" charset="2"/>
              <a:buChar char="Ø"/>
            </a:pPr>
            <a:r>
              <a:rPr lang="en-IN" b="1" kern="100" dirty="0">
                <a:latin typeface="Calibri" panose="020F0502020204030204" pitchFamily="34" charset="0"/>
                <a:ea typeface="Calibri" panose="020F0502020204030204" pitchFamily="34" charset="0"/>
                <a:cs typeface="Times New Roman" panose="02020603050405020304" pitchFamily="18" charset="0"/>
              </a:rPr>
              <a:t>Automatic Updates and Maintenance</a:t>
            </a:r>
          </a:p>
          <a:p>
            <a:pPr marL="285750" indent="-285750" algn="just">
              <a:spcBef>
                <a:spcPts val="1200"/>
              </a:spcBef>
              <a:buClr>
                <a:schemeClr val="tx2"/>
              </a:buClr>
              <a:buFont typeface="Wingdings" panose="05000000000000000000" pitchFamily="2" charset="2"/>
              <a:buChar char="Ø"/>
            </a:pP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spcBef>
                <a:spcPts val="1200"/>
              </a:spcBef>
              <a:buClr>
                <a:schemeClr val="tx2"/>
              </a:buClr>
              <a:buFont typeface="Wingdings" panose="05000000000000000000" pitchFamily="2" charset="2"/>
              <a:buChar char="Ø"/>
            </a:pPr>
            <a:r>
              <a:rPr lang="en-IN" b="1" kern="100" dirty="0">
                <a:latin typeface="Calibri" panose="020F0502020204030204" pitchFamily="34" charset="0"/>
                <a:ea typeface="Calibri" panose="020F0502020204030204" pitchFamily="34" charset="0"/>
                <a:cs typeface="Times New Roman" panose="02020603050405020304" pitchFamily="18" charset="0"/>
              </a:rPr>
              <a:t>Innovation and Agility</a:t>
            </a:r>
          </a:p>
          <a:p>
            <a:pPr marL="285750" indent="-285750" algn="just">
              <a:spcBef>
                <a:spcPts val="1200"/>
              </a:spcBef>
              <a:buClr>
                <a:schemeClr val="tx2"/>
              </a:buClr>
              <a:buFont typeface="Wingdings" panose="05000000000000000000" pitchFamily="2" charset="2"/>
              <a:buChar char="Ø"/>
            </a:pP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spcBef>
                <a:spcPts val="1200"/>
              </a:spcBef>
              <a:buClr>
                <a:schemeClr val="tx2"/>
              </a:buClr>
              <a:buFont typeface="Wingdings" panose="05000000000000000000" pitchFamily="2" charset="2"/>
              <a:buChar char="Ø"/>
            </a:pPr>
            <a:r>
              <a:rPr lang="en-IN" b="1" kern="100" dirty="0">
                <a:latin typeface="Calibri" panose="020F0502020204030204" pitchFamily="34" charset="0"/>
                <a:ea typeface="Calibri" panose="020F0502020204030204" pitchFamily="34" charset="0"/>
                <a:cs typeface="Times New Roman" panose="02020603050405020304" pitchFamily="18" charset="0"/>
              </a:rPr>
              <a:t>Accessibility and Collaboration</a:t>
            </a:r>
          </a:p>
          <a:p>
            <a:pPr marL="285750" indent="-285750" algn="just">
              <a:spcBef>
                <a:spcPts val="1200"/>
              </a:spcBef>
              <a:buClr>
                <a:schemeClr val="tx2"/>
              </a:buClr>
              <a:buFont typeface="Wingdings" panose="05000000000000000000" pitchFamily="2" charset="2"/>
              <a:buChar char="Ø"/>
            </a:pP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spcBef>
                <a:spcPts val="1200"/>
              </a:spcBef>
              <a:buClr>
                <a:schemeClr val="tx2"/>
              </a:buClr>
              <a:buFont typeface="Wingdings" panose="05000000000000000000" pitchFamily="2" charset="2"/>
              <a:buChar char="Ø"/>
            </a:pPr>
            <a:r>
              <a:rPr lang="en-IN" b="1" kern="100" dirty="0">
                <a:latin typeface="Calibri" panose="020F0502020204030204" pitchFamily="34" charset="0"/>
                <a:ea typeface="Calibri" panose="020F0502020204030204" pitchFamily="34" charset="0"/>
                <a:cs typeface="Times New Roman" panose="02020603050405020304" pitchFamily="18" charset="0"/>
              </a:rPr>
              <a:t>Cost Effective </a:t>
            </a:r>
            <a:endParaRPr lang="en-US" b="1"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Graphic 4" descr="Statistics">
            <a:extLst>
              <a:ext uri="{FF2B5EF4-FFF2-40B4-BE49-F238E27FC236}">
                <a16:creationId xmlns:a16="http://schemas.microsoft.com/office/drawing/2014/main" id="{18DB4BD3-D010-4B8A-EC07-D06339477EB7}"/>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0321" y="1434480"/>
            <a:ext cx="914400" cy="914400"/>
          </a:xfrm>
          <a:prstGeom prst="rect">
            <a:avLst/>
          </a:prstGeom>
        </p:spPr>
      </p:pic>
      <p:sp>
        <p:nvSpPr>
          <p:cNvPr id="6" name="TextBox 5">
            <a:extLst>
              <a:ext uri="{FF2B5EF4-FFF2-40B4-BE49-F238E27FC236}">
                <a16:creationId xmlns:a16="http://schemas.microsoft.com/office/drawing/2014/main" id="{C6648894-9DC7-972D-67FC-443DBF3B6BCA}"/>
              </a:ext>
            </a:extLst>
          </p:cNvPr>
          <p:cNvSpPr txBox="1"/>
          <p:nvPr/>
        </p:nvSpPr>
        <p:spPr>
          <a:xfrm>
            <a:off x="1624721" y="1761422"/>
            <a:ext cx="2119505" cy="461665"/>
          </a:xfrm>
          <a:prstGeom prst="rect">
            <a:avLst/>
          </a:prstGeom>
          <a:noFill/>
        </p:spPr>
        <p:txBody>
          <a:bodyPr wrap="square" rtlCol="0">
            <a:spAutoFit/>
          </a:bodyPr>
          <a:lstStyle/>
          <a:p>
            <a:r>
              <a:rPr lang="en-IN" sz="2400" b="1" dirty="0">
                <a:solidFill>
                  <a:srgbClr val="002060"/>
                </a:solidFill>
                <a:latin typeface="Calibri" panose="020F0502020204030204" pitchFamily="34" charset="0"/>
                <a:ea typeface="Calibri" panose="020F0502020204030204" pitchFamily="34" charset="0"/>
                <a:cs typeface="Calibri" panose="020F0502020204030204" pitchFamily="34" charset="0"/>
              </a:rPr>
              <a:t>PROS</a:t>
            </a:r>
          </a:p>
        </p:txBody>
      </p:sp>
      <p:sp>
        <p:nvSpPr>
          <p:cNvPr id="9" name="Rectangle 8">
            <a:extLst>
              <a:ext uri="{FF2B5EF4-FFF2-40B4-BE49-F238E27FC236}">
                <a16:creationId xmlns:a16="http://schemas.microsoft.com/office/drawing/2014/main" id="{815B024B-FA22-D4B4-0DDD-B7DAE6755690}"/>
              </a:ext>
            </a:extLst>
          </p:cNvPr>
          <p:cNvSpPr/>
          <p:nvPr/>
        </p:nvSpPr>
        <p:spPr>
          <a:xfrm>
            <a:off x="5733104" y="2444818"/>
            <a:ext cx="4150438" cy="3724096"/>
          </a:xfrm>
          <a:prstGeom prst="rect">
            <a:avLst/>
          </a:prstGeom>
          <a:solidFill>
            <a:srgbClr val="A6C8D6"/>
          </a:solidFill>
        </p:spPr>
        <p:txBody>
          <a:bodyPr wrap="square" lIns="0" tIns="0" rIns="0" bIns="0" anchor="t">
            <a:spAutoFit/>
          </a:bodyPr>
          <a:lstStyle/>
          <a:p>
            <a:pPr algn="just">
              <a:spcBef>
                <a:spcPts val="1200"/>
              </a:spcBef>
              <a:buClr>
                <a:schemeClr val="tx2"/>
              </a:buClr>
            </a:pP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spcBef>
                <a:spcPts val="1200"/>
              </a:spcBef>
              <a:buClr>
                <a:schemeClr val="tx2"/>
              </a:buClr>
              <a:buFont typeface="Wingdings" panose="05000000000000000000" pitchFamily="2" charset="2"/>
              <a:buChar char="Ø"/>
            </a:pPr>
            <a:r>
              <a:rPr lang="en-IN" b="1" kern="100" dirty="0">
                <a:latin typeface="Calibri" panose="020F0502020204030204" pitchFamily="34" charset="0"/>
                <a:ea typeface="Calibri" panose="020F0502020204030204" pitchFamily="34" charset="0"/>
                <a:cs typeface="Times New Roman" panose="02020603050405020304" pitchFamily="18" charset="0"/>
              </a:rPr>
              <a:t>Vendor Lock-in</a:t>
            </a:r>
          </a:p>
          <a:p>
            <a:pPr marL="285750" indent="-285750" algn="just">
              <a:spcBef>
                <a:spcPts val="1200"/>
              </a:spcBef>
              <a:buClr>
                <a:schemeClr val="tx2"/>
              </a:buClr>
              <a:buFont typeface="Wingdings" panose="05000000000000000000" pitchFamily="2" charset="2"/>
              <a:buChar char="Ø"/>
            </a:pP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spcBef>
                <a:spcPts val="1200"/>
              </a:spcBef>
              <a:buClr>
                <a:schemeClr val="tx2"/>
              </a:buClr>
              <a:buFont typeface="Wingdings" panose="05000000000000000000" pitchFamily="2" charset="2"/>
              <a:buChar char="Ø"/>
            </a:pPr>
            <a:r>
              <a:rPr lang="en-IN" b="1" kern="100" dirty="0">
                <a:latin typeface="Calibri" panose="020F0502020204030204" pitchFamily="34" charset="0"/>
                <a:ea typeface="Calibri" panose="020F0502020204030204" pitchFamily="34" charset="0"/>
                <a:cs typeface="Times New Roman" panose="02020603050405020304" pitchFamily="18" charset="0"/>
              </a:rPr>
              <a:t>Data Deletion Cost</a:t>
            </a:r>
          </a:p>
          <a:p>
            <a:pPr marL="285750" indent="-285750" algn="just">
              <a:spcBef>
                <a:spcPts val="1200"/>
              </a:spcBef>
              <a:buClr>
                <a:schemeClr val="tx2"/>
              </a:buClr>
              <a:buFont typeface="Wingdings" panose="05000000000000000000" pitchFamily="2" charset="2"/>
              <a:buChar char="Ø"/>
            </a:pP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spcBef>
                <a:spcPts val="1200"/>
              </a:spcBef>
              <a:buClr>
                <a:schemeClr val="tx2"/>
              </a:buClr>
              <a:buFont typeface="Wingdings" panose="05000000000000000000" pitchFamily="2" charset="2"/>
              <a:buChar char="Ø"/>
            </a:pPr>
            <a:r>
              <a:rPr lang="en-IN" b="1" kern="100" dirty="0">
                <a:latin typeface="Calibri" panose="020F0502020204030204" pitchFamily="34" charset="0"/>
                <a:ea typeface="Calibri" panose="020F0502020204030204" pitchFamily="34" charset="0"/>
                <a:cs typeface="Times New Roman" panose="02020603050405020304" pitchFamily="18" charset="0"/>
              </a:rPr>
              <a:t>Dependencies on Internet</a:t>
            </a:r>
          </a:p>
          <a:p>
            <a:pPr algn="just">
              <a:spcBef>
                <a:spcPts val="1200"/>
              </a:spcBef>
              <a:buClr>
                <a:schemeClr val="tx2"/>
              </a:buClr>
            </a:pP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algn="just">
              <a:spcBef>
                <a:spcPts val="1200"/>
              </a:spcBef>
              <a:buClr>
                <a:schemeClr val="tx2"/>
              </a:buClr>
            </a:pP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algn="just">
              <a:spcBef>
                <a:spcPts val="1200"/>
              </a:spcBef>
              <a:buClr>
                <a:schemeClr val="tx2"/>
              </a:buClr>
            </a:pPr>
            <a:endParaRPr lang="en-IN" b="1"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CBC39F6B-EA2D-073D-4971-59809A72485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0" y="2800"/>
            <a:ext cx="1209675" cy="638708"/>
          </a:xfrm>
          <a:prstGeom prst="rect">
            <a:avLst/>
          </a:prstGeom>
        </p:spPr>
      </p:pic>
      <p:pic>
        <p:nvPicPr>
          <p:cNvPr id="12" name="Picture 11">
            <a:extLst>
              <a:ext uri="{FF2B5EF4-FFF2-40B4-BE49-F238E27FC236}">
                <a16:creationId xmlns:a16="http://schemas.microsoft.com/office/drawing/2014/main" id="{84EF8999-92C4-0002-AEEF-DD5FC64B53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45026" y="6057924"/>
            <a:ext cx="1818373" cy="778508"/>
          </a:xfrm>
          <a:prstGeom prst="rect">
            <a:avLst/>
          </a:prstGeom>
        </p:spPr>
      </p:pic>
      <p:sp>
        <p:nvSpPr>
          <p:cNvPr id="13" name="TextBox 12">
            <a:extLst>
              <a:ext uri="{FF2B5EF4-FFF2-40B4-BE49-F238E27FC236}">
                <a16:creationId xmlns:a16="http://schemas.microsoft.com/office/drawing/2014/main" id="{F2DB7E45-BC7A-83B5-3362-E58DC6A76986}"/>
              </a:ext>
            </a:extLst>
          </p:cNvPr>
          <p:cNvSpPr txBox="1"/>
          <p:nvPr/>
        </p:nvSpPr>
        <p:spPr>
          <a:xfrm>
            <a:off x="6474249" y="1744305"/>
            <a:ext cx="2554248" cy="461665"/>
          </a:xfrm>
          <a:prstGeom prst="rect">
            <a:avLst/>
          </a:prstGeom>
          <a:noFill/>
        </p:spPr>
        <p:txBody>
          <a:bodyPr wrap="square" rtlCol="0">
            <a:spAutoFit/>
          </a:bodyPr>
          <a:lstStyle/>
          <a:p>
            <a:r>
              <a:rPr lang="en-IN" sz="2400" b="1" dirty="0">
                <a:solidFill>
                  <a:srgbClr val="002060"/>
                </a:solidFill>
                <a:latin typeface="Calibri" panose="020F0502020204030204" pitchFamily="34" charset="0"/>
                <a:ea typeface="Calibri" panose="020F0502020204030204" pitchFamily="34" charset="0"/>
                <a:cs typeface="Calibri" panose="020F0502020204030204" pitchFamily="34" charset="0"/>
              </a:rPr>
              <a:t>CONS</a:t>
            </a:r>
          </a:p>
        </p:txBody>
      </p:sp>
      <p:pic>
        <p:nvPicPr>
          <p:cNvPr id="18" name="Graphic 17" descr="Statistics RTL">
            <a:extLst>
              <a:ext uri="{FF2B5EF4-FFF2-40B4-BE49-F238E27FC236}">
                <a16:creationId xmlns:a16="http://schemas.microsoft.com/office/drawing/2014/main" id="{2B933251-C641-6F7F-D8D4-45C9610F1D0B}"/>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8800" y="1510819"/>
            <a:ext cx="914400" cy="914400"/>
          </a:xfrm>
          <a:prstGeom prst="rect">
            <a:avLst/>
          </a:prstGeom>
        </p:spPr>
      </p:pic>
    </p:spTree>
    <p:extLst>
      <p:ext uri="{BB962C8B-B14F-4D97-AF65-F5344CB8AC3E}">
        <p14:creationId xmlns:p14="http://schemas.microsoft.com/office/powerpoint/2010/main" val="4292765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61624"/>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Capstone Project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503929" y="795507"/>
            <a:ext cx="8741687" cy="732198"/>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mj-lt"/>
              </a:rPr>
              <a:t>AZURE BASED SOLUTION ARCHITECTURE</a:t>
            </a:r>
          </a:p>
        </p:txBody>
      </p:sp>
      <p:pic>
        <p:nvPicPr>
          <p:cNvPr id="4" name="Picture 3">
            <a:extLst>
              <a:ext uri="{FF2B5EF4-FFF2-40B4-BE49-F238E27FC236}">
                <a16:creationId xmlns:a16="http://schemas.microsoft.com/office/drawing/2014/main" id="{906C05A6-3922-6B47-0122-408BB6D8FF0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0" y="60552"/>
            <a:ext cx="1209675" cy="638708"/>
          </a:xfrm>
          <a:prstGeom prst="rect">
            <a:avLst/>
          </a:prstGeom>
        </p:spPr>
      </p:pic>
      <p:pic>
        <p:nvPicPr>
          <p:cNvPr id="10" name="Picture 9">
            <a:extLst>
              <a:ext uri="{FF2B5EF4-FFF2-40B4-BE49-F238E27FC236}">
                <a16:creationId xmlns:a16="http://schemas.microsoft.com/office/drawing/2014/main" id="{91ABE6A5-AEBD-4FEC-0EAA-4E33691B5A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5026" y="6038674"/>
            <a:ext cx="1818373" cy="778508"/>
          </a:xfrm>
          <a:prstGeom prst="rect">
            <a:avLst/>
          </a:prstGeom>
        </p:spPr>
      </p:pic>
      <p:pic>
        <p:nvPicPr>
          <p:cNvPr id="5" name="Picture 4">
            <a:extLst>
              <a:ext uri="{FF2B5EF4-FFF2-40B4-BE49-F238E27FC236}">
                <a16:creationId xmlns:a16="http://schemas.microsoft.com/office/drawing/2014/main" id="{6BE5F7B9-557B-8AB3-3FEE-4E5D6858C463}"/>
              </a:ext>
            </a:extLst>
          </p:cNvPr>
          <p:cNvPicPr>
            <a:picLocks noChangeAspect="1"/>
          </p:cNvPicPr>
          <p:nvPr/>
        </p:nvPicPr>
        <p:blipFill rotWithShape="1">
          <a:blip r:embed="rId5">
            <a:extLst>
              <a:ext uri="{28A0092B-C50C-407E-A947-70E740481C1C}">
                <a14:useLocalDpi xmlns:a14="http://schemas.microsoft.com/office/drawing/2010/main" val="0"/>
              </a:ext>
            </a:extLst>
          </a:blip>
          <a:srcRect r="18603"/>
          <a:stretch/>
        </p:blipFill>
        <p:spPr>
          <a:xfrm>
            <a:off x="1629878" y="1460304"/>
            <a:ext cx="8932243" cy="4703620"/>
          </a:xfrm>
          <a:prstGeom prst="rect">
            <a:avLst/>
          </a:prstGeom>
        </p:spPr>
      </p:pic>
    </p:spTree>
    <p:extLst>
      <p:ext uri="{BB962C8B-B14F-4D97-AF65-F5344CB8AC3E}">
        <p14:creationId xmlns:p14="http://schemas.microsoft.com/office/powerpoint/2010/main" val="1952990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61624"/>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Capstone Project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710321" y="702282"/>
            <a:ext cx="8741687" cy="732198"/>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mj-lt"/>
              </a:rPr>
              <a:t> BENEFITS: AZURE BASED SOLUTION </a:t>
            </a:r>
          </a:p>
        </p:txBody>
      </p:sp>
      <p:sp>
        <p:nvSpPr>
          <p:cNvPr id="38" name="Rectangle 37">
            <a:extLst>
              <a:ext uri="{FF2B5EF4-FFF2-40B4-BE49-F238E27FC236}">
                <a16:creationId xmlns:a16="http://schemas.microsoft.com/office/drawing/2014/main" id="{5ECF613A-FCF5-4CC5-AA46-DABB088D7230}"/>
              </a:ext>
            </a:extLst>
          </p:cNvPr>
          <p:cNvSpPr/>
          <p:nvPr/>
        </p:nvSpPr>
        <p:spPr>
          <a:xfrm>
            <a:off x="710320" y="1857466"/>
            <a:ext cx="4573949" cy="4239366"/>
          </a:xfrm>
          <a:prstGeom prst="rect">
            <a:avLst/>
          </a:prstGeom>
        </p:spPr>
        <p:txBody>
          <a:bodyPr wrap="square" lIns="0" tIns="0" rIns="0" bIns="0" anchor="t">
            <a:spAutoFit/>
          </a:bodyPr>
          <a:lstStyle/>
          <a:p>
            <a:pPr algn="just">
              <a:spcBef>
                <a:spcPts val="1200"/>
              </a:spcBef>
              <a:buClr>
                <a:schemeClr val="tx2"/>
              </a:buClr>
            </a:pPr>
            <a:r>
              <a:rPr lang="en-IN" b="1" kern="100" dirty="0">
                <a:latin typeface="Calibri" panose="020F0502020204030204" pitchFamily="34" charset="0"/>
                <a:ea typeface="Calibri" panose="020F0502020204030204" pitchFamily="34" charset="0"/>
                <a:cs typeface="Times New Roman" panose="02020603050405020304" pitchFamily="18" charset="0"/>
              </a:rPr>
              <a:t>Microsoft Ecosystem Integration</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1200"/>
              </a:spcBef>
              <a:buClr>
                <a:schemeClr val="tx2"/>
              </a:buClr>
            </a:pPr>
            <a:r>
              <a:rPr lang="en-US" kern="100" dirty="0">
                <a:latin typeface="Calibri" panose="020F0502020204030204" pitchFamily="34" charset="0"/>
                <a:ea typeface="Calibri" panose="020F0502020204030204" pitchFamily="34" charset="0"/>
                <a:cs typeface="Times New Roman" panose="02020603050405020304" pitchFamily="18" charset="0"/>
              </a:rPr>
              <a:t>It works easily with Microsoft products like Microsoft 365 and other Microsoft applications. This provides a consistent user experience and simplifies data transmission between on-premises and cloud apps.</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gn="just">
              <a:spcBef>
                <a:spcPts val="1200"/>
              </a:spcBef>
              <a:buClr>
                <a:schemeClr val="tx2"/>
              </a:buClr>
            </a:pPr>
            <a:br>
              <a:rPr lang="en-IN" b="1" kern="100" dirty="0">
                <a:latin typeface="Calibri" panose="020F0502020204030204" pitchFamily="34" charset="0"/>
                <a:ea typeface="Calibri" panose="020F0502020204030204" pitchFamily="34" charset="0"/>
                <a:cs typeface="Times New Roman" panose="02020603050405020304" pitchFamily="18" charset="0"/>
              </a:rPr>
            </a:b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algn="just">
              <a:spcBef>
                <a:spcPts val="1200"/>
              </a:spcBef>
              <a:buClr>
                <a:schemeClr val="tx2"/>
              </a:buClr>
            </a:pPr>
            <a:r>
              <a:rPr lang="en-US" b="1" kern="100" dirty="0">
                <a:latin typeface="Calibri" panose="020F0502020204030204" pitchFamily="34" charset="0"/>
                <a:ea typeface="Calibri" panose="020F0502020204030204" pitchFamily="34" charset="0"/>
                <a:cs typeface="Times New Roman" panose="02020603050405020304" pitchFamily="18" charset="0"/>
              </a:rPr>
              <a:t>Ease of Use for Windows-Based Workloads</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spcBef>
                <a:spcPts val="1200"/>
              </a:spcBef>
              <a:buClr>
                <a:schemeClr val="tx2"/>
              </a:buClr>
            </a:pPr>
            <a:r>
              <a:rPr lang="en-US" kern="100" dirty="0">
                <a:latin typeface="Calibri" panose="020F0502020204030204" pitchFamily="34" charset="0"/>
                <a:ea typeface="Calibri" panose="020F0502020204030204" pitchFamily="34" charset="0"/>
                <a:cs typeface="Times New Roman" panose="02020603050405020304" pitchFamily="18" charset="0"/>
              </a:rPr>
              <a:t>Azure is known for being user-friendly, particularly for Windows-based workloads and applications.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50B7B7F-5E58-D2B7-B3A1-0A882C7B778F}"/>
              </a:ext>
            </a:extLst>
          </p:cNvPr>
          <p:cNvSpPr txBox="1"/>
          <p:nvPr/>
        </p:nvSpPr>
        <p:spPr>
          <a:xfrm>
            <a:off x="6096000" y="1746562"/>
            <a:ext cx="4573949" cy="4280916"/>
          </a:xfrm>
          <a:prstGeom prst="rect">
            <a:avLst/>
          </a:prstGeom>
          <a:noFill/>
        </p:spPr>
        <p:txBody>
          <a:bodyPr wrap="square" rtlCol="0">
            <a:spAutoFit/>
          </a:bodyPr>
          <a:lstStyle/>
          <a:p>
            <a:pPr>
              <a:lnSpc>
                <a:spcPct val="115000"/>
              </a:lnSpc>
              <a:spcAft>
                <a:spcPts val="1000"/>
              </a:spcAft>
            </a:pPr>
            <a:r>
              <a:rPr lang="en-IN" b="1" kern="100" dirty="0">
                <a:latin typeface="Calibri" panose="020F0502020204030204" pitchFamily="34" charset="0"/>
                <a:ea typeface="Calibri" panose="020F0502020204030204" pitchFamily="34" charset="0"/>
                <a:cs typeface="Times New Roman" panose="02020603050405020304" pitchFamily="18" charset="0"/>
              </a:rPr>
              <a:t>Digital Workplace Strategies</a:t>
            </a:r>
            <a:br>
              <a:rPr lang="en-IN" b="1" kern="100" dirty="0">
                <a:latin typeface="Calibri" panose="020F0502020204030204" pitchFamily="34" charset="0"/>
                <a:ea typeface="Calibri" panose="020F0502020204030204" pitchFamily="34" charset="0"/>
                <a:cs typeface="Times New Roman" panose="02020603050405020304" pitchFamily="18" charset="0"/>
              </a:rPr>
            </a:br>
            <a:r>
              <a:rPr lang="en-US" kern="100" dirty="0">
                <a:latin typeface="Calibri" panose="020F0502020204030204" pitchFamily="34" charset="0"/>
                <a:ea typeface="Calibri" panose="020F0502020204030204" pitchFamily="34" charset="0"/>
                <a:cs typeface="Times New Roman" panose="02020603050405020304" pitchFamily="18" charset="0"/>
              </a:rPr>
              <a:t>Microsoft Azure and 365  provides opportunities for collaboration, communication and digital transformation. They are a key enabler of a successful digital workplace and employee experience strategy.</a:t>
            </a:r>
          </a:p>
          <a:p>
            <a:pPr algn="just">
              <a:lnSpc>
                <a:spcPct val="115000"/>
              </a:lnSpc>
              <a:spcAft>
                <a:spcPts val="1000"/>
              </a:spcAft>
            </a:pPr>
            <a:endParaRPr lang="en-US" b="1"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b="1" dirty="0">
                <a:latin typeface="Calibri" panose="020F0502020204030204" pitchFamily="34" charset="0"/>
                <a:ea typeface="Calibri" panose="020F0502020204030204" pitchFamily="34" charset="0"/>
                <a:cs typeface="Times New Roman" panose="02020603050405020304" pitchFamily="18" charset="0"/>
              </a:rPr>
              <a:t>Better Costing</a:t>
            </a:r>
          </a:p>
          <a:p>
            <a:pPr algn="just">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Azure fits better here as compared to AWS, because cost wise Azure is budget friendly not only big organizations but, also for small-scale companies.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A44D1EF-99A9-E105-A8F4-865ECB6512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5026" y="6057924"/>
            <a:ext cx="1818373" cy="778508"/>
          </a:xfrm>
          <a:prstGeom prst="rect">
            <a:avLst/>
          </a:prstGeom>
        </p:spPr>
      </p:pic>
      <p:pic>
        <p:nvPicPr>
          <p:cNvPr id="5" name="Picture 4">
            <a:extLst>
              <a:ext uri="{FF2B5EF4-FFF2-40B4-BE49-F238E27FC236}">
                <a16:creationId xmlns:a16="http://schemas.microsoft.com/office/drawing/2014/main" id="{65704E4B-F3E0-63A4-5577-F747B540BD3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0" y="2800"/>
            <a:ext cx="1209675" cy="638708"/>
          </a:xfrm>
          <a:prstGeom prst="rect">
            <a:avLst/>
          </a:prstGeom>
        </p:spPr>
      </p:pic>
    </p:spTree>
    <p:extLst>
      <p:ext uri="{BB962C8B-B14F-4D97-AF65-F5344CB8AC3E}">
        <p14:creationId xmlns:p14="http://schemas.microsoft.com/office/powerpoint/2010/main" val="271980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61624"/>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Capstone Project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710321" y="702282"/>
            <a:ext cx="8741687" cy="732198"/>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mj-lt"/>
              </a:rPr>
              <a:t>Financial Analysis </a:t>
            </a:r>
          </a:p>
        </p:txBody>
      </p:sp>
      <p:pic>
        <p:nvPicPr>
          <p:cNvPr id="4" name="Picture 3">
            <a:extLst>
              <a:ext uri="{FF2B5EF4-FFF2-40B4-BE49-F238E27FC236}">
                <a16:creationId xmlns:a16="http://schemas.microsoft.com/office/drawing/2014/main" id="{5A44D1EF-99A9-E105-A8F4-865ECB6512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5026" y="6057924"/>
            <a:ext cx="1818373" cy="778508"/>
          </a:xfrm>
          <a:prstGeom prst="rect">
            <a:avLst/>
          </a:prstGeom>
        </p:spPr>
      </p:pic>
      <p:pic>
        <p:nvPicPr>
          <p:cNvPr id="5" name="Picture 4">
            <a:extLst>
              <a:ext uri="{FF2B5EF4-FFF2-40B4-BE49-F238E27FC236}">
                <a16:creationId xmlns:a16="http://schemas.microsoft.com/office/drawing/2014/main" id="{65704E4B-F3E0-63A4-5577-F747B540BD3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0" y="2800"/>
            <a:ext cx="1209675" cy="638708"/>
          </a:xfrm>
          <a:prstGeom prst="rect">
            <a:avLst/>
          </a:prstGeom>
        </p:spPr>
      </p:pic>
      <p:pic>
        <p:nvPicPr>
          <p:cNvPr id="10" name="Picture 9">
            <a:extLst>
              <a:ext uri="{FF2B5EF4-FFF2-40B4-BE49-F238E27FC236}">
                <a16:creationId xmlns:a16="http://schemas.microsoft.com/office/drawing/2014/main" id="{698133B3-4AF2-3F40-043C-519B9B402F0E}"/>
              </a:ext>
            </a:extLst>
          </p:cNvPr>
          <p:cNvPicPr>
            <a:picLocks noChangeAspect="1"/>
          </p:cNvPicPr>
          <p:nvPr/>
        </p:nvPicPr>
        <p:blipFill>
          <a:blip r:embed="rId5"/>
          <a:stretch>
            <a:fillRect/>
          </a:stretch>
        </p:blipFill>
        <p:spPr>
          <a:xfrm>
            <a:off x="866275" y="1718472"/>
            <a:ext cx="8508731" cy="4437246"/>
          </a:xfrm>
          <a:prstGeom prst="rect">
            <a:avLst/>
          </a:prstGeom>
        </p:spPr>
      </p:pic>
    </p:spTree>
    <p:extLst>
      <p:ext uri="{BB962C8B-B14F-4D97-AF65-F5344CB8AC3E}">
        <p14:creationId xmlns:p14="http://schemas.microsoft.com/office/powerpoint/2010/main" val="2291465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Ion Boardroom</Template>
  <TotalTime>356</TotalTime>
  <Words>683</Words>
  <Application>Microsoft Office PowerPoint</Application>
  <PresentationFormat>Widescreen</PresentationFormat>
  <Paragraphs>104</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Wingdings</vt:lpstr>
      <vt:lpstr>Wingdings 3</vt:lpstr>
      <vt:lpstr>Ion Boardroom</vt:lpstr>
      <vt:lpstr>SYST8200 - CAPSTONE PROJECT  GROUP 2    </vt:lpstr>
      <vt:lpstr>Project analysis slide 8</vt:lpstr>
      <vt:lpstr>Project analysis slide 8</vt:lpstr>
      <vt:lpstr>Project analysis slide 8</vt:lpstr>
      <vt:lpstr>Project analysis slide 3</vt:lpstr>
      <vt:lpstr>Project analysis slide 8</vt:lpstr>
      <vt:lpstr>Project analysis slide 8</vt:lpstr>
      <vt:lpstr>Project analysis slide 8</vt:lpstr>
      <vt:lpstr>Project analysis slide 8</vt:lpstr>
      <vt:lpstr>Project analysis slide 8</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FLOAT-Com : Hybrid Cloud Solution SYST-8150  Nikita Dhingra(8869184)</dc:title>
  <dc:creator>Nikita Dhingra</dc:creator>
  <cp:lastModifiedBy>Jaishaanth Suresh</cp:lastModifiedBy>
  <cp:revision>39</cp:revision>
  <dcterms:created xsi:type="dcterms:W3CDTF">2023-08-05T17:37:54Z</dcterms:created>
  <dcterms:modified xsi:type="dcterms:W3CDTF">2023-08-08T00:45:27Z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