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7638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65C9-3952-0E38-E6D2-743F0A409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0DA84-7E92-7F57-3C5A-97FA9F99E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381B05-2230-8C94-D71A-60566A6A1226}"/>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5" name="Footer Placeholder 4">
            <a:extLst>
              <a:ext uri="{FF2B5EF4-FFF2-40B4-BE49-F238E27FC236}">
                <a16:creationId xmlns:a16="http://schemas.microsoft.com/office/drawing/2014/main" id="{90803075-151E-AD06-487E-86F4F7B8E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846A-561B-2C3F-D212-025BEAAB13EB}"/>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343535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C38E-075C-82A6-295F-7FC114308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0F829-0C1F-0C23-160E-046112DDA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8CF6E-BE52-F1E1-D73B-FE859A0D775C}"/>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5" name="Footer Placeholder 4">
            <a:extLst>
              <a:ext uri="{FF2B5EF4-FFF2-40B4-BE49-F238E27FC236}">
                <a16:creationId xmlns:a16="http://schemas.microsoft.com/office/drawing/2014/main" id="{E27C0F42-A74E-D564-8442-D4D433BC4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6FB61-74E9-70C8-F2EE-5402C427F2DF}"/>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248362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F6501-8C0D-BB43-2671-13F291E47C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E5453D-0ACC-918F-B0DF-02BDE25339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D36F1-F671-B7DE-445F-160FF768F239}"/>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5" name="Footer Placeholder 4">
            <a:extLst>
              <a:ext uri="{FF2B5EF4-FFF2-40B4-BE49-F238E27FC236}">
                <a16:creationId xmlns:a16="http://schemas.microsoft.com/office/drawing/2014/main" id="{86E670E4-4FEC-D956-7D8C-A6E89D61A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53C48-C227-CF93-0308-7567F7515426}"/>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2473837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5" name="Footer Placeholder 4" hidden="1">
            <a:extLst>
              <a:ext uri="{FF2B5EF4-FFF2-40B4-BE49-F238E27FC236}">
                <a16:creationId xmlns:a16="http://schemas.microsoft.com/office/drawing/2014/main" id="{C9660B61-4C28-964C-A5AB-F5D22AE4201B}"/>
              </a:ext>
            </a:extLst>
          </p:cNvPr>
          <p:cNvSpPr>
            <a:spLocks noGrp="1"/>
          </p:cNvSpPr>
          <p:nvPr>
            <p:ph type="ftr" sz="quarter" idx="3"/>
          </p:nvPr>
        </p:nvSpPr>
        <p:spPr>
          <a:xfrm>
            <a:off x="4038600" y="6483305"/>
            <a:ext cx="4114800" cy="256032"/>
          </a:xfrm>
          <a:prstGeom prst="rect">
            <a:avLst/>
          </a:prstGeom>
        </p:spPr>
        <p:txBody>
          <a:bodyPr vert="horz" lIns="91440" tIns="45720" rIns="91440" bIns="45720" rtlCol="0" anchor="t" anchorCtr="0"/>
          <a:lstStyle>
            <a:lvl1pPr algn="ctr">
              <a:defRPr sz="800">
                <a:solidFill>
                  <a:schemeClr val="tx1"/>
                </a:solidFill>
                <a:latin typeface="Arial" panose="020B0604020202020204" pitchFamily="34" charset="0"/>
                <a:cs typeface="Arial" panose="020B0604020202020204" pitchFamily="34" charset="0"/>
              </a:defRPr>
            </a:lvl1pPr>
          </a:lstStyle>
          <a:p>
            <a:r>
              <a:rPr lang="id-ID"/>
              <a:t>Copyright Mavenir 2021. Proprietary and Confidential.</a:t>
            </a:r>
          </a:p>
        </p:txBody>
      </p:sp>
      <p:sp>
        <p:nvSpPr>
          <p:cNvPr id="7" name="Copyright">
            <a:extLst>
              <a:ext uri="{FF2B5EF4-FFF2-40B4-BE49-F238E27FC236}">
                <a16:creationId xmlns:a16="http://schemas.microsoft.com/office/drawing/2014/main" id="{67AAEB30-329B-407F-B0BC-87DBAAEDA6E9}"/>
              </a:ext>
            </a:extLst>
          </p:cNvPr>
          <p:cNvSpPr txBox="1"/>
          <p:nvPr userDrawn="1"/>
        </p:nvSpPr>
        <p:spPr>
          <a:xfrm>
            <a:off x="4038599" y="6483306"/>
            <a:ext cx="4114800" cy="256031"/>
          </a:xfrm>
          <a:prstGeom prst="rect">
            <a:avLst/>
          </a:prstGeom>
          <a:noFill/>
        </p:spPr>
        <p:txBody>
          <a:bodyPr wrap="none" rtlCol="0">
            <a:noAutofit/>
          </a:bodyPr>
          <a:lstStyle/>
          <a:p>
            <a:pPr marL="0" marR="0" lvl="0" indent="0" algn="ctr" defTabSz="914418" rtl="0" eaLnBrk="1" fontAlgn="auto" latinLnBrk="0" hangingPunct="1">
              <a:lnSpc>
                <a:spcPct val="100000"/>
              </a:lnSpc>
              <a:spcBef>
                <a:spcPts val="0"/>
              </a:spcBef>
              <a:spcAft>
                <a:spcPts val="0"/>
              </a:spcAft>
              <a:buClrTx/>
              <a:buSzTx/>
              <a:buFontTx/>
              <a:buNone/>
              <a:tabLst/>
              <a:defRPr/>
            </a:pPr>
            <a:r>
              <a:rPr kumimoji="0" lang="id-ID" sz="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rPr>
              <a:t>Copyright Mavenir 2021. Proprietary and Confidential.</a:t>
            </a:r>
          </a:p>
        </p:txBody>
      </p:sp>
      <p:sp>
        <p:nvSpPr>
          <p:cNvPr id="6" name="Slide Number">
            <a:extLst>
              <a:ext uri="{FF2B5EF4-FFF2-40B4-BE49-F238E27FC236}">
                <a16:creationId xmlns:a16="http://schemas.microsoft.com/office/drawing/2014/main" id="{30C42DFB-A0D9-40F5-BEF3-B2790FAC6540}"/>
              </a:ext>
            </a:extLst>
          </p:cNvPr>
          <p:cNvSpPr/>
          <p:nvPr userDrawn="1"/>
        </p:nvSpPr>
        <p:spPr>
          <a:xfrm>
            <a:off x="11734802" y="6443474"/>
            <a:ext cx="457198" cy="252633"/>
          </a:xfrm>
          <a:prstGeom prst="rect">
            <a:avLst/>
          </a:prstGeom>
          <a:noFill/>
        </p:spPr>
        <p:txBody>
          <a:bodyPr wrap="square" anchor="b" anchorCtr="0">
            <a:noAutofit/>
          </a:bodyPr>
          <a:lstStyle/>
          <a:p>
            <a:pPr>
              <a:lnSpc>
                <a:spcPct val="100000"/>
              </a:lnSpc>
              <a:defRPr/>
            </a:pPr>
            <a:fld id="{022025A4-F208-3946-97CC-7C1E06DC1E9C}" type="slidenum">
              <a:rPr lang="id-ID" sz="800" smtClean="0">
                <a:latin typeface="Arial" panose="020B0604020202020204" pitchFamily="34" charset="0"/>
              </a:rPr>
              <a:pPr>
                <a:lnSpc>
                  <a:spcPct val="100000"/>
                </a:lnSpc>
                <a:defRPr/>
              </a:pPr>
              <a:t>‹#›</a:t>
            </a:fld>
            <a:endParaRPr lang="id-ID" sz="800">
              <a:latin typeface="Arial" panose="020B0604020202020204" pitchFamily="34" charset="0"/>
            </a:endParaRPr>
          </a:p>
        </p:txBody>
      </p:sp>
      <p:sp>
        <p:nvSpPr>
          <p:cNvPr id="8" name="Title Placeholder 2">
            <a:extLst>
              <a:ext uri="{FF2B5EF4-FFF2-40B4-BE49-F238E27FC236}">
                <a16:creationId xmlns:a16="http://schemas.microsoft.com/office/drawing/2014/main" id="{CCB34059-17C8-B44D-8C3C-600B521D5A96}"/>
              </a:ext>
            </a:extLst>
          </p:cNvPr>
          <p:cNvSpPr>
            <a:spLocks noGrp="1"/>
          </p:cNvSpPr>
          <p:nvPr>
            <p:ph type="title" hasCustomPrompt="1"/>
          </p:nvPr>
        </p:nvSpPr>
        <p:spPr>
          <a:xfrm>
            <a:off x="557784" y="201636"/>
            <a:ext cx="11331222" cy="917258"/>
          </a:xfrm>
          <a:prstGeom prst="rect">
            <a:avLst/>
          </a:prstGeom>
        </p:spPr>
        <p:txBody>
          <a:bodyPr vert="horz" lIns="91440" tIns="0" rIns="91440" bIns="0" rtlCol="0" anchor="b" anchorCtr="0">
            <a:normAutofit/>
          </a:bodyPr>
          <a:lstStyle>
            <a:lvl1pPr>
              <a:defRPr sz="3600"/>
            </a:lvl1pPr>
          </a:lstStyle>
          <a:p>
            <a:r>
              <a:rPr lang="en-US"/>
              <a:t>Enter Title Here</a:t>
            </a:r>
          </a:p>
        </p:txBody>
      </p:sp>
    </p:spTree>
    <p:extLst>
      <p:ext uri="{BB962C8B-B14F-4D97-AF65-F5344CB8AC3E}">
        <p14:creationId xmlns:p14="http://schemas.microsoft.com/office/powerpoint/2010/main" val="427770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DC5B-F547-DCEB-B375-6198101CC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44383-6D18-6843-9C88-092284BDC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A6630-7DDB-3033-B195-3B03D24A1CC3}"/>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5" name="Footer Placeholder 4">
            <a:extLst>
              <a:ext uri="{FF2B5EF4-FFF2-40B4-BE49-F238E27FC236}">
                <a16:creationId xmlns:a16="http://schemas.microsoft.com/office/drawing/2014/main" id="{07A2EF9A-C6F5-BEA7-3AEE-F3B7F3CF9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5F1E7-0F4B-B882-25DD-6E84F9845BD1}"/>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113034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65D-C34C-AFF6-BD40-283A7276D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787F39-417A-A57E-A6AC-A7A4CB37C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9CB0D-7F31-3EE2-9D56-CEC1A243ADEF}"/>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5" name="Footer Placeholder 4">
            <a:extLst>
              <a:ext uri="{FF2B5EF4-FFF2-40B4-BE49-F238E27FC236}">
                <a16:creationId xmlns:a16="http://schemas.microsoft.com/office/drawing/2014/main" id="{528B6780-DAB9-4267-98D8-55CF9FEC3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EC84-0D67-E3DA-BA5B-889602943F8C}"/>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13751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1955-A497-6F05-7143-0A0323B5A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98936-3BEA-97DF-6369-80811C378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24E493-B7BC-DC49-998C-448DFFB2AE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60355-2450-E34F-0980-2AD3A7F264F2}"/>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6" name="Footer Placeholder 5">
            <a:extLst>
              <a:ext uri="{FF2B5EF4-FFF2-40B4-BE49-F238E27FC236}">
                <a16:creationId xmlns:a16="http://schemas.microsoft.com/office/drawing/2014/main" id="{FAF7EA77-F410-4D56-40E8-924E86D88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FB78A-DD02-FAC9-98C5-E147775004F9}"/>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154758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5DD3-187E-D52E-8301-5C3D2E4EA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62D592-9606-31DB-B7CA-1392430A8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EC79D-4D9A-A8D4-D5E7-E3D9E348A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605581-EEB9-A452-2C57-E3596F9E7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C0CB5-2EF5-EDC1-F5E2-0EB432F01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CC10F1-9BE1-8282-BA97-D407A6BE220C}"/>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8" name="Footer Placeholder 7">
            <a:extLst>
              <a:ext uri="{FF2B5EF4-FFF2-40B4-BE49-F238E27FC236}">
                <a16:creationId xmlns:a16="http://schemas.microsoft.com/office/drawing/2014/main" id="{C2F952C5-C04E-6DB4-EC8E-9E1E46E63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9CB19A-A0AF-F61F-FEF4-7B634067F8FF}"/>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330023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3207-0D39-10F0-61E6-750BA4A50B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AD7CC-6CC0-5B02-81DA-007A6EFD9267}"/>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4" name="Footer Placeholder 3">
            <a:extLst>
              <a:ext uri="{FF2B5EF4-FFF2-40B4-BE49-F238E27FC236}">
                <a16:creationId xmlns:a16="http://schemas.microsoft.com/office/drawing/2014/main" id="{75F97CC4-E8E9-CA60-E716-BE00D3D98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21850B-68F2-2FD2-4E61-EA70BA466A50}"/>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386384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E2DAC-FBB1-FE1E-7452-A574C8ACDF95}"/>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3" name="Footer Placeholder 2">
            <a:extLst>
              <a:ext uri="{FF2B5EF4-FFF2-40B4-BE49-F238E27FC236}">
                <a16:creationId xmlns:a16="http://schemas.microsoft.com/office/drawing/2014/main" id="{390F5B1E-F01B-5553-B1E0-D37E103A9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C9F955-D90F-D226-49F7-9F15FB480C21}"/>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128733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77D5-DEBF-058B-792B-8C61F7B99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78BC98-C312-DF21-6B35-C2778B366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221422-22CF-E256-F2B8-88E10F443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D77F3-EE64-EA31-005F-6FF787045F6E}"/>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6" name="Footer Placeholder 5">
            <a:extLst>
              <a:ext uri="{FF2B5EF4-FFF2-40B4-BE49-F238E27FC236}">
                <a16:creationId xmlns:a16="http://schemas.microsoft.com/office/drawing/2014/main" id="{71598D54-3688-B1C5-2827-425BEA65A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8A25D-473A-8993-8EF4-C04B0CA7412C}"/>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93779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4EEE-E7B5-BF2F-C00C-25232F0FB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8E216D-C960-65CB-1405-0CB6BB6A8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E8332B-575A-3C78-FAF4-6E909EE77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79B06-A6E0-0F92-E508-40DB9D7C094B}"/>
              </a:ext>
            </a:extLst>
          </p:cNvPr>
          <p:cNvSpPr>
            <a:spLocks noGrp="1"/>
          </p:cNvSpPr>
          <p:nvPr>
            <p:ph type="dt" sz="half" idx="10"/>
          </p:nvPr>
        </p:nvSpPr>
        <p:spPr/>
        <p:txBody>
          <a:bodyPr/>
          <a:lstStyle/>
          <a:p>
            <a:fld id="{DEA5B3F5-64F7-4657-8E21-5927232D7B85}" type="datetimeFigureOut">
              <a:rPr lang="en-US" smtClean="0"/>
              <a:t>8/19/2023</a:t>
            </a:fld>
            <a:endParaRPr lang="en-US"/>
          </a:p>
        </p:txBody>
      </p:sp>
      <p:sp>
        <p:nvSpPr>
          <p:cNvPr id="6" name="Footer Placeholder 5">
            <a:extLst>
              <a:ext uri="{FF2B5EF4-FFF2-40B4-BE49-F238E27FC236}">
                <a16:creationId xmlns:a16="http://schemas.microsoft.com/office/drawing/2014/main" id="{3EBA763B-5B24-E3B1-76C9-E2F50DA8D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0B9EF-B335-DA77-B991-97237A9B82AB}"/>
              </a:ext>
            </a:extLst>
          </p:cNvPr>
          <p:cNvSpPr>
            <a:spLocks noGrp="1"/>
          </p:cNvSpPr>
          <p:nvPr>
            <p:ph type="sldNum" sz="quarter" idx="12"/>
          </p:nvPr>
        </p:nvSpPr>
        <p:spPr/>
        <p:txBody>
          <a:bodyPr/>
          <a:lstStyle/>
          <a:p>
            <a:fld id="{06224F73-7956-49FE-8151-5DBD046EE13E}" type="slidenum">
              <a:rPr lang="en-US" smtClean="0"/>
              <a:t>‹#›</a:t>
            </a:fld>
            <a:endParaRPr lang="en-US"/>
          </a:p>
        </p:txBody>
      </p:sp>
    </p:spTree>
    <p:extLst>
      <p:ext uri="{BB962C8B-B14F-4D97-AF65-F5344CB8AC3E}">
        <p14:creationId xmlns:p14="http://schemas.microsoft.com/office/powerpoint/2010/main" val="19747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7FFAB-D71A-B068-9A36-269FE3713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9E0F8-C813-330E-E385-DEB648932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34F58-23BA-6C26-8A12-07C2107B4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5B3F5-64F7-4657-8E21-5927232D7B85}" type="datetimeFigureOut">
              <a:rPr lang="en-US" smtClean="0"/>
              <a:t>8/19/2023</a:t>
            </a:fld>
            <a:endParaRPr lang="en-US"/>
          </a:p>
        </p:txBody>
      </p:sp>
      <p:sp>
        <p:nvSpPr>
          <p:cNvPr id="5" name="Footer Placeholder 4">
            <a:extLst>
              <a:ext uri="{FF2B5EF4-FFF2-40B4-BE49-F238E27FC236}">
                <a16:creationId xmlns:a16="http://schemas.microsoft.com/office/drawing/2014/main" id="{6F1FA706-807B-FEBB-B985-07C739FDD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7416FA-0580-3565-6552-36EC98566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24F73-7956-49FE-8151-5DBD046EE13E}" type="slidenum">
              <a:rPr lang="en-US" smtClean="0"/>
              <a:t>‹#›</a:t>
            </a:fld>
            <a:endParaRPr lang="en-US"/>
          </a:p>
        </p:txBody>
      </p:sp>
    </p:spTree>
    <p:extLst>
      <p:ext uri="{BB962C8B-B14F-4D97-AF65-F5344CB8AC3E}">
        <p14:creationId xmlns:p14="http://schemas.microsoft.com/office/powerpoint/2010/main" val="14961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408F-C5C1-8D8E-5280-0F959CB7910D}"/>
              </a:ext>
            </a:extLst>
          </p:cNvPr>
          <p:cNvSpPr>
            <a:spLocks noGrp="1"/>
          </p:cNvSpPr>
          <p:nvPr>
            <p:ph type="title"/>
          </p:nvPr>
        </p:nvSpPr>
        <p:spPr>
          <a:xfrm>
            <a:off x="79612" y="151302"/>
            <a:ext cx="11331222" cy="385593"/>
          </a:xfrm>
        </p:spPr>
        <p:txBody>
          <a:bodyPr>
            <a:normAutofit fontScale="90000"/>
          </a:bodyPr>
          <a:lstStyle/>
          <a:p>
            <a:pPr algn="ctr"/>
            <a:r>
              <a:rPr lang="en-US" b="0" i="0" dirty="0">
                <a:effectLst/>
                <a:latin typeface="Roboto" panose="02000000000000000000" pitchFamily="2" charset="0"/>
              </a:rPr>
              <a:t>Service</a:t>
            </a:r>
            <a:endParaRPr lang="en-US" dirty="0"/>
          </a:p>
        </p:txBody>
      </p:sp>
      <p:sp>
        <p:nvSpPr>
          <p:cNvPr id="3" name="TextBox 2">
            <a:extLst>
              <a:ext uri="{FF2B5EF4-FFF2-40B4-BE49-F238E27FC236}">
                <a16:creationId xmlns:a16="http://schemas.microsoft.com/office/drawing/2014/main" id="{8A8DF81C-3708-3075-20A2-2A4F868FD024}"/>
              </a:ext>
            </a:extLst>
          </p:cNvPr>
          <p:cNvSpPr txBox="1"/>
          <p:nvPr/>
        </p:nvSpPr>
        <p:spPr>
          <a:xfrm>
            <a:off x="78376" y="536895"/>
            <a:ext cx="11551640" cy="707886"/>
          </a:xfrm>
          <a:prstGeom prst="rect">
            <a:avLst/>
          </a:prstGeom>
          <a:noFill/>
          <a:ln w="9525">
            <a:solidFill>
              <a:schemeClr val="tx1"/>
            </a:solidFill>
          </a:ln>
        </p:spPr>
        <p:txBody>
          <a:bodyPr wrap="square" rtlCol="0">
            <a:spAutoFit/>
          </a:bodyPr>
          <a:lstStyle/>
          <a:p>
            <a:r>
              <a:rPr lang="en-US" sz="1600" b="1" i="0" u="sng" dirty="0">
                <a:solidFill>
                  <a:srgbClr val="000000"/>
                </a:solidFill>
                <a:effectLst/>
                <a:latin typeface="Roboto" panose="02000000000000000000" pitchFamily="2" charset="0"/>
              </a:rPr>
              <a:t>Question </a:t>
            </a:r>
          </a:p>
          <a:p>
            <a:r>
              <a:rPr lang="en-US" sz="1200" b="1" i="0" dirty="0">
                <a:solidFill>
                  <a:srgbClr val="000000"/>
                </a:solidFill>
                <a:effectLst/>
                <a:latin typeface="Roboto" panose="02000000000000000000" pitchFamily="2" charset="0"/>
              </a:rPr>
              <a:t>You have deployed an application, that is listening at port 8000. You used a replica-set to deploy it and created a </a:t>
            </a:r>
            <a:r>
              <a:rPr lang="en-US" sz="1200" b="1" i="0" dirty="0" err="1">
                <a:solidFill>
                  <a:srgbClr val="000000"/>
                </a:solidFill>
                <a:effectLst/>
                <a:latin typeface="Roboto" panose="02000000000000000000" pitchFamily="2" charset="0"/>
              </a:rPr>
              <a:t>NodePort</a:t>
            </a:r>
            <a:r>
              <a:rPr lang="en-US" sz="1200" b="1" i="0" dirty="0">
                <a:solidFill>
                  <a:srgbClr val="000000"/>
                </a:solidFill>
                <a:effectLst/>
                <a:latin typeface="Roboto" panose="02000000000000000000" pitchFamily="2" charset="0"/>
              </a:rPr>
              <a:t> service to make it accessible. But when you test it, somehow the application is not reachable at the port. Write down your approach and sequentially all the steps that you will take to find out the issue.</a:t>
            </a:r>
            <a:endParaRPr lang="en-US" sz="1200" b="1" dirty="0"/>
          </a:p>
        </p:txBody>
      </p:sp>
      <p:sp>
        <p:nvSpPr>
          <p:cNvPr id="4" name="TextBox 3">
            <a:extLst>
              <a:ext uri="{FF2B5EF4-FFF2-40B4-BE49-F238E27FC236}">
                <a16:creationId xmlns:a16="http://schemas.microsoft.com/office/drawing/2014/main" id="{E660DFB8-78BB-3FAA-D20F-F1EFB6848E84}"/>
              </a:ext>
            </a:extLst>
          </p:cNvPr>
          <p:cNvSpPr txBox="1"/>
          <p:nvPr/>
        </p:nvSpPr>
        <p:spPr>
          <a:xfrm>
            <a:off x="78376" y="1362878"/>
            <a:ext cx="11980798" cy="5047536"/>
          </a:xfrm>
          <a:prstGeom prst="rect">
            <a:avLst/>
          </a:prstGeom>
          <a:noFill/>
          <a:ln w="9525">
            <a:solidFill>
              <a:schemeClr val="tx1"/>
            </a:solidFill>
          </a:ln>
        </p:spPr>
        <p:txBody>
          <a:bodyPr wrap="square" rtlCol="0">
            <a:spAutoFit/>
          </a:bodyPr>
          <a:lstStyle/>
          <a:p>
            <a:r>
              <a:rPr lang="en-US" sz="1400" b="1" dirty="0"/>
              <a:t>Step-1:</a:t>
            </a:r>
            <a:r>
              <a:rPr lang="en-US" sz="1400" dirty="0"/>
              <a:t> </a:t>
            </a:r>
            <a:r>
              <a:rPr lang="en-US" sz="1400" b="1" i="0" dirty="0">
                <a:solidFill>
                  <a:srgbClr val="08102B"/>
                </a:solidFill>
                <a:effectLst/>
                <a:latin typeface="Google Sans Text"/>
              </a:rPr>
              <a:t>Check the </a:t>
            </a:r>
            <a:r>
              <a:rPr lang="en-US" sz="1400" b="1" i="0" dirty="0" err="1">
                <a:solidFill>
                  <a:srgbClr val="08102B"/>
                </a:solidFill>
                <a:effectLst/>
                <a:latin typeface="Google Sans Text"/>
              </a:rPr>
              <a:t>NodePort</a:t>
            </a:r>
            <a:r>
              <a:rPr lang="en-US" sz="1400" b="1" i="0" dirty="0">
                <a:solidFill>
                  <a:srgbClr val="08102B"/>
                </a:solidFill>
                <a:effectLst/>
                <a:latin typeface="Google Sans Text"/>
              </a:rPr>
              <a:t> Status</a:t>
            </a:r>
          </a:p>
          <a:p>
            <a:r>
              <a:rPr lang="en-US" sz="1400" dirty="0"/>
              <a:t>The first thing to do when you cannot access the application through the </a:t>
            </a:r>
            <a:r>
              <a:rPr lang="en-US" sz="1400" dirty="0" err="1"/>
              <a:t>NodePort</a:t>
            </a:r>
            <a:r>
              <a:rPr lang="en-US" sz="1400" dirty="0"/>
              <a:t> is to check the </a:t>
            </a:r>
            <a:r>
              <a:rPr lang="en-US" sz="1400" dirty="0" err="1"/>
              <a:t>NodePort</a:t>
            </a:r>
            <a:r>
              <a:rPr lang="en-US" sz="1400" dirty="0"/>
              <a:t> status. You can do this by running the following command:</a:t>
            </a:r>
          </a:p>
          <a:p>
            <a:r>
              <a:rPr lang="en-US" sz="1400" b="1" dirty="0" err="1"/>
              <a:t>kubectl</a:t>
            </a:r>
            <a:r>
              <a:rPr lang="en-US" sz="1400" b="1" dirty="0"/>
              <a:t> get services</a:t>
            </a:r>
          </a:p>
          <a:p>
            <a:r>
              <a:rPr lang="en-US" sz="1400" b="0" i="0" dirty="0">
                <a:solidFill>
                  <a:srgbClr val="08102B"/>
                </a:solidFill>
                <a:effectLst/>
                <a:latin typeface="Google Sans Text"/>
              </a:rPr>
              <a:t>Look for the service that is using the </a:t>
            </a:r>
            <a:r>
              <a:rPr lang="en-US" sz="1400" b="0" i="0" dirty="0" err="1">
                <a:solidFill>
                  <a:srgbClr val="08102B"/>
                </a:solidFill>
                <a:effectLst/>
                <a:latin typeface="Google Sans Text"/>
              </a:rPr>
              <a:t>NodePort</a:t>
            </a:r>
            <a:r>
              <a:rPr lang="en-US" sz="1400" b="0" i="0" dirty="0">
                <a:solidFill>
                  <a:srgbClr val="08102B"/>
                </a:solidFill>
                <a:effectLst/>
                <a:latin typeface="Google Sans Text"/>
              </a:rPr>
              <a:t> and check the </a:t>
            </a:r>
            <a:r>
              <a:rPr lang="en-US" sz="1400" b="0" i="0" dirty="0" err="1">
                <a:solidFill>
                  <a:srgbClr val="08102B"/>
                </a:solidFill>
                <a:effectLst/>
                <a:latin typeface="Google Sans Text"/>
              </a:rPr>
              <a:t>NodePort</a:t>
            </a:r>
            <a:r>
              <a:rPr lang="en-US" sz="1400" b="0" i="0" dirty="0">
                <a:solidFill>
                  <a:srgbClr val="08102B"/>
                </a:solidFill>
                <a:effectLst/>
                <a:latin typeface="Google Sans Text"/>
              </a:rPr>
              <a:t> column to see if it is open.</a:t>
            </a:r>
            <a:endParaRPr lang="en-US" sz="1400" b="1" i="0" dirty="0">
              <a:solidFill>
                <a:srgbClr val="08102B"/>
              </a:solidFill>
              <a:effectLst/>
              <a:latin typeface="Google Sans Text"/>
            </a:endParaRPr>
          </a:p>
          <a:p>
            <a:r>
              <a:rPr lang="en-US" sz="1400" b="1" dirty="0">
                <a:solidFill>
                  <a:srgbClr val="08102B"/>
                </a:solidFill>
                <a:latin typeface="Google Sans Text"/>
              </a:rPr>
              <a:t>Step-2: </a:t>
            </a:r>
            <a:r>
              <a:rPr lang="en-US" sz="1400" b="1" i="0" dirty="0">
                <a:solidFill>
                  <a:srgbClr val="08102B"/>
                </a:solidFill>
                <a:effectLst/>
                <a:latin typeface="Google Sans Text"/>
              </a:rPr>
              <a:t>Check the Pod Status</a:t>
            </a:r>
          </a:p>
          <a:p>
            <a:r>
              <a:rPr lang="en-US" sz="1400" dirty="0"/>
              <a:t>If the </a:t>
            </a:r>
            <a:r>
              <a:rPr lang="en-US" sz="1400" dirty="0" err="1"/>
              <a:t>NodePort</a:t>
            </a:r>
            <a:r>
              <a:rPr lang="en-US" sz="1400" dirty="0"/>
              <a:t> is open but you still cannot access the application, the next step is to check the status of the pod. You can do this by running the following command:</a:t>
            </a:r>
          </a:p>
          <a:p>
            <a:r>
              <a:rPr lang="en-US" sz="1400" b="1" dirty="0" err="1"/>
              <a:t>kubectl</a:t>
            </a:r>
            <a:r>
              <a:rPr lang="en-US" sz="1400" b="1" dirty="0"/>
              <a:t> get pods</a:t>
            </a:r>
          </a:p>
          <a:p>
            <a:r>
              <a:rPr lang="en-US" sz="1400" b="0" i="0" dirty="0">
                <a:solidFill>
                  <a:srgbClr val="08102B"/>
                </a:solidFill>
                <a:effectLst/>
                <a:latin typeface="Google Sans Text"/>
              </a:rPr>
              <a:t>Look for the pod that is associated with the service and check the status column to see if it is running.</a:t>
            </a:r>
          </a:p>
          <a:p>
            <a:r>
              <a:rPr lang="en-US" sz="1400" b="1" dirty="0">
                <a:solidFill>
                  <a:srgbClr val="08102B"/>
                </a:solidFill>
                <a:latin typeface="Google Sans Text"/>
              </a:rPr>
              <a:t>Step-3 :</a:t>
            </a:r>
            <a:r>
              <a:rPr lang="en-US" sz="1400" dirty="0">
                <a:solidFill>
                  <a:srgbClr val="08102B"/>
                </a:solidFill>
                <a:latin typeface="Google Sans Text"/>
              </a:rPr>
              <a:t> </a:t>
            </a:r>
            <a:r>
              <a:rPr lang="en-US" sz="1400" b="1" i="0" dirty="0">
                <a:solidFill>
                  <a:srgbClr val="08102B"/>
                </a:solidFill>
                <a:effectLst/>
                <a:latin typeface="Google Sans Text"/>
              </a:rPr>
              <a:t>Check the Firewall</a:t>
            </a:r>
          </a:p>
          <a:p>
            <a:r>
              <a:rPr lang="en-US" sz="1400" dirty="0"/>
              <a:t>If the </a:t>
            </a:r>
            <a:r>
              <a:rPr lang="en-US" sz="1400" dirty="0" err="1"/>
              <a:t>NodePort</a:t>
            </a:r>
            <a:r>
              <a:rPr lang="en-US" sz="1400" dirty="0"/>
              <a:t> is open and the pod is running, the issue may be with the firewall. Make sure that the firewall rules allow traffic to the </a:t>
            </a:r>
            <a:r>
              <a:rPr lang="en-US" sz="1400" dirty="0" err="1"/>
              <a:t>NodePort</a:t>
            </a:r>
            <a:r>
              <a:rPr lang="en-US" sz="1400" dirty="0"/>
              <a:t>. You can do this by running the following command:</a:t>
            </a:r>
          </a:p>
          <a:p>
            <a:r>
              <a:rPr lang="en-US" sz="1400" b="1" dirty="0" err="1"/>
              <a:t>sudo</a:t>
            </a:r>
            <a:r>
              <a:rPr lang="en-US" sz="1400" b="1" dirty="0"/>
              <a:t> iptables -L</a:t>
            </a:r>
          </a:p>
          <a:p>
            <a:r>
              <a:rPr lang="en-US" sz="1400" dirty="0"/>
              <a:t>This will display a list of all the current firewall rules. Look for the rule that allows traffic to the </a:t>
            </a:r>
            <a:r>
              <a:rPr lang="en-US" sz="1400" dirty="0" err="1"/>
              <a:t>NodePort</a:t>
            </a:r>
            <a:r>
              <a:rPr lang="en-US" sz="1400" dirty="0"/>
              <a:t> and make sure it is correctly configured.</a:t>
            </a:r>
          </a:p>
          <a:p>
            <a:r>
              <a:rPr lang="en-US" sz="1400" b="1" dirty="0"/>
              <a:t>Step-4 : </a:t>
            </a:r>
            <a:r>
              <a:rPr lang="en-US" sz="1400" b="1" i="0" dirty="0">
                <a:solidFill>
                  <a:srgbClr val="08102B"/>
                </a:solidFill>
                <a:effectLst/>
                <a:latin typeface="Google Sans Text"/>
              </a:rPr>
              <a:t>Check the Network Settings</a:t>
            </a:r>
          </a:p>
          <a:p>
            <a:r>
              <a:rPr lang="en-US" sz="1400" dirty="0"/>
              <a:t>If the firewall rules are correctly configured and you still cannot access the application, the issue may be with the network settings.</a:t>
            </a:r>
          </a:p>
          <a:p>
            <a:r>
              <a:rPr lang="en-US" sz="1400" dirty="0"/>
              <a:t>Check that the </a:t>
            </a:r>
            <a:r>
              <a:rPr lang="en-US" sz="1400" dirty="0" err="1"/>
              <a:t>NodePort</a:t>
            </a:r>
            <a:r>
              <a:rPr lang="en-US" sz="1400" dirty="0"/>
              <a:t> is correctly configured to use the correct IP address and port. You can do this by running the following command</a:t>
            </a:r>
          </a:p>
          <a:p>
            <a:r>
              <a:rPr lang="en-US" sz="1400" b="1" dirty="0" err="1"/>
              <a:t>kubectl</a:t>
            </a:r>
            <a:r>
              <a:rPr lang="en-US" sz="1400" b="1" dirty="0"/>
              <a:t> describe services</a:t>
            </a:r>
          </a:p>
          <a:p>
            <a:r>
              <a:rPr lang="en-US" sz="1400" dirty="0"/>
              <a:t>This will display detailed information about the service, including the </a:t>
            </a:r>
            <a:r>
              <a:rPr lang="en-US" sz="1400" dirty="0" err="1"/>
              <a:t>NodePort</a:t>
            </a:r>
            <a:r>
              <a:rPr lang="en-US" sz="1400" dirty="0"/>
              <a:t> configuration.</a:t>
            </a:r>
          </a:p>
          <a:p>
            <a:r>
              <a:rPr lang="en-US" sz="1400" dirty="0"/>
              <a:t>Step-5: </a:t>
            </a:r>
            <a:r>
              <a:rPr lang="en-US" sz="1400" b="1" i="0" dirty="0">
                <a:solidFill>
                  <a:srgbClr val="08102B"/>
                </a:solidFill>
                <a:effectLst/>
                <a:latin typeface="Google Sans Text"/>
              </a:rPr>
              <a:t>Check the Application Configuration</a:t>
            </a:r>
          </a:p>
          <a:p>
            <a:r>
              <a:rPr lang="en-US" sz="1400" b="0" i="0" dirty="0">
                <a:solidFill>
                  <a:srgbClr val="08102B"/>
                </a:solidFill>
                <a:effectLst/>
                <a:latin typeface="Google Sans Text"/>
              </a:rPr>
              <a:t>If all else fails, the issue may be with the application configuration. Check that the application is correctly configured to listen on the correct port and that it is configured to accept traffic from the </a:t>
            </a:r>
            <a:r>
              <a:rPr lang="en-US" sz="1400" b="0" i="0" dirty="0" err="1">
                <a:solidFill>
                  <a:srgbClr val="08102B"/>
                </a:solidFill>
                <a:effectLst/>
                <a:latin typeface="Google Sans Text"/>
              </a:rPr>
              <a:t>NodePort</a:t>
            </a:r>
            <a:r>
              <a:rPr lang="en-US" sz="1400" b="0" i="0" dirty="0">
                <a:solidFill>
                  <a:srgbClr val="08102B"/>
                </a:solidFill>
                <a:effectLst/>
                <a:latin typeface="Google Sans Text"/>
              </a:rPr>
              <a:t>. You can do this by checking the application logs or by contacting the application developer for assistance.</a:t>
            </a:r>
            <a:endParaRPr lang="en-US" sz="1400" dirty="0"/>
          </a:p>
        </p:txBody>
      </p:sp>
    </p:spTree>
    <p:extLst>
      <p:ext uri="{BB962C8B-B14F-4D97-AF65-F5344CB8AC3E}">
        <p14:creationId xmlns:p14="http://schemas.microsoft.com/office/powerpoint/2010/main" val="238290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 Text</vt:lpstr>
      <vt:lpstr>Roboto</vt:lpstr>
      <vt:lpstr>Office Theme</vt:lpstr>
      <vt:lpstr>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dc:title>
  <dc:creator>Mandava Krishna</dc:creator>
  <cp:lastModifiedBy>Mandava Krishna</cp:lastModifiedBy>
  <cp:revision>1</cp:revision>
  <dcterms:created xsi:type="dcterms:W3CDTF">2023-08-19T13:57:13Z</dcterms:created>
  <dcterms:modified xsi:type="dcterms:W3CDTF">2023-08-19T13:57:51Z</dcterms:modified>
</cp:coreProperties>
</file>