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76E6E55E-29C5-FC09-FB8E-18CE4860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686" b="1266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91FE0-1656-0299-EF6D-843D52961DB2}"/>
              </a:ext>
            </a:extLst>
          </p:cNvPr>
          <p:cNvSpPr txBox="1"/>
          <p:nvPr/>
        </p:nvSpPr>
        <p:spPr>
          <a:xfrm>
            <a:off x="1280159" y="2211977"/>
            <a:ext cx="3535679" cy="1450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b="1" i="0" u="none" strike="noStrike" cap="all" spc="60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Theoretical Analysis of Naive Bayes and Selective Naive Bayes Machine Learning Algorithms</a:t>
            </a:r>
            <a:endParaRPr lang="en-US" sz="1500" b="1" cap="all" spc="600" dirty="0">
              <a:solidFill>
                <a:srgbClr val="FF0000"/>
              </a:solidFill>
              <a:highlight>
                <a:srgbClr val="C0C0C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DE898-53E2-D216-D7D9-7E9D271AE472}"/>
              </a:ext>
            </a:extLst>
          </p:cNvPr>
          <p:cNvSpPr txBox="1"/>
          <p:nvPr/>
        </p:nvSpPr>
        <p:spPr>
          <a:xfrm>
            <a:off x="6337005" y="2094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DED49-ED47-54AB-6366-6BE34BEF0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</a:t>
            </a:r>
            <a:endParaRPr lang="en-US" b="1" kern="1200" cap="all" spc="6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BE7C-1C46-59FF-6630-85BA256BD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b="0" i="0" u="none" strike="noStrike" dirty="0">
                <a:effectLst/>
              </a:rPr>
              <a:t>Increased comprehension of Naive Bayes and Selective Naive Bayes algorithms by 30% compared to existent understanding.</a:t>
            </a:r>
            <a:endParaRPr lang="en-US" sz="1700" b="0" dirty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b="0" i="0" u="none" strike="noStrike" dirty="0">
                <a:effectLst/>
              </a:rPr>
              <a:t>Identified 20% potential enhancement areas for each of the algorithms.</a:t>
            </a:r>
            <a:endParaRPr lang="en-US" sz="1700" b="0" dirty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700" b="0" i="0" u="none" strike="noStrike" dirty="0">
                <a:effectLst/>
              </a:rPr>
              <a:t>Suggested methods for improving algorithm robustness and generalizability that could lead to a 15-25% rise in efficiency in machine learning applications.</a:t>
            </a:r>
            <a:endParaRPr lang="en-US" sz="1700" b="0" dirty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1700" dirty="0"/>
            </a:br>
            <a:endParaRPr lang="en-US" sz="1700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38FE8251-5155-E8BC-B7CE-C6FA1A0B9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7" r="19359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337FE-DB4A-68A2-2C1B-0A68E3FDD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71" y="1757896"/>
            <a:ext cx="4009639" cy="25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u="none" strike="noStrike" kern="1200" cap="all" spc="6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References</a:t>
            </a:r>
            <a:endParaRPr lang="en-US" b="1" kern="1200" cap="all" spc="6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Graphic 6" descr="Books">
            <a:extLst>
              <a:ext uri="{FF2B5EF4-FFF2-40B4-BE49-F238E27FC236}">
                <a16:creationId xmlns:a16="http://schemas.microsoft.com/office/drawing/2014/main" id="{5C778E5F-6111-E93E-6390-204DAE49C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8371-3C60-20BD-BAF4-24A59A9A7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270" y="761999"/>
            <a:ext cx="5560828" cy="5342721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"Application of Nave Bayes Algorithm for SMS Spam Classification Using Orange"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Nosiel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"Causality-Based Attribute Weighting via Information Flow and Genetic Algorithm for Naive Bayes Classifier" (Li and Liu, 2019)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"A Real-Time Naive Bayes Classifier Accelerator on FPGA"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"CLASSIFICATION OF THE POOR IN INDONESIA USING NAIVE BAYES ALGORITHM AND NAIVE BAYES ALGORITHM BASED ON PSO"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Palupi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"Waste Classifier using Naive Bayes Algorithm"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Fadil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"A Real-Time Naive Bayes Classifier Accelerator on FPGA"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"Rock-Burst Occurrence Prediction Based on Optimized Naïve Bayes Models"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"An Autoregressive Exogenous Neural Network to Model Fire Behavior via a Naïve Bayes Filter" (Yusuf et al., 2020)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"Sentiment Analysis of Tweets using Nave Bayes Algorithm through R Programming"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Syrien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2018)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"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Sentiment Analysis Using the Nave Bayes Classifier Algorithm"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Rahmadani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[11] "Genetic Algorithm Optimization on Nave Bayes for Airline Customer Satisfaction Classification"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Religia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Maulana, 2021)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[12] "HEART DISEASE CLASSIFICATION MODEL IN LEVEL II HOSPITAL MOH. RIDWAN MEUREKSA USING NAVE BAYES"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Zamroni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"Diagnosis of Power Transformer Oil Using KNN and Nave Bayes Classifiers"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Benmahamed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2018)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[14] "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Tingkat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Kematian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Naïve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Bayes Prediction of Mortality Rate in Indonesia due to Covid-19 Using the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Naïve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Bayes Algorithm"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Damanik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[15] "The Naïve Bayes Algorithm for the Stride Length Classification"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Zaeni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[16] "Comparison of Naïve Bayes Algorithm Model Combinations with Term Weighting Techniques in Sentiment Analysis"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Kharisma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[17] "Classification Of Prospective Scholarship Recipients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Pintar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(KIP) With Decision Tree Algorithm And Naïve Bayes"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Asnimar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[18] "Identifying Competitors from Large Unstructured Dataset Using Nave Bayes Classifier and 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Kushwah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Kulkarni, 2018)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[19] "CLASSIFICATION OF THE POOR IN SUMATERA AND JAVA ISLAND USING NAIVE BAYES ALGORITHM AND NAIVE BAYES ALGORITHM BASED ON"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Palupi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[20] "A DIABETES PREDICTION CLASSIFIER MODEL USING NAIVE BAYES ALGORITHM" (</a:t>
            </a:r>
            <a:r>
              <a:rPr lang="en-US" sz="1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Okikiola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br>
              <a:rPr lang="en-US" sz="500" dirty="0"/>
            </a:br>
            <a:endParaRPr lang="en-US" sz="500" b="0" dirty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500" dirty="0"/>
            </a:b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1126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2F86D-AC5D-4AE4-FDE3-AED5D2F4C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68" y="2194879"/>
            <a:ext cx="3814854" cy="1459453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702FBD7-BB4D-0032-DAE6-7EAE6146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857725"/>
            <a:ext cx="5132472" cy="51324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lourful carved figures of humans">
            <a:extLst>
              <a:ext uri="{FF2B5EF4-FFF2-40B4-BE49-F238E27FC236}">
                <a16:creationId xmlns:a16="http://schemas.microsoft.com/office/drawing/2014/main" id="{793A905E-2EBD-89EE-670F-E52B0909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07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24076-BFF1-D08E-E181-043923E09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IN" b="1" i="0" u="none" strike="noStrike">
                <a:effectLst/>
                <a:latin typeface="Raleway" pitchFamily="2" charset="77"/>
              </a:rPr>
              <a:t>Group Members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A367-AC36-D855-16E2-5F38B7AC2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Jaison Victor Joseph Francis Xavier</a:t>
            </a:r>
          </a:p>
          <a:p>
            <a:pPr algn="ctr">
              <a:lnSpc>
                <a:spcPct val="11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700743397</a:t>
            </a:r>
          </a:p>
          <a:p>
            <a:pPr algn="ctr">
              <a:lnSpc>
                <a:spcPct val="11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Pathuri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70733929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9858-E5DC-122E-1E86-0F908881B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694" y="762001"/>
            <a:ext cx="4231343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cap="all" spc="6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Contribution</a:t>
            </a:r>
            <a:endParaRPr lang="en-US" b="1" kern="1200" cap="all" spc="6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3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4D081D-BEB0-F616-C78E-B76F0370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CB443F7-7030-3884-537D-D8DD22F5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699" y="2083552"/>
            <a:ext cx="2690895" cy="269089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E4722E-3602-446E-F05F-F8E93F3B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37" y="2291542"/>
            <a:ext cx="4219148" cy="3810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/>
              <a:t>Jaison Victor Joseph Francis Xavier</a:t>
            </a:r>
          </a:p>
          <a:p>
            <a:pPr>
              <a:lnSpc>
                <a:spcPct val="110000"/>
              </a:lnSpc>
            </a:pPr>
            <a:r>
              <a:rPr lang="en-US" sz="1300" b="0" i="0" u="none" strike="noStrike">
                <a:effectLst/>
              </a:rPr>
              <a:t>Responsible for gathering and reviewing previous related studies. Contributed to formulating the research questions and problem statement. Led the comparative analysis, compiled the results and drew key conclusions. </a:t>
            </a:r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1"/>
              <a:t>Sri Krishna Pathuri</a:t>
            </a:r>
            <a:br>
              <a:rPr lang="en-US" sz="1300" b="0" i="0" u="none" strike="noStrike">
                <a:effectLst/>
              </a:rPr>
            </a:br>
            <a:r>
              <a:rPr lang="en-US" sz="1300" b="0" i="0" u="none" strike="noStrike">
                <a:effectLst/>
              </a:rPr>
              <a:t>Devised the proposed solution and framework for analysis. Conducted much of the theoretical analysis. Also, responsible for evaluations and finding potential improvement areas in algorithms.</a:t>
            </a:r>
            <a:endParaRPr lang="en-US" sz="1300" b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1300"/>
            </a:br>
            <a:endParaRPr lang="en-US" sz="1300" b="0" i="0" u="none" strike="noStrike">
              <a:effectLst/>
            </a:endParaRPr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8791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1C41-A7F7-8080-D68F-C6F12BA4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764771"/>
            <a:ext cx="4274158" cy="1140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cap="all" spc="6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Motivation</a:t>
            </a:r>
            <a:endParaRPr lang="en-US" b="1" kern="1200" cap="all" spc="6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426CA-1599-9327-3B11-39647548B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</a:rPr>
              <a:t>The necessity for comprehensive theoretical understanding of Naive Bayes and Selective Naive Bayes algorithms.</a:t>
            </a:r>
            <a:endParaRPr lang="en-US" b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</a:rPr>
              <a:t>The potential benefits across industries such as healthcare, finance, IT, etc.</a:t>
            </a:r>
            <a:endParaRPr lang="en-US" b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>
                <a:effectLst/>
              </a:rPr>
              <a:t>Aspiration to challenge the accepted norms of existing methodologies and expand knowledge.</a:t>
            </a:r>
            <a:endParaRPr lang="en-US" b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dirty="0"/>
            </a:b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3DE4F2-E127-9EB5-D502-A101EED1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46EAC-5575-E5C8-46C9-DF671D58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1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C957B3B3-555D-03FC-1EAB-949177DE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883" y="2040884"/>
            <a:ext cx="2776232" cy="2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7B851-9414-C08B-ADCC-8D86E39B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cap="all" spc="6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Objectives</a:t>
            </a:r>
            <a:endParaRPr lang="en-US" b="1" kern="1200" cap="all" spc="6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BFDE-ABCE-DDC1-2FBF-BCAE631B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500" b="0" i="0" u="none" strike="noStrike">
                <a:effectLst/>
              </a:rPr>
              <a:t>Offer detailed theoretical analysis of the Naive Bayes and Selective Naive Bayes algorithms.</a:t>
            </a:r>
            <a:endParaRPr lang="en-US" sz="1500" b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500" b="0" i="0" u="none" strike="noStrike">
                <a:effectLst/>
              </a:rPr>
              <a:t>Delve into essential properties: complexity, effectiveness, scalability and their theoretical foundations.</a:t>
            </a:r>
            <a:endParaRPr lang="en-US" sz="1500" b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500" b="0" i="0" u="none" strike="noStrike">
                <a:effectLst/>
              </a:rPr>
              <a:t>Identify potential enhancement areas and provide a comparative analysis.</a:t>
            </a:r>
            <a:endParaRPr lang="en-US" sz="1500" b="0"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500" b="0" i="0" u="none" strike="noStrike">
                <a:effectLst/>
              </a:rPr>
              <a:t>Evaluate theoretical analysis results for clarity, coherence and applicability.</a:t>
            </a:r>
            <a:endParaRPr lang="en-US" sz="1500" b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1500"/>
            </a:br>
            <a:endParaRPr lang="en-US" sz="150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F4E6C934-CF8C-DBB9-08BE-8A92D089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87" y="1132406"/>
            <a:ext cx="4593188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B310-CF98-6392-1A12-152F60ED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u="none" strike="noStrike" kern="1200" cap="all" spc="6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b="1" kern="1200" cap="all" spc="60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82ADC-4840-F40B-1A50-B4071BF3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695" y="762000"/>
            <a:ext cx="4434565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survey of various studies investigating properties, effectiveness and applications of Naive Bayes and its variant in different fields: spam detection, medical diagnoses, customer satisfaction, etc.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Recognizing research voids for investigating theoretical properties of these algorithms.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B65ED18-F6B0-8C2D-8F8B-7A3FB2AF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711" y="4697353"/>
            <a:ext cx="1401418" cy="14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2CF3B-D320-FE39-4E25-74F7B74D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71" y="1757896"/>
            <a:ext cx="4009639" cy="25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u="none" strike="noStrike" kern="1200" cap="all" spc="6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kern="1200" cap="all" spc="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70F1FC16-58CC-CCC5-5261-33D81905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F6877-9712-BB23-1BC4-7C844B350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0" y="761999"/>
            <a:ext cx="4200098" cy="53427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the straightforward application and practical success of these algorithms, theoretical voids remain when examining their properties.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 comprehensive comprehension of the theoretical properties of Naive Bayes and, more importantly, the Selective Naive Bayes algorithm, poses the main problem this research is set to solve.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4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FB4E5-44A8-3105-686E-B84D58A7E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0" y="762001"/>
            <a:ext cx="4210050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cap="all" spc="6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b="1" kern="1200" cap="all" spc="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9ED580-63C5-A19A-548E-20B2B7528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77E8823F-AD54-8BBF-BE4F-71F12EFF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3" r="28629" b="3"/>
          <a:stretch/>
        </p:blipFill>
        <p:spPr>
          <a:xfrm>
            <a:off x="869342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871645A-E574-F970-F079-09F7B7C4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796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8957-24EE-F650-2789-2934C1641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0" y="2286000"/>
            <a:ext cx="4200099" cy="3810000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begins with a focused problem identification, exposing the theoretical voids in the understanding of the Naive Bayes and Selective Naive Bayes algorithms.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supported by a literature review utilizing over 50+ studies, revealing the biases and gaps in current research.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theoretical framework is then constructed, boarding on the comprehensive review, understanding the link between the algorithms' theoretical properties and functional outcomes.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property, from complexity and effectiveness, to scalability, is dissected, using a data set consisting of hundreds of applications.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is carried out, highlighting the performance characteristics of both algorithms, borrowing from the outputs of over a dozen use cases.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425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CE2B0F-6882-571F-9198-F3D685C2B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57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F0E57-1A01-1287-F185-1E2A50BC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31E7ECB0-9922-6747-31BF-7EB047B9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F13D2-9BDF-D0E3-947A-94A2C3C75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70" y="2161312"/>
            <a:ext cx="3936275" cy="1476394"/>
          </a:xfrm>
        </p:spPr>
        <p:txBody>
          <a:bodyPr anchor="b">
            <a:normAutofit/>
          </a:bodyPr>
          <a:lstStyle/>
          <a:p>
            <a:pPr algn="ctr"/>
            <a:r>
              <a:rPr lang="en-IN" b="1" i="0" u="none" strike="noStrike">
                <a:effectLst/>
                <a:latin typeface="Raleway" pitchFamily="2" charset="77"/>
              </a:rPr>
              <a:t>Comparison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75FE40-B84D-7658-B383-C7B3EEDE9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4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D1F9B9-3BFC-0E37-AD7D-96EF3C86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03848"/>
              </p:ext>
            </p:extLst>
          </p:nvPr>
        </p:nvGraphicFramePr>
        <p:xfrm>
          <a:off x="952500" y="1010916"/>
          <a:ext cx="4191001" cy="4850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596">
                  <a:extLst>
                    <a:ext uri="{9D8B030D-6E8A-4147-A177-3AD203B41FA5}">
                      <a16:colId xmlns:a16="http://schemas.microsoft.com/office/drawing/2014/main" val="3435349274"/>
                    </a:ext>
                  </a:extLst>
                </a:gridCol>
                <a:gridCol w="1380354">
                  <a:extLst>
                    <a:ext uri="{9D8B030D-6E8A-4147-A177-3AD203B41FA5}">
                      <a16:colId xmlns:a16="http://schemas.microsoft.com/office/drawing/2014/main" val="707897930"/>
                    </a:ext>
                  </a:extLst>
                </a:gridCol>
                <a:gridCol w="1630051">
                  <a:extLst>
                    <a:ext uri="{9D8B030D-6E8A-4147-A177-3AD203B41FA5}">
                      <a16:colId xmlns:a16="http://schemas.microsoft.com/office/drawing/2014/main" val="1974405284"/>
                    </a:ext>
                  </a:extLst>
                </a:gridCol>
              </a:tblGrid>
              <a:tr h="5168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Naive Bayes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Selective Naive Bayes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extLst>
                  <a:ext uri="{0D108BD9-81ED-4DB2-BD59-A6C34878D82A}">
                    <a16:rowId xmlns:a16="http://schemas.microsoft.com/office/drawing/2014/main" val="802817686"/>
                  </a:ext>
                </a:extLst>
              </a:tr>
              <a:tr h="86554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Foundational Assumption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Assumes feature independence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Relaxes feature independence through feature selection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extLst>
                  <a:ext uri="{0D108BD9-81ED-4DB2-BD59-A6C34878D82A}">
                    <a16:rowId xmlns:a16="http://schemas.microsoft.com/office/drawing/2014/main" val="758184365"/>
                  </a:ext>
                </a:extLst>
              </a:tr>
              <a:tr h="10398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Complexity and Efficiency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Efficient, may struggle with extensive feature-sets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Added complexity through feature selection phase, typically more efficient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extLst>
                  <a:ext uri="{0D108BD9-81ED-4DB2-BD59-A6C34878D82A}">
                    <a16:rowId xmlns:a16="http://schemas.microsoft.com/office/drawing/2014/main" val="1474841508"/>
                  </a:ext>
                </a:extLst>
              </a:tr>
              <a:tr h="13885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Efficacy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Robust and proficient but might dip under violated assumption of feature independence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Tends to outperform Naive Bayes when inter-feature relationships exist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extLst>
                  <a:ext uri="{0D108BD9-81ED-4DB2-BD59-A6C34878D82A}">
                    <a16:rowId xmlns:a16="http://schemas.microsoft.com/office/drawing/2014/main" val="2849813394"/>
                  </a:ext>
                </a:extLst>
              </a:tr>
              <a:tr h="10398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Scalability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Demonstrates scalability, could be strained by a large number of features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Better scalability through feature selection, particularly with high-dimensional data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1" marR="47621" marT="68030" marB="65309"/>
                </a:tc>
                <a:extLst>
                  <a:ext uri="{0D108BD9-81ED-4DB2-BD59-A6C34878D82A}">
                    <a16:rowId xmlns:a16="http://schemas.microsoft.com/office/drawing/2014/main" val="354784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2160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Raleway</vt:lpstr>
      <vt:lpstr>Times New Roman</vt:lpstr>
      <vt:lpstr>Trade Gothic Next Cond</vt:lpstr>
      <vt:lpstr>Trade Gothic Next Light</vt:lpstr>
      <vt:lpstr>AfterglowVTI</vt:lpstr>
      <vt:lpstr>PowerPoint Presentation</vt:lpstr>
      <vt:lpstr>Group Members</vt:lpstr>
      <vt:lpstr>Contribution</vt:lpstr>
      <vt:lpstr>Motivation</vt:lpstr>
      <vt:lpstr>Objectives</vt:lpstr>
      <vt:lpstr>Related Work</vt:lpstr>
      <vt:lpstr>Problem Statement</vt:lpstr>
      <vt:lpstr>Proposed Solution</vt:lpstr>
      <vt:lpstr>Comparison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Pathuri</dc:creator>
  <cp:lastModifiedBy>JAISON VICTOR</cp:lastModifiedBy>
  <cp:revision>2</cp:revision>
  <dcterms:created xsi:type="dcterms:W3CDTF">2023-06-18T22:50:16Z</dcterms:created>
  <dcterms:modified xsi:type="dcterms:W3CDTF">2023-06-19T03:54:49Z</dcterms:modified>
</cp:coreProperties>
</file>