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70" r:id="rId4"/>
    <p:sldId id="271" r:id="rId5"/>
    <p:sldId id="268" r:id="rId6"/>
    <p:sldId id="272" r:id="rId7"/>
    <p:sldId id="269" r:id="rId8"/>
    <p:sldId id="273" r:id="rId9"/>
    <p:sldId id="259" r:id="rId10"/>
    <p:sldId id="260" r:id="rId11"/>
    <p:sldId id="274" r:id="rId12"/>
    <p:sldId id="275" r:id="rId13"/>
    <p:sldId id="277" r:id="rId14"/>
    <p:sldId id="278" r:id="rId15"/>
    <p:sldId id="267" r:id="rId16"/>
  </p:sldIdLst>
  <p:sldSz cx="9144000" cy="5143500" type="screen16x9"/>
  <p:notesSz cx="6858000" cy="9144000"/>
  <p:embeddedFontLst>
    <p:embeddedFont>
      <p:font typeface="Merriweather" panose="00000500000000000000" pitchFamily="2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  <p:embeddedFont>
      <p:font typeface="Verdana" panose="020B060403050404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688541e337_0_7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688541e337_0_7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88541e337_0_8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88541e337_0_8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88541e337_0_9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88541e337_0_9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5C2EA0E6-03A8-D973-0BAB-7CB670806C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88541e337_0_901:notes">
            <a:extLst>
              <a:ext uri="{FF2B5EF4-FFF2-40B4-BE49-F238E27FC236}">
                <a16:creationId xmlns:a16="http://schemas.microsoft.com/office/drawing/2014/main" id="{5D9BD285-3932-51C3-386C-C55D60D33E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88541e337_0_901:notes">
            <a:extLst>
              <a:ext uri="{FF2B5EF4-FFF2-40B4-BE49-F238E27FC236}">
                <a16:creationId xmlns:a16="http://schemas.microsoft.com/office/drawing/2014/main" id="{35CA7C95-8A6C-0A5B-1718-C2B12A1745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6012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2DE1451B-D9B9-97F6-9EBF-153E641371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88541e337_0_901:notes">
            <a:extLst>
              <a:ext uri="{FF2B5EF4-FFF2-40B4-BE49-F238E27FC236}">
                <a16:creationId xmlns:a16="http://schemas.microsoft.com/office/drawing/2014/main" id="{0E8A325C-030E-5249-34CB-5330E95076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88541e337_0_901:notes">
            <a:extLst>
              <a:ext uri="{FF2B5EF4-FFF2-40B4-BE49-F238E27FC236}">
                <a16:creationId xmlns:a16="http://schemas.microsoft.com/office/drawing/2014/main" id="{D0A28DAE-1B06-884F-0620-F04BDB2AC2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935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3EFD5D97-5891-7426-5445-580D94587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88541e337_0_901:notes">
            <a:extLst>
              <a:ext uri="{FF2B5EF4-FFF2-40B4-BE49-F238E27FC236}">
                <a16:creationId xmlns:a16="http://schemas.microsoft.com/office/drawing/2014/main" id="{A91DE94D-19C8-9573-CBFE-3CAB8558A6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88541e337_0_901:notes">
            <a:extLst>
              <a:ext uri="{FF2B5EF4-FFF2-40B4-BE49-F238E27FC236}">
                <a16:creationId xmlns:a16="http://schemas.microsoft.com/office/drawing/2014/main" id="{F811B91D-AFA9-361F-E66F-FD0C884805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9739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E7A8EF9E-C174-1E0F-AA4C-F8EAEA303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88541e337_0_901:notes">
            <a:extLst>
              <a:ext uri="{FF2B5EF4-FFF2-40B4-BE49-F238E27FC236}">
                <a16:creationId xmlns:a16="http://schemas.microsoft.com/office/drawing/2014/main" id="{3704AC37-8023-9CFC-780A-89FC6B8C92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88541e337_0_901:notes">
            <a:extLst>
              <a:ext uri="{FF2B5EF4-FFF2-40B4-BE49-F238E27FC236}">
                <a16:creationId xmlns:a16="http://schemas.microsoft.com/office/drawing/2014/main" id="{C677E024-DB06-BF5F-2D24-CC1F599DE6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0484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688541e337_0_9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688541e337_0_9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5F06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/>
        </p:nvSpPr>
        <p:spPr>
          <a:xfrm>
            <a:off x="2685299" y="398525"/>
            <a:ext cx="4436171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Data Analysis of Companies</a:t>
            </a:r>
            <a:endParaRPr sz="21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937575" y="1600625"/>
            <a:ext cx="30693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Verdana"/>
              <a:buChar char="●"/>
            </a:pPr>
            <a:r>
              <a:rPr lang="en" sz="13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Data Cleaning &amp; Preparation</a:t>
            </a:r>
            <a:endParaRPr sz="13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Verdana"/>
              <a:buChar char="●"/>
            </a:pPr>
            <a:r>
              <a:rPr lang="en" sz="13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Dashboard and Insights</a:t>
            </a:r>
            <a:endParaRPr sz="13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Verdana"/>
              <a:buChar char="●"/>
            </a:pPr>
            <a:r>
              <a:rPr lang="en" sz="13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Exploratory Data Analysis.</a:t>
            </a:r>
            <a:endParaRPr sz="13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Verdana"/>
              <a:buChar char="●"/>
            </a:pPr>
            <a:r>
              <a:rPr lang="en" sz="13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Insight Generation.</a:t>
            </a:r>
            <a:endParaRPr sz="13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76894D-7A29-8A57-1391-3EF2D3A6A691}"/>
              </a:ext>
            </a:extLst>
          </p:cNvPr>
          <p:cNvSpPr txBox="1"/>
          <p:nvPr/>
        </p:nvSpPr>
        <p:spPr>
          <a:xfrm>
            <a:off x="5829300" y="3771900"/>
            <a:ext cx="2796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Shubham Kumar</a:t>
            </a:r>
          </a:p>
          <a:p>
            <a:r>
              <a:rPr lang="en-US" dirty="0"/>
              <a:t>SVNIT, Surat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/>
        </p:nvSpPr>
        <p:spPr>
          <a:xfrm>
            <a:off x="403200" y="3679025"/>
            <a:ext cx="83376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Accel is the top investor in 60 companies, followed by Tiger Global Management, and Andreessen Horowitz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endParaRPr lang="en-US" sz="12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As we can see from the right graph Fintech is the top-most successful Industry having a valuation of over 800 billion.</a:t>
            </a:r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SzPts val="1200"/>
            </a:pPr>
            <a:endParaRPr lang="en-US" sz="12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" name="Picture 10" descr="A graph of blue bars with text&#10;&#10;Description automatically generated">
            <a:extLst>
              <a:ext uri="{FF2B5EF4-FFF2-40B4-BE49-F238E27FC236}">
                <a16:creationId xmlns:a16="http://schemas.microsoft.com/office/drawing/2014/main" id="{2BC301C5-7820-79A2-7A9A-146F08EEB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95984"/>
            <a:ext cx="4063203" cy="3444784"/>
          </a:xfrm>
          <a:prstGeom prst="rect">
            <a:avLst/>
          </a:prstGeom>
        </p:spPr>
      </p:pic>
      <p:pic>
        <p:nvPicPr>
          <p:cNvPr id="13" name="Picture 12" descr="A graph with red rectangular bars&#10;&#10;Description automatically generated with medium confidence">
            <a:extLst>
              <a:ext uri="{FF2B5EF4-FFF2-40B4-BE49-F238E27FC236}">
                <a16:creationId xmlns:a16="http://schemas.microsoft.com/office/drawing/2014/main" id="{7A75ED2C-99C3-D5C9-884E-6B3C71617E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1987" y="95983"/>
            <a:ext cx="3945058" cy="358304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DCD66F97-4822-536A-63FD-81280A517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>
            <a:extLst>
              <a:ext uri="{FF2B5EF4-FFF2-40B4-BE49-F238E27FC236}">
                <a16:creationId xmlns:a16="http://schemas.microsoft.com/office/drawing/2014/main" id="{16DAD179-765F-C3D9-7490-B2287499E9E2}"/>
              </a:ext>
            </a:extLst>
          </p:cNvPr>
          <p:cNvSpPr txBox="1"/>
          <p:nvPr/>
        </p:nvSpPr>
        <p:spPr>
          <a:xfrm>
            <a:off x="5958114" y="246743"/>
            <a:ext cx="2782686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Fintech is continuously evolving between 2021 to 2022, followed by AI, e-commerce, and software.</a:t>
            </a: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AI starts to boost between 2018-2019.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endParaRPr lang="en-US" sz="1200" dirty="0">
              <a:latin typeface="Roboto"/>
              <a:ea typeface="Roboto"/>
              <a:cs typeface="Roboto"/>
              <a:sym typeface="Roboto"/>
            </a:endParaRPr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SzPts val="1200"/>
            </a:pPr>
            <a:endParaRPr lang="en-US" sz="12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" name="Picture 8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05919277-74E8-38F2-357C-2A708130B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61" y="-1"/>
            <a:ext cx="5738218" cy="456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644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459406FC-1365-5F49-A8D4-F7C35820B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>
            <a:extLst>
              <a:ext uri="{FF2B5EF4-FFF2-40B4-BE49-F238E27FC236}">
                <a16:creationId xmlns:a16="http://schemas.microsoft.com/office/drawing/2014/main" id="{2D72C07A-AEF0-FDAC-C842-8DA3663C896A}"/>
              </a:ext>
            </a:extLst>
          </p:cNvPr>
          <p:cNvSpPr txBox="1"/>
          <p:nvPr/>
        </p:nvSpPr>
        <p:spPr>
          <a:xfrm>
            <a:off x="403200" y="3679025"/>
            <a:ext cx="83376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In North America, we can see the fintech industry &amp; internet software and services are evolving rapidly.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In Asia and Europe fintech is booming along with supply chain, logistics &amp; delivery.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In Asia and North America, AI is continuously booming.</a:t>
            </a:r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SzPts val="1200"/>
            </a:pPr>
            <a:endParaRPr lang="en-US" sz="12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2564C220-4397-9EDC-7C82-29E5F1012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15" y="89150"/>
            <a:ext cx="7511142" cy="364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085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6A78901E-31EE-419B-CE0A-18AECB1AAB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>
            <a:extLst>
              <a:ext uri="{FF2B5EF4-FFF2-40B4-BE49-F238E27FC236}">
                <a16:creationId xmlns:a16="http://schemas.microsoft.com/office/drawing/2014/main" id="{15B8DBB1-F851-59CD-4FA3-46DCDA1B17E8}"/>
              </a:ext>
            </a:extLst>
          </p:cNvPr>
          <p:cNvSpPr txBox="1"/>
          <p:nvPr/>
        </p:nvSpPr>
        <p:spPr>
          <a:xfrm>
            <a:off x="403200" y="3679025"/>
            <a:ext cx="83376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endParaRPr lang="en-US" sz="12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As we can see from the left graph, Companies belonging to North America raised very little funding as compared to their valuation.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From the right zig-zag graph, the valuation of the company experience a sharp peak in 2018 as well as in 2021.</a:t>
            </a:r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SzPts val="1200"/>
            </a:pPr>
            <a:endParaRPr lang="en-US" sz="12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 descr="A graph with green and blue bars&#10;&#10;Description automatically generated">
            <a:extLst>
              <a:ext uri="{FF2B5EF4-FFF2-40B4-BE49-F238E27FC236}">
                <a16:creationId xmlns:a16="http://schemas.microsoft.com/office/drawing/2014/main" id="{BDA55A1F-0A91-4D08-8B46-410BEEE96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5" y="171844"/>
            <a:ext cx="3769366" cy="3398928"/>
          </a:xfrm>
          <a:prstGeom prst="rect">
            <a:avLst/>
          </a:prstGeom>
        </p:spPr>
      </p:pic>
      <p:pic>
        <p:nvPicPr>
          <p:cNvPr id="7" name="Picture 6" descr="A graph with a line and a blue line&#10;&#10;Description automatically generated">
            <a:extLst>
              <a:ext uri="{FF2B5EF4-FFF2-40B4-BE49-F238E27FC236}">
                <a16:creationId xmlns:a16="http://schemas.microsoft.com/office/drawing/2014/main" id="{82B39AC4-D7FF-B442-27F7-FCC6C862D4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9456" y="171844"/>
            <a:ext cx="4880389" cy="310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155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D51F031E-3CAA-5DB6-B265-7309EBE4F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>
            <a:extLst>
              <a:ext uri="{FF2B5EF4-FFF2-40B4-BE49-F238E27FC236}">
                <a16:creationId xmlns:a16="http://schemas.microsoft.com/office/drawing/2014/main" id="{61ABDEB6-2695-7A6C-66AD-16F328FA29C4}"/>
              </a:ext>
            </a:extLst>
          </p:cNvPr>
          <p:cNvSpPr txBox="1"/>
          <p:nvPr/>
        </p:nvSpPr>
        <p:spPr>
          <a:xfrm>
            <a:off x="-660" y="4133823"/>
            <a:ext cx="890844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endParaRPr lang="en-US" sz="12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We can see from the above heat map that the fintech, E-commerce, and software services are continuously evolving around 2021.</a:t>
            </a:r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SzPts val="1200"/>
            </a:pPr>
            <a:endParaRPr lang="en-US" sz="12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Picture 5" descr="A screenshot of a spreadsheet&#10;&#10;Description automatically generated">
            <a:extLst>
              <a:ext uri="{FF2B5EF4-FFF2-40B4-BE49-F238E27FC236}">
                <a16:creationId xmlns:a16="http://schemas.microsoft.com/office/drawing/2014/main" id="{8D6064AD-7752-51D8-3AF7-DA66117E4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71" y="0"/>
            <a:ext cx="8163848" cy="428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383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/>
        </p:nvSpPr>
        <p:spPr>
          <a:xfrm>
            <a:off x="331500" y="1685200"/>
            <a:ext cx="84810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sz="1200" dirty="0"/>
          </a:p>
        </p:txBody>
      </p:sp>
      <p:pic>
        <p:nvPicPr>
          <p:cNvPr id="3" name="Picture 2" descr="A white and orange speech bubbles&#10;&#10;Description automatically generated">
            <a:extLst>
              <a:ext uri="{FF2B5EF4-FFF2-40B4-BE49-F238E27FC236}">
                <a16:creationId xmlns:a16="http://schemas.microsoft.com/office/drawing/2014/main" id="{39F437EB-6D38-3E90-56DA-D06737E64F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5" r="3907" b="10038"/>
          <a:stretch/>
        </p:blipFill>
        <p:spPr>
          <a:xfrm>
            <a:off x="1333500" y="205741"/>
            <a:ext cx="6225540" cy="447293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C5E8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/>
        </p:nvSpPr>
        <p:spPr>
          <a:xfrm>
            <a:off x="2305950" y="226600"/>
            <a:ext cx="45321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1. Data Cleaning &amp; Preparation</a:t>
            </a:r>
            <a:endParaRPr sz="17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95750" y="812788"/>
            <a:ext cx="8752500" cy="14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AutoNum type="arabicPeriod"/>
            </a:pPr>
            <a:r>
              <a:rPr lang="en" sz="1200" b="1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Initial Quality Check (QC):</a:t>
            </a:r>
            <a:endParaRPr sz="1200" b="1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AutoNum type="alphaLcPeriod"/>
            </a:pPr>
            <a:r>
              <a:rPr lang="en" sz="12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Conducted QC to identify any discrepancies or anomalies.</a:t>
            </a:r>
            <a:endParaRPr sz="1200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AutoNum type="alphaLcPeriod"/>
            </a:pPr>
            <a:r>
              <a:rPr lang="en" sz="12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Primarily focused on identifying and handling null values.</a:t>
            </a:r>
            <a:endParaRPr sz="1200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AutoNum type="arabicPeriod"/>
            </a:pPr>
            <a:r>
              <a:rPr lang="en" sz="1200" b="1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Data Formatting:</a:t>
            </a:r>
            <a:endParaRPr sz="1200" b="1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AutoNum type="alphaLcPeriod"/>
            </a:pPr>
            <a:r>
              <a:rPr lang="en" sz="12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Formatted data to ensure consistency and uniformity.</a:t>
            </a:r>
            <a:endParaRPr sz="1200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AutoNum type="alphaLcPeriod"/>
            </a:pPr>
            <a:r>
              <a:rPr lang="en" sz="12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Special attention given to converting date-time fields for analysis.</a:t>
            </a:r>
            <a:endParaRPr sz="1200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195750" y="2418075"/>
            <a:ext cx="8752500" cy="24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Steps Followed:</a:t>
            </a:r>
            <a:endParaRPr sz="1200" b="1" dirty="0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Coverted date joined column to DateTime format and extracted year from the same.</a:t>
            </a:r>
            <a:endParaRPr sz="1200" dirty="0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-US" sz="1200" dirty="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The data set contains a total of  17 Null values, out of them </a:t>
            </a:r>
            <a:r>
              <a:rPr lang="en-US" sz="1200" dirty="0">
                <a:solidFill>
                  <a:srgbClr val="0D0D0D"/>
                </a:solidFill>
                <a:latin typeface="Roboto"/>
                <a:ea typeface="Roboto"/>
                <a:cs typeface="Roboto"/>
              </a:rPr>
              <a:t> 16 Nan values are from the city column and 1 from the </a:t>
            </a:r>
            <a:r>
              <a:rPr lang="en-US" sz="1200" dirty="0" err="1">
                <a:solidFill>
                  <a:srgbClr val="0D0D0D"/>
                </a:solidFill>
                <a:latin typeface="Roboto"/>
                <a:ea typeface="Roboto"/>
                <a:cs typeface="Roboto"/>
              </a:rPr>
              <a:t>select_investor</a:t>
            </a:r>
            <a:r>
              <a:rPr lang="en-US" sz="1200" dirty="0">
                <a:solidFill>
                  <a:srgbClr val="0D0D0D"/>
                </a:solidFill>
                <a:latin typeface="Roboto"/>
                <a:ea typeface="Roboto"/>
                <a:cs typeface="Roboto"/>
              </a:rPr>
              <a:t> column. I kept as null values as it is without imputing with any other value.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-US" sz="1200" dirty="0">
                <a:solidFill>
                  <a:srgbClr val="0D0D0D"/>
                </a:solidFill>
                <a:latin typeface="Roboto"/>
                <a:ea typeface="Roboto"/>
                <a:cs typeface="Roboto"/>
              </a:rPr>
              <a:t>There are No Duplicate Rows Present in the Data set.</a:t>
            </a:r>
          </a:p>
          <a:p>
            <a:pPr marL="457200" indent="-304800">
              <a:lnSpc>
                <a:spcPct val="115000"/>
              </a:lnSpc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-US" sz="1200" dirty="0">
                <a:solidFill>
                  <a:srgbClr val="0D0D0D"/>
                </a:solidFill>
                <a:latin typeface="Roboto"/>
                <a:ea typeface="Roboto"/>
                <a:cs typeface="Roboto"/>
              </a:rPr>
              <a:t>Created separate columns for funding and valuation by extracting numbers out of them only. Also, there are 12 Unknown Values in the Funding column</a:t>
            </a:r>
          </a:p>
          <a:p>
            <a:pPr marL="457200" indent="-304800">
              <a:lnSpc>
                <a:spcPct val="115000"/>
              </a:lnSpc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-US" sz="1200" dirty="0">
                <a:solidFill>
                  <a:srgbClr val="0D0D0D"/>
                </a:solidFill>
                <a:latin typeface="Roboto"/>
                <a:ea typeface="Roboto"/>
                <a:cs typeface="Roboto"/>
              </a:rPr>
              <a:t>Created a Separate column </a:t>
            </a:r>
            <a:r>
              <a:rPr lang="en-US" sz="1200" dirty="0" err="1">
                <a:solidFill>
                  <a:srgbClr val="0D0D0D"/>
                </a:solidFill>
                <a:latin typeface="Roboto"/>
                <a:ea typeface="Roboto"/>
                <a:cs typeface="Roboto"/>
              </a:rPr>
              <a:t>Years_taken_to_unicorn</a:t>
            </a:r>
            <a:r>
              <a:rPr lang="en-US" sz="1200" dirty="0">
                <a:solidFill>
                  <a:srgbClr val="0D0D0D"/>
                </a:solidFill>
                <a:latin typeface="Roboto"/>
                <a:ea typeface="Roboto"/>
                <a:cs typeface="Roboto"/>
              </a:rPr>
              <a:t> by subtracting year founded from year Joined column (assumption if any company crosses 1 Billion in valuation it becomes a  unicorn) </a:t>
            </a:r>
          </a:p>
          <a:p>
            <a:pPr marL="152400">
              <a:lnSpc>
                <a:spcPct val="115000"/>
              </a:lnSpc>
              <a:buClr>
                <a:srgbClr val="0D0D0D"/>
              </a:buClr>
              <a:buSzPts val="1200"/>
            </a:pPr>
            <a:endParaRPr lang="en-US" sz="1200" dirty="0">
              <a:solidFill>
                <a:srgbClr val="0D0D0D"/>
              </a:solidFill>
              <a:latin typeface="Roboto"/>
              <a:ea typeface="Roboto"/>
              <a:cs typeface="Roboto"/>
            </a:endParaRPr>
          </a:p>
          <a:p>
            <a:pPr marL="457200" indent="-304800">
              <a:lnSpc>
                <a:spcPct val="115000"/>
              </a:lnSpc>
              <a:buClr>
                <a:srgbClr val="0D0D0D"/>
              </a:buClr>
              <a:buSzPts val="1200"/>
              <a:buFont typeface="Roboto"/>
              <a:buChar char="●"/>
            </a:pPr>
            <a:endParaRPr lang="en-US" sz="1200" dirty="0">
              <a:solidFill>
                <a:srgbClr val="0D0D0D"/>
              </a:solidFill>
              <a:latin typeface="Roboto"/>
              <a:ea typeface="Roboto"/>
              <a:cs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endParaRPr lang="en-US" sz="1200" dirty="0">
              <a:solidFill>
                <a:srgbClr val="0D0D0D"/>
              </a:solidFill>
              <a:latin typeface="Roboto"/>
              <a:ea typeface="Roboto"/>
              <a:cs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endParaRPr sz="1200" dirty="0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">
            <a:extLst>
              <a:ext uri="{FF2B5EF4-FFF2-40B4-BE49-F238E27FC236}">
                <a16:creationId xmlns:a16="http://schemas.microsoft.com/office/drawing/2014/main" id="{58474790-7D1A-C2CE-B4DB-2080D6BD0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5428"/>
            <a:ext cx="9144000" cy="47951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4CEBA5-13FF-C648-1B8A-667939F5B3D2}"/>
              </a:ext>
            </a:extLst>
          </p:cNvPr>
          <p:cNvSpPr txBox="1"/>
          <p:nvPr/>
        </p:nvSpPr>
        <p:spPr>
          <a:xfrm>
            <a:off x="101600" y="116114"/>
            <a:ext cx="2844800" cy="319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Dashboard 1</a:t>
            </a:r>
          </a:p>
        </p:txBody>
      </p:sp>
    </p:spTree>
    <p:extLst>
      <p:ext uri="{BB962C8B-B14F-4D97-AF65-F5344CB8AC3E}">
        <p14:creationId xmlns:p14="http://schemas.microsoft.com/office/powerpoint/2010/main" val="2805949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B2F728B-68A9-1128-E563-FC0401465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334900" cy="1244700"/>
          </a:xfrm>
        </p:spPr>
        <p:txBody>
          <a:bodyPr>
            <a:normAutofit/>
          </a:bodyPr>
          <a:lstStyle/>
          <a:p>
            <a:r>
              <a:rPr lang="en-US" sz="2400" dirty="0"/>
              <a:t>Dashboard 1 insights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0C67317-76D6-C19C-07EB-7176A9EA1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457" y="1371600"/>
            <a:ext cx="8829206" cy="367258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There are 1061 unique Companies belonging to 47 different Nations.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The average year to cross a mark of 1 billion valuation is 7.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North America accounts for more than 50% of unicorns followed by Asia and Europe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North America comprises the valuation of companies approximately 56%, and the rest major portion held by Asia &amp; Europe.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Most unicorn companies belong to Fintech, E-commerce &amp; direct to customers, software, and Artificial Intelligence.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38845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5503A282-E5FF-39E1-40BC-2A84BE238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5" y="362856"/>
            <a:ext cx="9130430" cy="47806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77B7FA-C178-5969-88E2-E387D98D9EF9}"/>
              </a:ext>
            </a:extLst>
          </p:cNvPr>
          <p:cNvSpPr txBox="1"/>
          <p:nvPr/>
        </p:nvSpPr>
        <p:spPr>
          <a:xfrm>
            <a:off x="6785" y="0"/>
            <a:ext cx="2344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Dashboard 2</a:t>
            </a:r>
          </a:p>
        </p:txBody>
      </p:sp>
    </p:spTree>
    <p:extLst>
      <p:ext uri="{BB962C8B-B14F-4D97-AF65-F5344CB8AC3E}">
        <p14:creationId xmlns:p14="http://schemas.microsoft.com/office/powerpoint/2010/main" val="124218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CC037-34C1-F021-D769-971AC0967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8056"/>
            <a:ext cx="5334900" cy="881843"/>
          </a:xfrm>
        </p:spPr>
        <p:txBody>
          <a:bodyPr>
            <a:normAutofit/>
          </a:bodyPr>
          <a:lstStyle/>
          <a:p>
            <a:r>
              <a:rPr lang="en-US" sz="2400" dirty="0"/>
              <a:t>Dashboard 2 Insights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17C81-06E0-A524-FEFF-073773386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42643" y="1011081"/>
            <a:ext cx="8977086" cy="382217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1800" dirty="0"/>
              <a:t>The Average Funding of the companies is around 0.56 billion and the max funding is around 14 billion &amp; min is 0.</a:t>
            </a:r>
          </a:p>
          <a:p>
            <a:pPr algn="just"/>
            <a:r>
              <a:rPr lang="en-US" sz="1800" dirty="0"/>
              <a:t> The number of billion-dollar companies has been increasing over the years, there is a sharp increase from  2020 to 2021 and here I am assuming due to the ease in COVID restrictions of the first wave.</a:t>
            </a:r>
          </a:p>
          <a:p>
            <a:pPr algn="just"/>
            <a:r>
              <a:rPr lang="en-US" sz="1800" dirty="0"/>
              <a:t>The number of billion-dollar companies starts decreasing from  2021 to 2022 and here I am assuming due to the covid second wave.</a:t>
            </a:r>
          </a:p>
          <a:p>
            <a:pPr algn="just"/>
            <a:r>
              <a:rPr lang="en-US" sz="1800" dirty="0"/>
              <a:t>The most valuable unicorn industries are Fintech, E-commerce, Software, and Artificial Intelligence.</a:t>
            </a:r>
          </a:p>
          <a:p>
            <a:pPr algn="just"/>
            <a:r>
              <a:rPr lang="en-US" sz="1800" dirty="0"/>
              <a:t>The most profitable unicorn industries are Fintech, Software, and Artificial Intelligence, which have the highest valuation-to-funding ratio.</a:t>
            </a:r>
          </a:p>
          <a:p>
            <a:pPr algn="just"/>
            <a:r>
              <a:rPr lang="en-US" sz="1800" dirty="0"/>
              <a:t>Australia, Bermuda &amp; Bahamas are among the most profitable countries.</a:t>
            </a: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14605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33890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1149FD0-AD7C-3C45-4B3D-EA4D60452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6715"/>
            <a:ext cx="9144000" cy="46767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BC82F9-6320-E886-02F5-8408E144F4F0}"/>
              </a:ext>
            </a:extLst>
          </p:cNvPr>
          <p:cNvSpPr txBox="1"/>
          <p:nvPr/>
        </p:nvSpPr>
        <p:spPr>
          <a:xfrm>
            <a:off x="79829" y="72571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Dashboard 3</a:t>
            </a:r>
          </a:p>
        </p:txBody>
      </p:sp>
    </p:spTree>
    <p:extLst>
      <p:ext uri="{BB962C8B-B14F-4D97-AF65-F5344CB8AC3E}">
        <p14:creationId xmlns:p14="http://schemas.microsoft.com/office/powerpoint/2010/main" val="2985763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47CBE-D421-35DE-14D0-2544BF58D6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70A09-9D0E-7268-1FA3-89283999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8056"/>
            <a:ext cx="5334900" cy="881843"/>
          </a:xfrm>
        </p:spPr>
        <p:txBody>
          <a:bodyPr>
            <a:normAutofit/>
          </a:bodyPr>
          <a:lstStyle/>
          <a:p>
            <a:r>
              <a:rPr lang="en-US" sz="2400" dirty="0"/>
              <a:t>Dashboard 3 Insights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CFBD5-CB44-9899-5E0D-6D178EC15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42643" y="1011081"/>
            <a:ext cx="8977086" cy="3822176"/>
          </a:xfrm>
        </p:spPr>
        <p:txBody>
          <a:bodyPr>
            <a:normAutofit/>
          </a:bodyPr>
          <a:lstStyle/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USA, India, and China are the highly funded countries.</a:t>
            </a:r>
          </a:p>
          <a:p>
            <a:pPr algn="just"/>
            <a:r>
              <a:rPr lang="en-US" sz="1800" dirty="0"/>
              <a:t>It is clearly visible from dashboard 2 and dashboard 3 that there is a strong correlation between funding and no of unicorns.</a:t>
            </a:r>
          </a:p>
          <a:p>
            <a:pPr algn="just"/>
            <a:r>
              <a:rPr lang="en-US" sz="1800" dirty="0"/>
              <a:t>Oceania &amp; South America has a very low no of companies that are getting funded.</a:t>
            </a: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14605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45995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/>
        </p:nvSpPr>
        <p:spPr>
          <a:xfrm>
            <a:off x="122700" y="-78650"/>
            <a:ext cx="3506100" cy="775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 dirty="0">
                <a:solidFill>
                  <a:srgbClr val="0D0D0D"/>
                </a:solidFill>
                <a:latin typeface="Verdana"/>
                <a:ea typeface="Verdana"/>
                <a:cs typeface="Verdana"/>
                <a:sym typeface="Verdana"/>
              </a:rPr>
              <a:t>Exploratory Data Analysis.</a:t>
            </a:r>
            <a:endParaRPr sz="2200" dirty="0">
              <a:solidFill>
                <a:srgbClr val="0D0D0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64643" y="3875315"/>
            <a:ext cx="8898600" cy="1110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-US" sz="1200" dirty="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As we can see from the left graph, the health industry takes a maximum of years to become a unicorn. Artificial Intelligence and Auto &amp; transportation take very little time to cross 1 billion.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-US" sz="1200" dirty="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" sz="1200" dirty="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he right graph shows that the  Artificial Intelligence industry has the highest no of unicorn companies followed by Fintech and E-commerce.</a:t>
            </a:r>
            <a:endParaRPr sz="1200" dirty="0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 descr="A bar graph with blue lines">
            <a:extLst>
              <a:ext uri="{FF2B5EF4-FFF2-40B4-BE49-F238E27FC236}">
                <a16:creationId xmlns:a16="http://schemas.microsoft.com/office/drawing/2014/main" id="{7F6ACF0D-0C9E-BD95-CAEB-F59AD1B71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587" y="604939"/>
            <a:ext cx="3859737" cy="3270376"/>
          </a:xfrm>
          <a:prstGeom prst="rect">
            <a:avLst/>
          </a:prstGeom>
        </p:spPr>
      </p:pic>
      <p:pic>
        <p:nvPicPr>
          <p:cNvPr id="5" name="Picture 4" descr="A graph of a number of blue bars&#10;&#10;Description automatically generated">
            <a:extLst>
              <a:ext uri="{FF2B5EF4-FFF2-40B4-BE49-F238E27FC236}">
                <a16:creationId xmlns:a16="http://schemas.microsoft.com/office/drawing/2014/main" id="{B66B691C-0EDE-BD1A-7B65-9542317CF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8268" y="544435"/>
            <a:ext cx="3644810" cy="339138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734</Words>
  <Application>Microsoft Office PowerPoint</Application>
  <PresentationFormat>On-screen Show (16:9)</PresentationFormat>
  <Paragraphs>87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Merriweather</vt:lpstr>
      <vt:lpstr>Verdana</vt:lpstr>
      <vt:lpstr>Roboto</vt:lpstr>
      <vt:lpstr>Arial</vt:lpstr>
      <vt:lpstr>Paradigm</vt:lpstr>
      <vt:lpstr>PowerPoint Presentation</vt:lpstr>
      <vt:lpstr>PowerPoint Presentation</vt:lpstr>
      <vt:lpstr>PowerPoint Presentation</vt:lpstr>
      <vt:lpstr>Dashboard 1 insights</vt:lpstr>
      <vt:lpstr>PowerPoint Presentation</vt:lpstr>
      <vt:lpstr>Dashboard 2 Insights</vt:lpstr>
      <vt:lpstr>PowerPoint Presentation</vt:lpstr>
      <vt:lpstr>Dashboard 3 Insights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Shubham jaiswal</cp:lastModifiedBy>
  <cp:revision>14</cp:revision>
  <dcterms:modified xsi:type="dcterms:W3CDTF">2024-02-22T21:39:53Z</dcterms:modified>
</cp:coreProperties>
</file>