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5" r:id="rId4"/>
    <p:sldId id="259"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3/20/2019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3/20/2019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1893DF-DA69-464E-8D46-B387F1FCEAE4}"/>
              </a:ext>
            </a:extLst>
          </p:cNvPr>
          <p:cNvPicPr>
            <a:picLocks noChangeAspect="1"/>
          </p:cNvPicPr>
          <p:nvPr/>
        </p:nvPicPr>
        <p:blipFill>
          <a:blip r:embed="rId2"/>
          <a:stretch>
            <a:fillRect/>
          </a:stretch>
        </p:blipFill>
        <p:spPr>
          <a:xfrm>
            <a:off x="971387" y="0"/>
            <a:ext cx="10249226" cy="6858000"/>
          </a:xfrm>
          <a:prstGeom prst="rect">
            <a:avLst/>
          </a:prstGeom>
        </p:spPr>
      </p:pic>
      <p:sp>
        <p:nvSpPr>
          <p:cNvPr id="2" name="TextBox 1">
            <a:extLst>
              <a:ext uri="{FF2B5EF4-FFF2-40B4-BE49-F238E27FC236}">
                <a16:creationId xmlns:a16="http://schemas.microsoft.com/office/drawing/2014/main" id="{15F15B56-4FBE-4DE9-A979-8075111C29C5}"/>
              </a:ext>
            </a:extLst>
          </p:cNvPr>
          <p:cNvSpPr txBox="1"/>
          <p:nvPr/>
        </p:nvSpPr>
        <p:spPr>
          <a:xfrm>
            <a:off x="905521" y="0"/>
            <a:ext cx="6045693" cy="1323439"/>
          </a:xfrm>
          <a:prstGeom prst="rect">
            <a:avLst/>
          </a:prstGeom>
          <a:noFill/>
        </p:spPr>
        <p:txBody>
          <a:bodyPr wrap="square" rtlCol="0">
            <a:spAutoFit/>
          </a:bodyPr>
          <a:lstStyle/>
          <a:p>
            <a:r>
              <a:rPr lang="en-US" sz="4000" b="1" dirty="0">
                <a:solidFill>
                  <a:srgbClr val="FF0000"/>
                </a:solidFill>
              </a:rPr>
              <a:t>Using the IMDB database to evaluate movies</a:t>
            </a:r>
          </a:p>
        </p:txBody>
      </p:sp>
      <p:sp>
        <p:nvSpPr>
          <p:cNvPr id="5" name="TextBox 4">
            <a:extLst>
              <a:ext uri="{FF2B5EF4-FFF2-40B4-BE49-F238E27FC236}">
                <a16:creationId xmlns:a16="http://schemas.microsoft.com/office/drawing/2014/main" id="{7A4DF7DB-97F9-473F-9BA6-7AFFC383DAAD}"/>
              </a:ext>
            </a:extLst>
          </p:cNvPr>
          <p:cNvSpPr txBox="1"/>
          <p:nvPr/>
        </p:nvSpPr>
        <p:spPr>
          <a:xfrm>
            <a:off x="1074199" y="1323438"/>
            <a:ext cx="2201662" cy="646331"/>
          </a:xfrm>
          <a:prstGeom prst="rect">
            <a:avLst/>
          </a:prstGeom>
          <a:noFill/>
        </p:spPr>
        <p:txBody>
          <a:bodyPr wrap="square" rtlCol="0">
            <a:spAutoFit/>
          </a:bodyPr>
          <a:lstStyle/>
          <a:p>
            <a:r>
              <a:rPr lang="pl-PL" dirty="0"/>
              <a:t>By Fatih, Kaushik, Mary, Prasanna </a:t>
            </a:r>
            <a:endParaRPr lang="en-US" dirty="0"/>
          </a:p>
        </p:txBody>
      </p:sp>
    </p:spTree>
    <p:extLst>
      <p:ext uri="{BB962C8B-B14F-4D97-AF65-F5344CB8AC3E}">
        <p14:creationId xmlns:p14="http://schemas.microsoft.com/office/powerpoint/2010/main" val="26547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C99CF2-E407-4030-AA97-9386BD2B7F5B}"/>
              </a:ext>
            </a:extLst>
          </p:cNvPr>
          <p:cNvSpPr/>
          <p:nvPr/>
        </p:nvSpPr>
        <p:spPr>
          <a:xfrm>
            <a:off x="372861" y="889844"/>
            <a:ext cx="9126245" cy="2031325"/>
          </a:xfrm>
          <a:prstGeom prst="rect">
            <a:avLst/>
          </a:prstGeom>
        </p:spPr>
        <p:txBody>
          <a:bodyPr wrap="square">
            <a:spAutoFit/>
          </a:bodyPr>
          <a:lstStyle/>
          <a:p>
            <a:r>
              <a:rPr lang="en-US" dirty="0"/>
              <a:t>IMDB raw data are available on https://www.imdb.com/interfaces/ </a:t>
            </a:r>
          </a:p>
          <a:p>
            <a:r>
              <a:rPr lang="en-US" dirty="0"/>
              <a:t>  </a:t>
            </a:r>
          </a:p>
          <a:p>
            <a:r>
              <a:rPr lang="en-US" dirty="0"/>
              <a:t>The data are divided into many text files and format of each file differ which make the data collection and cleaning challenging.  </a:t>
            </a:r>
          </a:p>
          <a:p>
            <a:endParaRPr lang="en-US" dirty="0"/>
          </a:p>
          <a:p>
            <a:r>
              <a:rPr lang="en-US" dirty="0"/>
              <a:t>To create one data file containing all the desired information we use python script to extract the relevant information and store in database. </a:t>
            </a:r>
          </a:p>
        </p:txBody>
      </p:sp>
    </p:spTree>
    <p:extLst>
      <p:ext uri="{BB962C8B-B14F-4D97-AF65-F5344CB8AC3E}">
        <p14:creationId xmlns:p14="http://schemas.microsoft.com/office/powerpoint/2010/main" val="1869792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C99CF2-E407-4030-AA97-9386BD2B7F5B}"/>
              </a:ext>
            </a:extLst>
          </p:cNvPr>
          <p:cNvSpPr/>
          <p:nvPr/>
        </p:nvSpPr>
        <p:spPr>
          <a:xfrm>
            <a:off x="372861" y="889844"/>
            <a:ext cx="9126245" cy="3693319"/>
          </a:xfrm>
          <a:prstGeom prst="rect">
            <a:avLst/>
          </a:prstGeom>
        </p:spPr>
        <p:txBody>
          <a:bodyPr wrap="square">
            <a:spAutoFit/>
          </a:bodyPr>
          <a:lstStyle/>
          <a:p>
            <a:r>
              <a:rPr lang="en-US" dirty="0"/>
              <a:t>Finally we export data to TSV(TAB separated value) to make it easier to import into data analysis </a:t>
            </a:r>
            <a:r>
              <a:rPr lang="en-US" dirty="0" err="1"/>
              <a:t>package.Following</a:t>
            </a:r>
            <a:r>
              <a:rPr lang="en-US" dirty="0"/>
              <a:t> text files were downloaded</a:t>
            </a:r>
          </a:p>
          <a:p>
            <a:pPr marL="342900" indent="-342900">
              <a:buAutoNum type="arabicPeriod"/>
            </a:pPr>
            <a:r>
              <a:rPr lang="en-US" dirty="0"/>
              <a:t>Budget. list . Total budget</a:t>
            </a:r>
          </a:p>
          <a:p>
            <a:pPr marL="342900" indent="-342900">
              <a:buAutoNum type="arabicPeriod"/>
            </a:pPr>
            <a:r>
              <a:rPr lang="en-US" dirty="0" err="1"/>
              <a:t>Generes.list</a:t>
            </a:r>
            <a:r>
              <a:rPr lang="en-US" dirty="0"/>
              <a:t> . </a:t>
            </a:r>
            <a:r>
              <a:rPr lang="en-US" dirty="0" err="1"/>
              <a:t>Geners</a:t>
            </a:r>
            <a:r>
              <a:rPr lang="en-US" dirty="0"/>
              <a:t> that movie belongs to</a:t>
            </a:r>
          </a:p>
          <a:p>
            <a:pPr marL="342900" indent="-342900">
              <a:buAutoNum type="arabicPeriod"/>
            </a:pPr>
            <a:r>
              <a:rPr lang="en-US" dirty="0" err="1"/>
              <a:t>Movies.,list</a:t>
            </a:r>
            <a:r>
              <a:rPr lang="en-US" dirty="0"/>
              <a:t>. Master list of all movie title</a:t>
            </a:r>
          </a:p>
          <a:p>
            <a:pPr marL="342900" indent="-342900">
              <a:buAutoNum type="arabicPeriod"/>
            </a:pPr>
            <a:r>
              <a:rPr lang="en-US" dirty="0"/>
              <a:t>Running </a:t>
            </a:r>
            <a:r>
              <a:rPr lang="en-US" dirty="0" err="1"/>
              <a:t>times.list</a:t>
            </a:r>
            <a:r>
              <a:rPr lang="en-US" dirty="0"/>
              <a:t>. Movie length in </a:t>
            </a:r>
            <a:r>
              <a:rPr lang="en-US" dirty="0" err="1"/>
              <a:t>minutesMovies</a:t>
            </a:r>
            <a:r>
              <a:rPr lang="en-US" dirty="0"/>
              <a:t> were selected for inclusion if they had a known length and had been rated by at least one IMDB user. </a:t>
            </a:r>
          </a:p>
          <a:p>
            <a:endParaRPr lang="en-US" dirty="0"/>
          </a:p>
          <a:p>
            <a:r>
              <a:rPr lang="en-US" dirty="0"/>
              <a:t>The final output contains the following fields:</a:t>
            </a:r>
          </a:p>
          <a:p>
            <a:r>
              <a:rPr lang="en-US" dirty="0"/>
              <a:t>•    title. Title of the movie.</a:t>
            </a:r>
          </a:p>
          <a:p>
            <a:r>
              <a:rPr lang="en-US" dirty="0"/>
              <a:t>•    year. Year of release.</a:t>
            </a:r>
          </a:p>
          <a:p>
            <a:r>
              <a:rPr lang="en-US" dirty="0"/>
              <a:t>•    budget. Total budget (if known) in US dollars</a:t>
            </a:r>
          </a:p>
          <a:p>
            <a:r>
              <a:rPr lang="en-US" dirty="0"/>
              <a:t>•    length. Length in minutes.</a:t>
            </a:r>
          </a:p>
        </p:txBody>
      </p:sp>
    </p:spTree>
    <p:extLst>
      <p:ext uri="{BB962C8B-B14F-4D97-AF65-F5344CB8AC3E}">
        <p14:creationId xmlns:p14="http://schemas.microsoft.com/office/powerpoint/2010/main" val="163513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152427-018A-4DE0-9A73-9B244B17D6E0}"/>
              </a:ext>
            </a:extLst>
          </p:cNvPr>
          <p:cNvSpPr/>
          <p:nvPr/>
        </p:nvSpPr>
        <p:spPr>
          <a:xfrm>
            <a:off x="3207798" y="4675391"/>
            <a:ext cx="6096000" cy="1200329"/>
          </a:xfrm>
          <a:prstGeom prst="rect">
            <a:avLst/>
          </a:prstGeom>
        </p:spPr>
        <p:txBody>
          <a:bodyPr>
            <a:spAutoFit/>
          </a:bodyPr>
          <a:lstStyle/>
          <a:p>
            <a:r>
              <a:rPr lang="en-US" dirty="0">
                <a:latin typeface="Helvetica Neue"/>
              </a:rPr>
              <a:t>This chart shows us the number of movie genre between 1950 - 2016, and absolute counts and percentage of releases, and also total number of movies in 1950-2016 years. </a:t>
            </a:r>
            <a:endParaRPr lang="en-US" dirty="0"/>
          </a:p>
        </p:txBody>
      </p:sp>
      <p:pic>
        <p:nvPicPr>
          <p:cNvPr id="4" name="Picture 3">
            <a:extLst>
              <a:ext uri="{FF2B5EF4-FFF2-40B4-BE49-F238E27FC236}">
                <a16:creationId xmlns:a16="http://schemas.microsoft.com/office/drawing/2014/main" id="{BCB393C7-A49D-42CF-81A0-9803DF391DC2}"/>
              </a:ext>
            </a:extLst>
          </p:cNvPr>
          <p:cNvPicPr>
            <a:picLocks noChangeAspect="1"/>
          </p:cNvPicPr>
          <p:nvPr/>
        </p:nvPicPr>
        <p:blipFill>
          <a:blip r:embed="rId2"/>
          <a:stretch>
            <a:fillRect/>
          </a:stretch>
        </p:blipFill>
        <p:spPr>
          <a:xfrm>
            <a:off x="1579023" y="342438"/>
            <a:ext cx="9353550" cy="4095750"/>
          </a:xfrm>
          <a:prstGeom prst="rect">
            <a:avLst/>
          </a:prstGeom>
        </p:spPr>
      </p:pic>
    </p:spTree>
    <p:extLst>
      <p:ext uri="{BB962C8B-B14F-4D97-AF65-F5344CB8AC3E}">
        <p14:creationId xmlns:p14="http://schemas.microsoft.com/office/powerpoint/2010/main" val="171745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4237B7-CFE6-4F77-95C1-E48317887476}"/>
              </a:ext>
            </a:extLst>
          </p:cNvPr>
          <p:cNvSpPr/>
          <p:nvPr/>
        </p:nvSpPr>
        <p:spPr>
          <a:xfrm>
            <a:off x="1402671" y="4375303"/>
            <a:ext cx="9907480" cy="1200329"/>
          </a:xfrm>
          <a:prstGeom prst="rect">
            <a:avLst/>
          </a:prstGeom>
        </p:spPr>
        <p:txBody>
          <a:bodyPr wrap="square">
            <a:spAutoFit/>
          </a:bodyPr>
          <a:lstStyle/>
          <a:p>
            <a:r>
              <a:rPr lang="en-US" dirty="0">
                <a:latin typeface="Helvetica Neue"/>
              </a:rPr>
              <a:t>This chart highlights short and middle length movies are watched with high percentage. This is because of the high number of movies produced in these two lengths. One of the reason is it is easier to reach and share short movies on social media and other electronic platforms. The other reason is people have the chance to watch it at their break times. </a:t>
            </a:r>
            <a:endParaRPr lang="en-US" dirty="0"/>
          </a:p>
        </p:txBody>
      </p:sp>
      <p:pic>
        <p:nvPicPr>
          <p:cNvPr id="4" name="Picture 3">
            <a:extLst>
              <a:ext uri="{FF2B5EF4-FFF2-40B4-BE49-F238E27FC236}">
                <a16:creationId xmlns:a16="http://schemas.microsoft.com/office/drawing/2014/main" id="{137B50BD-7567-4A19-AE82-4F427FA2C29E}"/>
              </a:ext>
            </a:extLst>
          </p:cNvPr>
          <p:cNvPicPr>
            <a:picLocks noChangeAspect="1"/>
          </p:cNvPicPr>
          <p:nvPr/>
        </p:nvPicPr>
        <p:blipFill>
          <a:blip r:embed="rId2"/>
          <a:stretch>
            <a:fillRect/>
          </a:stretch>
        </p:blipFill>
        <p:spPr>
          <a:xfrm>
            <a:off x="1402671" y="630777"/>
            <a:ext cx="9591675" cy="3448050"/>
          </a:xfrm>
          <a:prstGeom prst="rect">
            <a:avLst/>
          </a:prstGeom>
        </p:spPr>
      </p:pic>
    </p:spTree>
    <p:extLst>
      <p:ext uri="{BB962C8B-B14F-4D97-AF65-F5344CB8AC3E}">
        <p14:creationId xmlns:p14="http://schemas.microsoft.com/office/powerpoint/2010/main" val="2057249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338DC6-A444-497B-89DB-43DD9C69E511}"/>
              </a:ext>
            </a:extLst>
          </p:cNvPr>
          <p:cNvSpPr/>
          <p:nvPr/>
        </p:nvSpPr>
        <p:spPr>
          <a:xfrm>
            <a:off x="3332086" y="4712694"/>
            <a:ext cx="6096000" cy="646331"/>
          </a:xfrm>
          <a:prstGeom prst="rect">
            <a:avLst/>
          </a:prstGeom>
        </p:spPr>
        <p:txBody>
          <a:bodyPr>
            <a:spAutoFit/>
          </a:bodyPr>
          <a:lstStyle/>
          <a:p>
            <a:r>
              <a:rPr lang="en-US" dirty="0">
                <a:latin typeface="Helvetica Neue"/>
              </a:rPr>
              <a:t>This chart examines while the rating is an increasing percentage of voting decrease. </a:t>
            </a:r>
            <a:endParaRPr lang="en-US" dirty="0"/>
          </a:p>
        </p:txBody>
      </p:sp>
      <p:pic>
        <p:nvPicPr>
          <p:cNvPr id="4" name="Picture 3">
            <a:extLst>
              <a:ext uri="{FF2B5EF4-FFF2-40B4-BE49-F238E27FC236}">
                <a16:creationId xmlns:a16="http://schemas.microsoft.com/office/drawing/2014/main" id="{2ED131B8-2DA9-473F-9669-B43C33B70140}"/>
              </a:ext>
            </a:extLst>
          </p:cNvPr>
          <p:cNvPicPr>
            <a:picLocks noChangeAspect="1"/>
          </p:cNvPicPr>
          <p:nvPr/>
        </p:nvPicPr>
        <p:blipFill>
          <a:blip r:embed="rId2"/>
          <a:stretch>
            <a:fillRect/>
          </a:stretch>
        </p:blipFill>
        <p:spPr>
          <a:xfrm>
            <a:off x="1780342" y="1066846"/>
            <a:ext cx="8915400" cy="3286125"/>
          </a:xfrm>
          <a:prstGeom prst="rect">
            <a:avLst/>
          </a:prstGeom>
        </p:spPr>
      </p:pic>
    </p:spTree>
    <p:extLst>
      <p:ext uri="{BB962C8B-B14F-4D97-AF65-F5344CB8AC3E}">
        <p14:creationId xmlns:p14="http://schemas.microsoft.com/office/powerpoint/2010/main" val="333234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C4E70D-C56A-438B-A305-6D2BA540F8E9}"/>
              </a:ext>
            </a:extLst>
          </p:cNvPr>
          <p:cNvSpPr/>
          <p:nvPr/>
        </p:nvSpPr>
        <p:spPr>
          <a:xfrm>
            <a:off x="2254928" y="4293652"/>
            <a:ext cx="7945515" cy="1200329"/>
          </a:xfrm>
          <a:prstGeom prst="rect">
            <a:avLst/>
          </a:prstGeom>
        </p:spPr>
        <p:txBody>
          <a:bodyPr wrap="square">
            <a:spAutoFit/>
          </a:bodyPr>
          <a:lstStyle/>
          <a:p>
            <a:endParaRPr lang="en-US" dirty="0">
              <a:latin typeface="&amp;quot"/>
            </a:endParaRPr>
          </a:p>
          <a:p>
            <a:r>
              <a:rPr lang="en-US" dirty="0">
                <a:latin typeface="&amp;quot"/>
              </a:rPr>
              <a:t>As seen in this chart, the production percentage of the movies is approximately constant up to 10K budge. Its peak around 10 K budges and then decrease as the budget increase. </a:t>
            </a:r>
            <a:endParaRPr lang="en-US" b="0" i="0" u="none" strike="noStrike" dirty="0">
              <a:effectLst/>
              <a:latin typeface="&amp;quot"/>
            </a:endParaRPr>
          </a:p>
        </p:txBody>
      </p:sp>
    </p:spTree>
    <p:extLst>
      <p:ext uri="{BB962C8B-B14F-4D97-AF65-F5344CB8AC3E}">
        <p14:creationId xmlns:p14="http://schemas.microsoft.com/office/powerpoint/2010/main" val="248505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8560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26</TotalTime>
  <Words>350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&amp;quot</vt:lpstr>
      <vt:lpstr>Arial</vt:lpstr>
      <vt:lpstr>Helvetica Neue</vt:lpstr>
      <vt:lpstr>Trebuchet MS</vt:lpstr>
      <vt:lpstr>Berlin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Salazar</dc:creator>
  <cp:lastModifiedBy>Mary Salazar</cp:lastModifiedBy>
  <cp:revision>3</cp:revision>
  <dcterms:created xsi:type="dcterms:W3CDTF">2019-03-20T18:47:06Z</dcterms:created>
  <dcterms:modified xsi:type="dcterms:W3CDTF">2019-03-20T19:13:44Z</dcterms:modified>
</cp:coreProperties>
</file>