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dc.gov/heartdisease/fact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F415-9511-4A23-8EE6-D3DC38887697}"/>
              </a:ext>
            </a:extLst>
          </p:cNvPr>
          <p:cNvSpPr>
            <a:spLocks noGrp="1"/>
          </p:cNvSpPr>
          <p:nvPr>
            <p:ph type="ctrTitle"/>
          </p:nvPr>
        </p:nvSpPr>
        <p:spPr/>
        <p:txBody>
          <a:bodyPr/>
          <a:lstStyle/>
          <a:p>
            <a:r>
              <a:rPr lang="en-US" dirty="0"/>
              <a:t>US Heart Disease Analysis for 2014</a:t>
            </a:r>
          </a:p>
        </p:txBody>
      </p:sp>
      <p:sp>
        <p:nvSpPr>
          <p:cNvPr id="3" name="Subtitle 2">
            <a:extLst>
              <a:ext uri="{FF2B5EF4-FFF2-40B4-BE49-F238E27FC236}">
                <a16:creationId xmlns:a16="http://schemas.microsoft.com/office/drawing/2014/main" id="{DF6F4F81-5901-41D6-B6B5-E16E34EEBAEA}"/>
              </a:ext>
            </a:extLst>
          </p:cNvPr>
          <p:cNvSpPr>
            <a:spLocks noGrp="1"/>
          </p:cNvSpPr>
          <p:nvPr>
            <p:ph type="subTitle" idx="1"/>
          </p:nvPr>
        </p:nvSpPr>
        <p:spPr>
          <a:xfrm>
            <a:off x="1507067" y="4050833"/>
            <a:ext cx="7766936" cy="1719652"/>
          </a:xfrm>
        </p:spPr>
        <p:txBody>
          <a:bodyPr>
            <a:normAutofit/>
          </a:bodyPr>
          <a:lstStyle/>
          <a:p>
            <a:r>
              <a:rPr lang="en-US" dirty="0"/>
              <a:t>Mary Alice Salazar</a:t>
            </a:r>
          </a:p>
          <a:p>
            <a:r>
              <a:rPr lang="en-US" dirty="0"/>
              <a:t>Kaushik </a:t>
            </a:r>
            <a:r>
              <a:rPr lang="en-US" dirty="0" err="1"/>
              <a:t>Sanaddar</a:t>
            </a:r>
            <a:endParaRPr lang="en-US" dirty="0"/>
          </a:p>
          <a:p>
            <a:r>
              <a:rPr lang="en-US" dirty="0"/>
              <a:t>Prasanna Jaiswal</a:t>
            </a:r>
          </a:p>
          <a:p>
            <a:r>
              <a:rPr lang="en-US" dirty="0"/>
              <a:t>DG OMG BRO</a:t>
            </a:r>
          </a:p>
        </p:txBody>
      </p:sp>
    </p:spTree>
    <p:extLst>
      <p:ext uri="{BB962C8B-B14F-4D97-AF65-F5344CB8AC3E}">
        <p14:creationId xmlns:p14="http://schemas.microsoft.com/office/powerpoint/2010/main" val="1658431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1645-C0F2-4767-A42F-4BF50EA831A3}"/>
              </a:ext>
            </a:extLst>
          </p:cNvPr>
          <p:cNvSpPr>
            <a:spLocks noGrp="1"/>
          </p:cNvSpPr>
          <p:nvPr>
            <p:ph type="title"/>
          </p:nvPr>
        </p:nvSpPr>
        <p:spPr>
          <a:xfrm>
            <a:off x="677334" y="609600"/>
            <a:ext cx="8596668" cy="1157056"/>
          </a:xfrm>
        </p:spPr>
        <p:txBody>
          <a:bodyPr/>
          <a:lstStyle/>
          <a:p>
            <a:r>
              <a:rPr lang="en-US" dirty="0"/>
              <a:t>Correlation Coefficient  </a:t>
            </a:r>
          </a:p>
        </p:txBody>
      </p:sp>
      <p:pic>
        <p:nvPicPr>
          <p:cNvPr id="9" name="Content Placeholder 8" descr="A screenshot of a cell phone&#10;&#10;Description automatically generated">
            <a:extLst>
              <a:ext uri="{FF2B5EF4-FFF2-40B4-BE49-F238E27FC236}">
                <a16:creationId xmlns:a16="http://schemas.microsoft.com/office/drawing/2014/main" id="{D725BDB1-B50F-48A1-AD29-C3B90D83746B}"/>
              </a:ext>
            </a:extLst>
          </p:cNvPr>
          <p:cNvPicPr>
            <a:picLocks noGrp="1" noChangeAspect="1"/>
          </p:cNvPicPr>
          <p:nvPr>
            <p:ph idx="1"/>
          </p:nvPr>
        </p:nvPicPr>
        <p:blipFill>
          <a:blip r:embed="rId2"/>
          <a:stretch>
            <a:fillRect/>
          </a:stretch>
        </p:blipFill>
        <p:spPr>
          <a:xfrm>
            <a:off x="1228726" y="1666875"/>
            <a:ext cx="8045276" cy="5191125"/>
          </a:xfrm>
        </p:spPr>
      </p:pic>
    </p:spTree>
    <p:extLst>
      <p:ext uri="{BB962C8B-B14F-4D97-AF65-F5344CB8AC3E}">
        <p14:creationId xmlns:p14="http://schemas.microsoft.com/office/powerpoint/2010/main" val="109414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BECF-803E-4F45-BA89-829001793591}"/>
              </a:ext>
            </a:extLst>
          </p:cNvPr>
          <p:cNvSpPr>
            <a:spLocks noGrp="1"/>
          </p:cNvSpPr>
          <p:nvPr>
            <p:ph type="title"/>
          </p:nvPr>
        </p:nvSpPr>
        <p:spPr/>
        <p:txBody>
          <a:bodyPr/>
          <a:lstStyle/>
          <a:p>
            <a:r>
              <a:rPr lang="en-US" dirty="0"/>
              <a:t>Motivation &amp; Summary</a:t>
            </a:r>
          </a:p>
        </p:txBody>
      </p:sp>
      <p:sp>
        <p:nvSpPr>
          <p:cNvPr id="3" name="Content Placeholder 2">
            <a:extLst>
              <a:ext uri="{FF2B5EF4-FFF2-40B4-BE49-F238E27FC236}">
                <a16:creationId xmlns:a16="http://schemas.microsoft.com/office/drawing/2014/main" id="{B86F0146-D2FA-4063-B64A-803926875334}"/>
              </a:ext>
            </a:extLst>
          </p:cNvPr>
          <p:cNvSpPr>
            <a:spLocks noGrp="1"/>
          </p:cNvSpPr>
          <p:nvPr>
            <p:ph idx="1"/>
          </p:nvPr>
        </p:nvSpPr>
        <p:spPr>
          <a:xfrm>
            <a:off x="677334" y="1269507"/>
            <a:ext cx="8596668" cy="4771855"/>
          </a:xfrm>
        </p:spPr>
        <p:txBody>
          <a:bodyPr>
            <a:normAutofit lnSpcReduction="10000"/>
          </a:bodyPr>
          <a:lstStyle/>
          <a:p>
            <a:pPr marL="0" indent="0">
              <a:buNone/>
            </a:pPr>
            <a:r>
              <a:rPr lang="en-US" dirty="0">
                <a:solidFill>
                  <a:schemeClr val="tx1"/>
                </a:solidFill>
              </a:rPr>
              <a:t>We looked at heart disease because it is the number one cause of death in the United States.</a:t>
            </a:r>
          </a:p>
          <a:p>
            <a:pPr marL="0" indent="0">
              <a:buNone/>
            </a:pPr>
            <a:r>
              <a:rPr lang="en-US" dirty="0">
                <a:solidFill>
                  <a:schemeClr val="tx1"/>
                </a:solidFill>
              </a:rPr>
              <a:t>According to the CDC:</a:t>
            </a:r>
          </a:p>
          <a:p>
            <a:r>
              <a:rPr lang="en-US" dirty="0">
                <a:solidFill>
                  <a:schemeClr val="tx1"/>
                </a:solidFill>
              </a:rPr>
              <a:t>About </a:t>
            </a:r>
            <a:r>
              <a:rPr lang="en-US" b="1" dirty="0">
                <a:solidFill>
                  <a:schemeClr val="tx1"/>
                </a:solidFill>
              </a:rPr>
              <a:t>610,000 people</a:t>
            </a:r>
            <a:r>
              <a:rPr lang="en-US" dirty="0">
                <a:solidFill>
                  <a:schemeClr val="tx1"/>
                </a:solidFill>
              </a:rPr>
              <a:t> die of heart disease in the United States every year–that’s </a:t>
            </a:r>
            <a:r>
              <a:rPr lang="en-US" b="1" dirty="0">
                <a:solidFill>
                  <a:schemeClr val="tx1"/>
                </a:solidFill>
              </a:rPr>
              <a:t>1 in every 4 deaths</a:t>
            </a:r>
          </a:p>
          <a:p>
            <a:r>
              <a:rPr lang="en-US" dirty="0">
                <a:solidFill>
                  <a:schemeClr val="tx1"/>
                </a:solidFill>
              </a:rPr>
              <a:t>Heart disease is the leading cause of death for both men and women. </a:t>
            </a:r>
            <a:r>
              <a:rPr lang="en-US" b="1" dirty="0">
                <a:solidFill>
                  <a:schemeClr val="tx1"/>
                </a:solidFill>
              </a:rPr>
              <a:t>More than half</a:t>
            </a:r>
            <a:r>
              <a:rPr lang="en-US" dirty="0">
                <a:solidFill>
                  <a:schemeClr val="tx1"/>
                </a:solidFill>
              </a:rPr>
              <a:t> of the deaths due to heart disease in 2009 were in men</a:t>
            </a:r>
          </a:p>
          <a:p>
            <a:pPr marL="0" indent="0">
              <a:buNone/>
            </a:pPr>
            <a:r>
              <a:rPr lang="en-US" dirty="0">
                <a:solidFill>
                  <a:srgbClr val="0070C0"/>
                </a:solidFill>
                <a:hlinkClick r:id="rId2">
                  <a:extLst>
                    <a:ext uri="{A12FA001-AC4F-418D-AE19-62706E023703}">
                      <ahyp:hlinkClr xmlns:ahyp="http://schemas.microsoft.com/office/drawing/2018/hyperlinkcolor" val="tx"/>
                    </a:ext>
                  </a:extLst>
                </a:hlinkClick>
              </a:rPr>
              <a:t>https://www.cdc.gov/heartdisease/facts.htm</a:t>
            </a:r>
            <a:endParaRPr lang="en-US" dirty="0">
              <a:solidFill>
                <a:srgbClr val="0070C0"/>
              </a:solidFill>
            </a:endParaRPr>
          </a:p>
          <a:p>
            <a:pPr marL="0" indent="0">
              <a:buNone/>
            </a:pPr>
            <a:endParaRPr lang="en-US" dirty="0">
              <a:solidFill>
                <a:srgbClr val="0070C0"/>
              </a:solidFill>
            </a:endParaRPr>
          </a:p>
          <a:p>
            <a:pPr marL="0" indent="0">
              <a:buNone/>
            </a:pPr>
            <a:r>
              <a:rPr lang="en-US" sz="2000" b="1" dirty="0">
                <a:solidFill>
                  <a:schemeClr val="tx1"/>
                </a:solidFill>
              </a:rPr>
              <a:t>We found that there is a high number of occurrence of heart disease in every state. We drilled down on gender, poverty, obesity and risk factors such as smoking, alcohol consumption, high school obesity, and adult obesity. We also found a strong correlation between the risk factors and data values.</a:t>
            </a:r>
          </a:p>
        </p:txBody>
      </p:sp>
    </p:spTree>
    <p:extLst>
      <p:ext uri="{BB962C8B-B14F-4D97-AF65-F5344CB8AC3E}">
        <p14:creationId xmlns:p14="http://schemas.microsoft.com/office/powerpoint/2010/main" val="187011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4E1A-F4E6-47D2-A10B-58C89DBAFB30}"/>
              </a:ext>
            </a:extLst>
          </p:cNvPr>
          <p:cNvSpPr>
            <a:spLocks noGrp="1"/>
          </p:cNvSpPr>
          <p:nvPr>
            <p:ph type="title"/>
          </p:nvPr>
        </p:nvSpPr>
        <p:spPr/>
        <p:txBody>
          <a:bodyPr/>
          <a:lstStyle/>
          <a:p>
            <a:r>
              <a:rPr lang="en-US" dirty="0"/>
              <a:t>Data Sources and Questions</a:t>
            </a:r>
          </a:p>
        </p:txBody>
      </p:sp>
      <p:sp>
        <p:nvSpPr>
          <p:cNvPr id="3" name="Content Placeholder 2">
            <a:extLst>
              <a:ext uri="{FF2B5EF4-FFF2-40B4-BE49-F238E27FC236}">
                <a16:creationId xmlns:a16="http://schemas.microsoft.com/office/drawing/2014/main" id="{51D1994A-6196-4898-9EF1-4219977A9453}"/>
              </a:ext>
            </a:extLst>
          </p:cNvPr>
          <p:cNvSpPr>
            <a:spLocks noGrp="1"/>
          </p:cNvSpPr>
          <p:nvPr>
            <p:ph idx="1"/>
          </p:nvPr>
        </p:nvSpPr>
        <p:spPr>
          <a:xfrm>
            <a:off x="168676" y="1526959"/>
            <a:ext cx="9561250" cy="4721441"/>
          </a:xfrm>
        </p:spPr>
        <p:txBody>
          <a:bodyPr>
            <a:normAutofit fontScale="92500" lnSpcReduction="10000"/>
          </a:bodyPr>
          <a:lstStyle/>
          <a:p>
            <a:r>
              <a:rPr lang="en-US" dirty="0"/>
              <a:t>Data sources: </a:t>
            </a:r>
          </a:p>
          <a:p>
            <a:pPr lvl="1"/>
            <a:r>
              <a:rPr lang="en-US" dirty="0"/>
              <a:t>Data.gov: </a:t>
            </a:r>
            <a:r>
              <a:rPr lang="en-US" dirty="0" err="1"/>
              <a:t>Heart_Disease_Mortality_Data</a:t>
            </a:r>
            <a:r>
              <a:rPr lang="en-US" dirty="0"/>
              <a:t> 2014</a:t>
            </a:r>
          </a:p>
          <a:p>
            <a:pPr lvl="1"/>
            <a:r>
              <a:rPr lang="en-US" dirty="0"/>
              <a:t>CDC: Heart Disease Death Rates (2014)</a:t>
            </a:r>
          </a:p>
          <a:p>
            <a:pPr lvl="1"/>
            <a:r>
              <a:rPr lang="en-US" dirty="0"/>
              <a:t>US census 2014</a:t>
            </a:r>
          </a:p>
          <a:p>
            <a:pPr marL="457200" lvl="1" indent="0">
              <a:buNone/>
            </a:pPr>
            <a:endParaRPr lang="en-US" dirty="0"/>
          </a:p>
          <a:p>
            <a:pPr lvl="1"/>
            <a:r>
              <a:rPr lang="en-US" dirty="0"/>
              <a:t>Questions :</a:t>
            </a:r>
          </a:p>
          <a:p>
            <a:pPr lvl="1"/>
            <a:r>
              <a:rPr lang="en-US" dirty="0"/>
              <a:t>What is the rate of heart disease among the US population?</a:t>
            </a:r>
          </a:p>
          <a:p>
            <a:pPr lvl="1"/>
            <a:r>
              <a:rPr lang="en-US" dirty="0"/>
              <a:t>Is there a difference in occurrence for gender, poverty, and other groups?</a:t>
            </a:r>
          </a:p>
          <a:p>
            <a:pPr lvl="1"/>
            <a:r>
              <a:rPr lang="en-US" dirty="0"/>
              <a:t>What are possible causes? i.e. smoking, alcohol, adult obesity, high school obesity?</a:t>
            </a:r>
          </a:p>
          <a:p>
            <a:pPr lvl="1"/>
            <a:endParaRPr lang="en-US" dirty="0"/>
          </a:p>
          <a:p>
            <a:pPr marL="457200" lvl="1" indent="0">
              <a:buNone/>
            </a:pPr>
            <a:r>
              <a:rPr lang="en-US" dirty="0"/>
              <a:t>These data sources contained data for each of these questions. </a:t>
            </a:r>
          </a:p>
          <a:p>
            <a:pPr marL="457200" lvl="1" indent="0">
              <a:buNone/>
            </a:pPr>
            <a:r>
              <a:rPr lang="en-US" dirty="0"/>
              <a:t>From the first, we gained information about gender</a:t>
            </a:r>
          </a:p>
          <a:p>
            <a:pPr marL="457200" lvl="1" indent="0">
              <a:buNone/>
            </a:pPr>
            <a:r>
              <a:rPr lang="en-US" dirty="0"/>
              <a:t>From the second data source, we gained data for mortality and risk factors.</a:t>
            </a:r>
          </a:p>
          <a:p>
            <a:pPr marL="457200" lvl="1" indent="0">
              <a:buNone/>
            </a:pPr>
            <a:r>
              <a:rPr lang="en-US" dirty="0"/>
              <a:t>From the census, we found poverty data.</a:t>
            </a:r>
          </a:p>
          <a:p>
            <a:pPr lvl="1"/>
            <a:endParaRPr lang="en-US" dirty="0"/>
          </a:p>
        </p:txBody>
      </p:sp>
    </p:spTree>
    <p:extLst>
      <p:ext uri="{BB962C8B-B14F-4D97-AF65-F5344CB8AC3E}">
        <p14:creationId xmlns:p14="http://schemas.microsoft.com/office/powerpoint/2010/main" val="93782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4404-24B3-483D-A5EB-124028687E9F}"/>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3A4ED8F2-92E8-42ED-94ED-B23015BBF9C8}"/>
              </a:ext>
            </a:extLst>
          </p:cNvPr>
          <p:cNvSpPr>
            <a:spLocks noGrp="1"/>
          </p:cNvSpPr>
          <p:nvPr>
            <p:ph idx="1"/>
          </p:nvPr>
        </p:nvSpPr>
        <p:spPr>
          <a:xfrm>
            <a:off x="677334" y="1544715"/>
            <a:ext cx="8596668" cy="4496647"/>
          </a:xfrm>
        </p:spPr>
        <p:txBody>
          <a:bodyPr/>
          <a:lstStyle/>
          <a:p>
            <a:pPr marL="0" indent="0">
              <a:buNone/>
            </a:pPr>
            <a:r>
              <a:rPr lang="en-US" dirty="0"/>
              <a:t>We did minor cleanup on the data. There were some renamed columns, and we sliced the csv columns. For example, different data sources had different nomenclature for the states. We picked good sources.</a:t>
            </a:r>
          </a:p>
          <a:p>
            <a:pPr lvl="1"/>
            <a:endParaRPr lang="en-US" dirty="0"/>
          </a:p>
        </p:txBody>
      </p:sp>
      <p:pic>
        <p:nvPicPr>
          <p:cNvPr id="4" name="Picture 3">
            <a:extLst>
              <a:ext uri="{FF2B5EF4-FFF2-40B4-BE49-F238E27FC236}">
                <a16:creationId xmlns:a16="http://schemas.microsoft.com/office/drawing/2014/main" id="{C5382602-8F03-40B3-B997-7E640CB1F174}"/>
              </a:ext>
            </a:extLst>
          </p:cNvPr>
          <p:cNvPicPr/>
          <p:nvPr/>
        </p:nvPicPr>
        <p:blipFill rotWithShape="1">
          <a:blip r:embed="rId2"/>
          <a:srcRect l="15129" t="40342" r="32564" b="39373"/>
          <a:stretch/>
        </p:blipFill>
        <p:spPr bwMode="auto">
          <a:xfrm>
            <a:off x="582763" y="3214196"/>
            <a:ext cx="8691239" cy="21834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724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3A51-BDDC-40AD-BF82-E1ADE72EFEA5}"/>
              </a:ext>
            </a:extLst>
          </p:cNvPr>
          <p:cNvSpPr>
            <a:spLocks noGrp="1"/>
          </p:cNvSpPr>
          <p:nvPr>
            <p:ph type="title"/>
          </p:nvPr>
        </p:nvSpPr>
        <p:spPr/>
        <p:txBody>
          <a:bodyPr/>
          <a:lstStyle/>
          <a:p>
            <a:r>
              <a:rPr lang="en-US" dirty="0"/>
              <a:t>Pivot table and pie: gender</a:t>
            </a:r>
          </a:p>
        </p:txBody>
      </p:sp>
      <p:pic>
        <p:nvPicPr>
          <p:cNvPr id="5" name="Picture 4">
            <a:extLst>
              <a:ext uri="{FF2B5EF4-FFF2-40B4-BE49-F238E27FC236}">
                <a16:creationId xmlns:a16="http://schemas.microsoft.com/office/drawing/2014/main" id="{22ABCC0A-37C5-4E50-A932-A5E6B6649E27}"/>
              </a:ext>
            </a:extLst>
          </p:cNvPr>
          <p:cNvPicPr/>
          <p:nvPr/>
        </p:nvPicPr>
        <p:blipFill rotWithShape="1">
          <a:blip r:embed="rId2"/>
          <a:srcRect l="15641" t="36010" r="13846" b="22964"/>
          <a:stretch/>
        </p:blipFill>
        <p:spPr bwMode="auto">
          <a:xfrm>
            <a:off x="310719" y="1297234"/>
            <a:ext cx="9348186" cy="2724349"/>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0EB1FE35-D41B-4732-AD1A-614FA3455762}"/>
              </a:ext>
            </a:extLst>
          </p:cNvPr>
          <p:cNvPicPr/>
          <p:nvPr/>
        </p:nvPicPr>
        <p:blipFill rotWithShape="1">
          <a:blip r:embed="rId3"/>
          <a:srcRect l="15000" t="21197" r="33077" b="50086"/>
          <a:stretch/>
        </p:blipFill>
        <p:spPr bwMode="auto">
          <a:xfrm>
            <a:off x="967666" y="4252404"/>
            <a:ext cx="8575828" cy="23980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966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EBFA-F7C7-4096-B094-15DF10839E8F}"/>
              </a:ext>
            </a:extLst>
          </p:cNvPr>
          <p:cNvSpPr>
            <a:spLocks noGrp="1"/>
          </p:cNvSpPr>
          <p:nvPr>
            <p:ph type="title"/>
          </p:nvPr>
        </p:nvSpPr>
        <p:spPr/>
        <p:txBody>
          <a:bodyPr/>
          <a:lstStyle/>
          <a:p>
            <a:r>
              <a:rPr lang="en-US" dirty="0"/>
              <a:t>Males had a higher occurrence of heart disease in US</a:t>
            </a:r>
          </a:p>
        </p:txBody>
      </p:sp>
      <p:pic>
        <p:nvPicPr>
          <p:cNvPr id="5" name="Content Placeholder 4">
            <a:extLst>
              <a:ext uri="{FF2B5EF4-FFF2-40B4-BE49-F238E27FC236}">
                <a16:creationId xmlns:a16="http://schemas.microsoft.com/office/drawing/2014/main" id="{A5D4BDF4-DC9B-46B3-8ED8-52B6F0D59E73}"/>
              </a:ext>
            </a:extLst>
          </p:cNvPr>
          <p:cNvPicPr>
            <a:picLocks noGrp="1" noChangeAspect="1"/>
          </p:cNvPicPr>
          <p:nvPr>
            <p:ph idx="1"/>
          </p:nvPr>
        </p:nvPicPr>
        <p:blipFill>
          <a:blip r:embed="rId2"/>
          <a:stretch>
            <a:fillRect/>
          </a:stretch>
        </p:blipFill>
        <p:spPr>
          <a:xfrm>
            <a:off x="1855433" y="1784413"/>
            <a:ext cx="6903664" cy="4602442"/>
          </a:xfrm>
        </p:spPr>
      </p:pic>
    </p:spTree>
    <p:extLst>
      <p:ext uri="{BB962C8B-B14F-4D97-AF65-F5344CB8AC3E}">
        <p14:creationId xmlns:p14="http://schemas.microsoft.com/office/powerpoint/2010/main" val="52321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6000-9E65-4818-A2DA-4A440B90BCEA}"/>
              </a:ext>
            </a:extLst>
          </p:cNvPr>
          <p:cNvSpPr>
            <a:spLocks noGrp="1"/>
          </p:cNvSpPr>
          <p:nvPr>
            <p:ph type="title"/>
          </p:nvPr>
        </p:nvSpPr>
        <p:spPr/>
        <p:txBody>
          <a:bodyPr/>
          <a:lstStyle/>
          <a:p>
            <a:r>
              <a:rPr lang="en-US" dirty="0"/>
              <a:t>Analyzing Diabetic Cause Relation </a:t>
            </a:r>
          </a:p>
        </p:txBody>
      </p:sp>
      <p:pic>
        <p:nvPicPr>
          <p:cNvPr id="4" name="Content Placeholder 3">
            <a:extLst>
              <a:ext uri="{FF2B5EF4-FFF2-40B4-BE49-F238E27FC236}">
                <a16:creationId xmlns:a16="http://schemas.microsoft.com/office/drawing/2014/main" id="{5893FAC2-84C0-4911-B35F-D9D5759ED6CA}"/>
              </a:ext>
            </a:extLst>
          </p:cNvPr>
          <p:cNvPicPr>
            <a:picLocks noGrp="1"/>
          </p:cNvPicPr>
          <p:nvPr>
            <p:ph idx="1"/>
          </p:nvPr>
        </p:nvPicPr>
        <p:blipFill>
          <a:blip r:embed="rId2"/>
          <a:stretch>
            <a:fillRect/>
          </a:stretch>
        </p:blipFill>
        <p:spPr>
          <a:xfrm>
            <a:off x="1884878" y="2733890"/>
            <a:ext cx="5915025" cy="1152309"/>
          </a:xfrm>
          <a:prstGeom prst="rect">
            <a:avLst/>
          </a:prstGeom>
        </p:spPr>
      </p:pic>
    </p:spTree>
    <p:extLst>
      <p:ext uri="{BB962C8B-B14F-4D97-AF65-F5344CB8AC3E}">
        <p14:creationId xmlns:p14="http://schemas.microsoft.com/office/powerpoint/2010/main" val="379811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9AD8-AB75-44E6-AFA4-148D466FE707}"/>
              </a:ext>
            </a:extLst>
          </p:cNvPr>
          <p:cNvSpPr>
            <a:spLocks noGrp="1"/>
          </p:cNvSpPr>
          <p:nvPr>
            <p:ph type="title"/>
          </p:nvPr>
        </p:nvSpPr>
        <p:spPr>
          <a:xfrm>
            <a:off x="677334" y="266700"/>
            <a:ext cx="8596668" cy="1085850"/>
          </a:xfrm>
        </p:spPr>
        <p:txBody>
          <a:bodyPr/>
          <a:lstStyle/>
          <a:p>
            <a:r>
              <a:rPr lang="en-US" dirty="0"/>
              <a:t>Checking for Normalization and Linearity</a:t>
            </a:r>
          </a:p>
        </p:txBody>
      </p:sp>
      <p:pic>
        <p:nvPicPr>
          <p:cNvPr id="5" name="Content Placeholder 4" descr="A close up of text on a white background&#10;&#10;Description automatically generated">
            <a:extLst>
              <a:ext uri="{FF2B5EF4-FFF2-40B4-BE49-F238E27FC236}">
                <a16:creationId xmlns:a16="http://schemas.microsoft.com/office/drawing/2014/main" id="{D0329449-413E-482D-A1D5-517EC3FD53C4}"/>
              </a:ext>
            </a:extLst>
          </p:cNvPr>
          <p:cNvPicPr>
            <a:picLocks noGrp="1" noChangeAspect="1"/>
          </p:cNvPicPr>
          <p:nvPr>
            <p:ph idx="1"/>
          </p:nvPr>
        </p:nvPicPr>
        <p:blipFill>
          <a:blip r:embed="rId2"/>
          <a:stretch>
            <a:fillRect/>
          </a:stretch>
        </p:blipFill>
        <p:spPr>
          <a:xfrm>
            <a:off x="257176" y="1800225"/>
            <a:ext cx="9124950" cy="4791075"/>
          </a:xfrm>
        </p:spPr>
      </p:pic>
    </p:spTree>
    <p:extLst>
      <p:ext uri="{BB962C8B-B14F-4D97-AF65-F5344CB8AC3E}">
        <p14:creationId xmlns:p14="http://schemas.microsoft.com/office/powerpoint/2010/main" val="421248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45AE-29A5-4015-928E-5840B6458AAB}"/>
              </a:ext>
            </a:extLst>
          </p:cNvPr>
          <p:cNvSpPr>
            <a:spLocks noGrp="1"/>
          </p:cNvSpPr>
          <p:nvPr>
            <p:ph type="title"/>
          </p:nvPr>
        </p:nvSpPr>
        <p:spPr/>
        <p:txBody>
          <a:bodyPr/>
          <a:lstStyle/>
          <a:p>
            <a:r>
              <a:rPr lang="en-US" dirty="0"/>
              <a:t>Correlation Coefficient Value (R Value)</a:t>
            </a:r>
          </a:p>
        </p:txBody>
      </p:sp>
      <p:sp>
        <p:nvSpPr>
          <p:cNvPr id="3" name="Content Placeholder 2">
            <a:extLst>
              <a:ext uri="{FF2B5EF4-FFF2-40B4-BE49-F238E27FC236}">
                <a16:creationId xmlns:a16="http://schemas.microsoft.com/office/drawing/2014/main" id="{9E6FDEE4-ED81-4EF7-913E-BA14E4CDE62E}"/>
              </a:ext>
            </a:extLst>
          </p:cNvPr>
          <p:cNvSpPr>
            <a:spLocks noGrp="1"/>
          </p:cNvSpPr>
          <p:nvPr>
            <p:ph idx="1"/>
          </p:nvPr>
        </p:nvSpPr>
        <p:spPr/>
        <p:txBody>
          <a:bodyPr/>
          <a:lstStyle/>
          <a:p>
            <a:r>
              <a:rPr lang="en-US" dirty="0"/>
              <a:t>#Calculate Pearson correlation </a:t>
            </a:r>
            <a:r>
              <a:rPr lang="en-US" dirty="0" err="1"/>
              <a:t>Coefficent</a:t>
            </a:r>
            <a:r>
              <a:rPr lang="en-US" dirty="0"/>
              <a:t> </a:t>
            </a:r>
          </a:p>
          <a:p>
            <a:r>
              <a:rPr lang="en-US" dirty="0" err="1"/>
              <a:t>corr</a:t>
            </a:r>
            <a:r>
              <a:rPr lang="en-US" dirty="0"/>
              <a:t> = </a:t>
            </a:r>
            <a:r>
              <a:rPr lang="en-US" dirty="0" err="1"/>
              <a:t>test_new.corr</a:t>
            </a:r>
            <a:r>
              <a:rPr lang="en-US" dirty="0"/>
              <a:t>()</a:t>
            </a:r>
          </a:p>
          <a:p>
            <a:r>
              <a:rPr lang="en-US" dirty="0" err="1"/>
              <a:t>corr.to_csv</a:t>
            </a:r>
            <a:r>
              <a:rPr lang="en-US" dirty="0"/>
              <a:t>('Correlation Values.csv')</a:t>
            </a:r>
          </a:p>
          <a:p>
            <a:r>
              <a:rPr lang="en-US" dirty="0" err="1"/>
              <a:t>corr</a:t>
            </a:r>
            <a:endParaRPr lang="en-US" dirty="0"/>
          </a:p>
        </p:txBody>
      </p:sp>
      <p:pic>
        <p:nvPicPr>
          <p:cNvPr id="4" name="Picture 3">
            <a:extLst>
              <a:ext uri="{FF2B5EF4-FFF2-40B4-BE49-F238E27FC236}">
                <a16:creationId xmlns:a16="http://schemas.microsoft.com/office/drawing/2014/main" id="{E8509852-4C7D-40E2-B6A8-A1466731E0BD}"/>
              </a:ext>
            </a:extLst>
          </p:cNvPr>
          <p:cNvPicPr>
            <a:picLocks noChangeAspect="1"/>
          </p:cNvPicPr>
          <p:nvPr/>
        </p:nvPicPr>
        <p:blipFill>
          <a:blip r:embed="rId2"/>
          <a:stretch>
            <a:fillRect/>
          </a:stretch>
        </p:blipFill>
        <p:spPr>
          <a:xfrm>
            <a:off x="276224" y="3429000"/>
            <a:ext cx="9277351" cy="2722286"/>
          </a:xfrm>
          <a:prstGeom prst="rect">
            <a:avLst/>
          </a:prstGeom>
        </p:spPr>
      </p:pic>
    </p:spTree>
    <p:extLst>
      <p:ext uri="{BB962C8B-B14F-4D97-AF65-F5344CB8AC3E}">
        <p14:creationId xmlns:p14="http://schemas.microsoft.com/office/powerpoint/2010/main" val="27159955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389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US Heart Disease Analysis for 2014</vt:lpstr>
      <vt:lpstr>Motivation &amp; Summary</vt:lpstr>
      <vt:lpstr>Data Sources and Questions</vt:lpstr>
      <vt:lpstr>Data cleanup and exploration</vt:lpstr>
      <vt:lpstr>Pivot table and pie: gender</vt:lpstr>
      <vt:lpstr>Males had a higher occurrence of heart disease in US</vt:lpstr>
      <vt:lpstr>Analyzing Diabetic Cause Relation </vt:lpstr>
      <vt:lpstr>Checking for Normalization and Linearity</vt:lpstr>
      <vt:lpstr>Correlation Coefficient Value (R Value)</vt:lpstr>
      <vt:lpstr>Correlation Coefficient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Heart Disease Analysis for 2014</dc:title>
  <dc:creator>Mary Salazar</dc:creator>
  <cp:lastModifiedBy>prasanna jaiswal</cp:lastModifiedBy>
  <cp:revision>9</cp:revision>
  <dcterms:created xsi:type="dcterms:W3CDTF">2018-12-15T01:40:48Z</dcterms:created>
  <dcterms:modified xsi:type="dcterms:W3CDTF">2018-12-15T03:07:55Z</dcterms:modified>
</cp:coreProperties>
</file>