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91" r:id="rId33"/>
    <p:sldId id="288" r:id="rId34"/>
    <p:sldId id="289" r:id="rId35"/>
    <p:sldId id="290"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75.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57" y="2536510"/>
            <a:ext cx="7766936" cy="1646302"/>
          </a:xfrm>
        </p:spPr>
        <p:txBody>
          <a:bodyPr/>
          <a:lstStyle/>
          <a:p>
            <a:r>
              <a:rPr lang="en-US" sz="3200" dirty="0" smtClean="0"/>
              <a:t>OPTIMIZATION TECHNIQUES </a:t>
            </a:r>
            <a:br>
              <a:rPr lang="en-US" sz="3200" dirty="0" smtClean="0"/>
            </a:br>
            <a:endParaRPr lang="en-US" sz="3200" dirty="0"/>
          </a:p>
        </p:txBody>
      </p:sp>
    </p:spTree>
    <p:extLst>
      <p:ext uri="{BB962C8B-B14F-4D97-AF65-F5344CB8AC3E}">
        <p14:creationId xmlns:p14="http://schemas.microsoft.com/office/powerpoint/2010/main" val="3563150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Some Useful Notions</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462970" cy="4182640"/>
              </a:xfrm>
            </p:spPr>
            <p:txBody>
              <a:bodyPr>
                <a:normAutofit lnSpcReduction="10000"/>
              </a:bodyPr>
              <a:lstStyle/>
              <a:p>
                <a:pPr algn="l"/>
                <a:r>
                  <a:rPr lang="en-US" sz="1600" dirty="0" smtClean="0">
                    <a:latin typeface="Cambria Math" panose="02040503050406030204" pitchFamily="18" charset="0"/>
                  </a:rPr>
                  <a:t>Let an LPP be described as (P1) and let </a:t>
                </a:r>
                <a14:m>
                  <m:oMath xmlns:m="http://schemas.openxmlformats.org/officeDocument/2006/math">
                    <m:sSup>
                      <m:sSupPr>
                        <m:ctrlPr>
                          <a:rPr lang="en-US" sz="1600" i="1">
                            <a:latin typeface="Cambria Math" panose="02040503050406030204" pitchFamily="18" charset="0"/>
                          </a:rPr>
                        </m:ctrlPr>
                      </m:sSupPr>
                      <m:e>
                        <m:r>
                          <m:rPr>
                            <m:sty m:val="p"/>
                          </m:rPr>
                          <a:rPr lang="en-US" sz="1600" i="0">
                            <a:latin typeface="Cambria Math" panose="02040503050406030204" pitchFamily="18" charset="0"/>
                          </a:rPr>
                          <m:t>X</m:t>
                        </m:r>
                      </m:e>
                      <m:sup>
                        <m:r>
                          <a:rPr lang="en-US" sz="1600" i="0">
                            <a:latin typeface="Cambria Math" panose="02040503050406030204" pitchFamily="18" charset="0"/>
                          </a:rPr>
                          <m:t>∗</m:t>
                        </m:r>
                      </m:sup>
                    </m:sSup>
                  </m:oMath>
                </a14:m>
                <a:r>
                  <a:rPr lang="en-US" sz="1600" dirty="0">
                    <a:latin typeface="Cambria Math" panose="02040503050406030204" pitchFamily="18" charset="0"/>
                  </a:rPr>
                  <a:t> be a basic feasible solution for the given problem. Let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x</m:t>
                        </m:r>
                      </m:e>
                      <m:sub>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B</m:t>
                            </m:r>
                          </m:e>
                          <m:sub>
                            <m:r>
                              <a:rPr lang="en-US" sz="1600" i="0">
                                <a:latin typeface="Cambria Math" panose="02040503050406030204" pitchFamily="18" charset="0"/>
                              </a:rPr>
                              <m:t>1</m:t>
                            </m:r>
                          </m:sub>
                        </m:sSub>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x</m:t>
                        </m:r>
                      </m:e>
                      <m:sub>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B</m:t>
                            </m:r>
                          </m:e>
                          <m:sub>
                            <m:r>
                              <a:rPr lang="en-US" sz="1600" i="0">
                                <a:latin typeface="Cambria Math" panose="02040503050406030204" pitchFamily="18" charset="0"/>
                              </a:rPr>
                              <m:t>2</m:t>
                            </m:r>
                          </m:sub>
                        </m:sSub>
                      </m:sub>
                    </m:sSub>
                    <m:r>
                      <a:rPr lang="en-US" sz="1600" i="0">
                        <a:latin typeface="Cambria Math" panose="02040503050406030204" pitchFamily="18" charset="0"/>
                      </a:rPr>
                      <m:t>,…, </m:t>
                    </m:r>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x</m:t>
                        </m:r>
                      </m:e>
                      <m:sub>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B</m:t>
                            </m:r>
                          </m:e>
                          <m:sub>
                            <m:r>
                              <m:rPr>
                                <m:sty m:val="p"/>
                              </m:rPr>
                              <a:rPr lang="en-US" sz="1600" i="0">
                                <a:latin typeface="Cambria Math" panose="02040503050406030204" pitchFamily="18" charset="0"/>
                              </a:rPr>
                              <m:t>m</m:t>
                            </m:r>
                          </m:sub>
                        </m:sSub>
                      </m:sub>
                    </m:sSub>
                  </m:oMath>
                </a14:m>
                <a:r>
                  <a:rPr lang="en-US" sz="1600" dirty="0">
                    <a:latin typeface="Cambria Math" panose="02040503050406030204" pitchFamily="18" charset="0"/>
                  </a:rPr>
                  <a:t> be the set of basic variables for </a:t>
                </a:r>
                <a14:m>
                  <m:oMath xmlns:m="http://schemas.openxmlformats.org/officeDocument/2006/math">
                    <m:sSup>
                      <m:sSupPr>
                        <m:ctrlPr>
                          <a:rPr lang="en-US" sz="1600" i="1">
                            <a:latin typeface="Cambria Math" panose="02040503050406030204" pitchFamily="18" charset="0"/>
                          </a:rPr>
                        </m:ctrlPr>
                      </m:sSupPr>
                      <m:e>
                        <m:r>
                          <m:rPr>
                            <m:sty m:val="p"/>
                          </m:rPr>
                          <a:rPr lang="en-US" sz="1600" i="0">
                            <a:latin typeface="Cambria Math" panose="02040503050406030204" pitchFamily="18" charset="0"/>
                          </a:rPr>
                          <m:t>X</m:t>
                        </m:r>
                      </m:e>
                      <m:sup>
                        <m:r>
                          <a:rPr lang="en-US" sz="1600" i="0">
                            <a:latin typeface="Cambria Math" panose="02040503050406030204" pitchFamily="18" charset="0"/>
                          </a:rPr>
                          <m:t>∗</m:t>
                        </m:r>
                      </m:sup>
                    </m:sSup>
                    <m:r>
                      <a:rPr lang="en-US" sz="1600" i="0">
                        <a:latin typeface="Cambria Math" panose="02040503050406030204" pitchFamily="18" charset="0"/>
                      </a:rPr>
                      <m:t> </m:t>
                    </m:r>
                  </m:oMath>
                </a14:m>
                <a:r>
                  <a:rPr lang="en-US" sz="1600" dirty="0">
                    <a:latin typeface="Cambria Math" panose="02040503050406030204" pitchFamily="18" charset="0"/>
                  </a:rPr>
                  <a:t>and let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a</m:t>
                        </m:r>
                      </m:e>
                      <m:sub>
                        <m:r>
                          <m:rPr>
                            <m:sty m:val="p"/>
                          </m:rPr>
                          <a:rPr lang="en-US" sz="1600" i="0">
                            <a:latin typeface="Cambria Math" panose="02040503050406030204" pitchFamily="18" charset="0"/>
                          </a:rPr>
                          <m:t>j</m:t>
                        </m:r>
                      </m:sub>
                    </m:sSub>
                  </m:oMath>
                </a14:m>
                <a:r>
                  <a:rPr lang="en-US" sz="1600" dirty="0">
                    <a:latin typeface="Cambria Math" panose="02040503050406030204" pitchFamily="18" charset="0"/>
                  </a:rPr>
                  <a:t> denote the column of variable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x</m:t>
                        </m:r>
                      </m:e>
                      <m:sub>
                        <m:r>
                          <m:rPr>
                            <m:sty m:val="p"/>
                          </m:rPr>
                          <a:rPr lang="en-US" sz="1600" i="0">
                            <a:latin typeface="Cambria Math" panose="02040503050406030204" pitchFamily="18" charset="0"/>
                          </a:rPr>
                          <m:t>j</m:t>
                        </m:r>
                      </m:sub>
                    </m:sSub>
                  </m:oMath>
                </a14:m>
                <a:r>
                  <a:rPr lang="en-US" sz="1600" dirty="0">
                    <a:latin typeface="Cambria Math" panose="02040503050406030204" pitchFamily="18" charset="0"/>
                  </a:rPr>
                  <a:t>.</a:t>
                </a:r>
              </a:p>
              <a:p>
                <a:pPr algn="l"/>
                <a:endParaRPr lang="en-US" sz="1600" dirty="0">
                  <a:latin typeface="Cambria Math" panose="02040503050406030204" pitchFamily="18" charset="0"/>
                </a:endParaRPr>
              </a:p>
              <a:p>
                <a:pPr algn="l"/>
                <a:r>
                  <a:rPr lang="en-US" sz="1600" dirty="0">
                    <a:latin typeface="Cambria Math" panose="02040503050406030204" pitchFamily="18" charset="0"/>
                  </a:rPr>
                  <a:t>Let </a:t>
                </a:r>
                <a:r>
                  <a:rPr lang="en-US" sz="1600" dirty="0" smtClean="0">
                    <a:latin typeface="Cambria Math" panose="02040503050406030204" pitchFamily="18" charset="0"/>
                  </a:rPr>
                  <a:t>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z</m:t>
                        </m:r>
                      </m:e>
                      <m:sub>
                        <m:r>
                          <m:rPr>
                            <m:sty m:val="p"/>
                          </m:rPr>
                          <a:rPr lang="en-US" sz="1600" i="0">
                            <a:latin typeface="Cambria Math" panose="02040503050406030204" pitchFamily="18" charset="0"/>
                          </a:rPr>
                          <m:t>j</m:t>
                        </m:r>
                      </m:sub>
                    </m:sSub>
                    <m:r>
                      <a:rPr lang="en-US" sz="1600" i="0">
                        <a:latin typeface="Cambria Math" panose="02040503050406030204" pitchFamily="18" charset="0"/>
                      </a:rPr>
                      <m:t>=</m:t>
                    </m:r>
                    <m:sSubSup>
                      <m:sSubSupPr>
                        <m:ctrlPr>
                          <a:rPr lang="en-US" sz="1600" i="1">
                            <a:latin typeface="Cambria Math" panose="02040503050406030204" pitchFamily="18" charset="0"/>
                          </a:rPr>
                        </m:ctrlPr>
                      </m:sSubSupPr>
                      <m:e>
                        <m:r>
                          <m:rPr>
                            <m:sty m:val="p"/>
                          </m:rPr>
                          <a:rPr lang="en-US" sz="1600" i="0">
                            <a:latin typeface="Cambria Math" panose="02040503050406030204" pitchFamily="18" charset="0"/>
                          </a:rPr>
                          <m:t>C</m:t>
                        </m:r>
                      </m:e>
                      <m:sub>
                        <m:r>
                          <m:rPr>
                            <m:sty m:val="p"/>
                          </m:rPr>
                          <a:rPr lang="en-US" sz="1600" i="0">
                            <a:latin typeface="Cambria Math" panose="02040503050406030204" pitchFamily="18" charset="0"/>
                          </a:rPr>
                          <m:t>B</m:t>
                        </m:r>
                      </m:sub>
                      <m:sup>
                        <m:r>
                          <m:rPr>
                            <m:sty m:val="p"/>
                          </m:rPr>
                          <a:rPr lang="en-US" sz="1600" i="0">
                            <a:latin typeface="Cambria Math" panose="02040503050406030204" pitchFamily="18" charset="0"/>
                          </a:rPr>
                          <m:t>T</m:t>
                        </m:r>
                      </m:sup>
                    </m:sSubSup>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a</m:t>
                        </m:r>
                      </m:e>
                      <m:sub>
                        <m:r>
                          <m:rPr>
                            <m:sty m:val="p"/>
                          </m:rPr>
                          <a:rPr lang="en-US" sz="1600" i="0">
                            <a:latin typeface="Cambria Math" panose="02040503050406030204" pitchFamily="18" charset="0"/>
                          </a:rPr>
                          <m:t>j</m:t>
                        </m:r>
                      </m:sub>
                    </m:sSub>
                  </m:oMath>
                </a14:m>
                <a:r>
                  <a:rPr lang="en-US" sz="1600" dirty="0">
                    <a:latin typeface="Cambria Math" panose="02040503050406030204" pitchFamily="18" charset="0"/>
                  </a:rPr>
                  <a:t>. Then </a:t>
                </a:r>
                <a14:m>
                  <m:oMath xmlns:m="http://schemas.openxmlformats.org/officeDocument/2006/math">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z</m:t>
                        </m:r>
                      </m:e>
                      <m:sub>
                        <m:r>
                          <m:rPr>
                            <m:sty m:val="p"/>
                          </m:rPr>
                          <a:rPr lang="en-US" sz="1600" i="0">
                            <a:latin typeface="Cambria Math" panose="02040503050406030204" pitchFamily="18" charset="0"/>
                          </a:rPr>
                          <m:t>j</m:t>
                        </m:r>
                      </m:sub>
                    </m:sSub>
                    <m:r>
                      <a:rPr lang="en-US" sz="1600" i="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c</m:t>
                        </m:r>
                      </m:e>
                      <m:sub>
                        <m:r>
                          <m:rPr>
                            <m:sty m:val="p"/>
                          </m:rPr>
                          <a:rPr lang="en-US" sz="1600" i="0">
                            <a:latin typeface="Cambria Math" panose="02040503050406030204" pitchFamily="18" charset="0"/>
                          </a:rPr>
                          <m:t>j</m:t>
                        </m:r>
                      </m:sub>
                    </m:sSub>
                  </m:oMath>
                </a14:m>
                <a:r>
                  <a:rPr lang="en-US" sz="1600" dirty="0">
                    <a:latin typeface="Cambria Math" panose="02040503050406030204" pitchFamily="18" charset="0"/>
                  </a:rPr>
                  <a:t> is called the local evaluation at </a:t>
                </a:r>
                <a14:m>
                  <m:oMath xmlns:m="http://schemas.openxmlformats.org/officeDocument/2006/math">
                    <m:r>
                      <m:rPr>
                        <m:sty m:val="p"/>
                      </m:rPr>
                      <a:rPr lang="en-US" sz="1600" i="0">
                        <a:latin typeface="Cambria Math" panose="02040503050406030204" pitchFamily="18" charset="0"/>
                      </a:rPr>
                      <m:t>j</m:t>
                    </m:r>
                    <m:r>
                      <a:rPr lang="en-US" sz="1600" i="0">
                        <a:latin typeface="Cambria Math" panose="02040503050406030204" pitchFamily="18" charset="0"/>
                      </a:rPr>
                      <m:t> </m:t>
                    </m:r>
                    <m:d>
                      <m:dPr>
                        <m:ctrlPr>
                          <a:rPr lang="en-US" sz="1600" i="1">
                            <a:latin typeface="Cambria Math" panose="02040503050406030204" pitchFamily="18" charset="0"/>
                          </a:rPr>
                        </m:ctrlPr>
                      </m:dPr>
                      <m:e>
                        <m:r>
                          <m:rPr>
                            <m:sty m:val="p"/>
                          </m:rPr>
                          <a:rPr lang="en-US" sz="1600" i="0">
                            <a:latin typeface="Cambria Math" panose="02040503050406030204" pitchFamily="18" charset="0"/>
                          </a:rPr>
                          <m:t>or</m:t>
                        </m:r>
                        <m:r>
                          <a:rPr lang="en-US" sz="1600" i="0">
                            <a:latin typeface="Cambria Math" panose="02040503050406030204" pitchFamily="18" charset="0"/>
                          </a:rPr>
                          <m:t> </m:t>
                        </m:r>
                        <m:r>
                          <m:rPr>
                            <m:sty m:val="p"/>
                          </m:rPr>
                          <a:rPr lang="en-US" sz="1600" i="0">
                            <a:latin typeface="Cambria Math" panose="02040503050406030204" pitchFamily="18" charset="0"/>
                          </a:rPr>
                          <m:t>at</m:t>
                        </m:r>
                        <m:r>
                          <a:rPr lang="en-US" sz="1600" i="0">
                            <a:latin typeface="Cambria Math" panose="02040503050406030204" pitchFamily="18" charset="0"/>
                          </a:rPr>
                          <m:t> </m:t>
                        </m:r>
                        <m:r>
                          <m:rPr>
                            <m:sty m:val="p"/>
                          </m:rPr>
                          <a:rPr lang="en-US" sz="1600" i="0">
                            <a:latin typeface="Cambria Math" panose="02040503050406030204" pitchFamily="18" charset="0"/>
                          </a:rPr>
                          <m:t>variable</m:t>
                        </m:r>
                        <m:r>
                          <a:rPr lang="en-US" sz="1600" i="0">
                            <a:latin typeface="Cambria Math" panose="02040503050406030204" pitchFamily="18" charset="0"/>
                          </a:rPr>
                          <m:t> </m:t>
                        </m:r>
                        <m:sSub>
                          <m:sSubPr>
                            <m:ctrlPr>
                              <a:rPr lang="en-US" sz="1600" i="1">
                                <a:latin typeface="Cambria Math" panose="02040503050406030204" pitchFamily="18" charset="0"/>
                              </a:rPr>
                            </m:ctrlPr>
                          </m:sSubPr>
                          <m:e>
                            <m:r>
                              <m:rPr>
                                <m:sty m:val="p"/>
                              </m:rPr>
                              <a:rPr lang="en-US" sz="1600" i="0">
                                <a:latin typeface="Cambria Math" panose="02040503050406030204" pitchFamily="18" charset="0"/>
                              </a:rPr>
                              <m:t>x</m:t>
                            </m:r>
                          </m:e>
                          <m:sub>
                            <m:r>
                              <m:rPr>
                                <m:sty m:val="p"/>
                              </m:rPr>
                              <a:rPr lang="en-US" sz="1600" i="0">
                                <a:latin typeface="Cambria Math" panose="02040503050406030204" pitchFamily="18" charset="0"/>
                              </a:rPr>
                              <m:t>j</m:t>
                            </m:r>
                          </m:sub>
                        </m:sSub>
                      </m:e>
                    </m:d>
                    <m:r>
                      <a:rPr lang="en-US" sz="1600" i="0">
                        <a:latin typeface="Cambria Math" panose="02040503050406030204" pitchFamily="18" charset="0"/>
                      </a:rPr>
                      <m:t>.</m:t>
                    </m:r>
                  </m:oMath>
                </a14:m>
                <a:endParaRPr lang="en-US" sz="1600" dirty="0">
                  <a:latin typeface="Cambria Math" panose="02040503050406030204" pitchFamily="18" charset="0"/>
                </a:endParaRPr>
              </a:p>
              <a:p>
                <a:pPr algn="l"/>
                <a:r>
                  <a:rPr lang="en-US" sz="1600" dirty="0">
                    <a:latin typeface="Cambria Math" panose="02040503050406030204" pitchFamily="18" charset="0"/>
                  </a:rPr>
                  <a:t>Before we move forward, we present the information corresponding to the given LPP in the tabular form (as described below) :</a:t>
                </a:r>
              </a:p>
              <a:p>
                <a:pPr algn="l"/>
                <a:endParaRPr lang="en-US" sz="1600" dirty="0"/>
              </a:p>
              <a:p>
                <a:pPr algn="l"/>
                <a:endParaRPr lang="en-US" sz="1600" dirty="0"/>
              </a:p>
              <a:p>
                <a:pPr algn="l"/>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𝐶</m:t>
                                </m:r>
                              </m:e>
                              <m:sub>
                                <m:r>
                                  <m:rPr>
                                    <m:brk m:alnAt="7"/>
                                  </m:rPr>
                                  <a:rPr lang="en-US" sz="1600" i="1">
                                    <a:latin typeface="Cambria Math" panose="02040503050406030204" pitchFamily="18" charset="0"/>
                                  </a:rPr>
                                  <m:t>𝐵</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sSub>
                                  <m:sSubPr>
                                    <m:ctrlPr>
                                      <a:rPr lang="en-US" sz="1600" i="1">
                                        <a:latin typeface="Cambria Math" panose="02040503050406030204" pitchFamily="18" charset="0"/>
                                      </a:rPr>
                                    </m:ctrlPr>
                                  </m:sSubPr>
                                  <m:e>
                                    <m:r>
                                      <a:rPr lang="en-US" sz="1600" i="1">
                                        <a:latin typeface="Cambria Math" panose="02040503050406030204" pitchFamily="18" charset="0"/>
                                      </a:rPr>
                                      <m:t>𝐵</m:t>
                                    </m:r>
                                  </m:e>
                                  <m:sub>
                                    <m:r>
                                      <a:rPr lang="en-US" sz="1600" i="1">
                                        <a:latin typeface="Cambria Math" panose="02040503050406030204" pitchFamily="18" charset="0"/>
                                      </a:rPr>
                                      <m:t>1</m:t>
                                    </m:r>
                                  </m:sub>
                                </m:sSub>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sSub>
                                  <m:sSubPr>
                                    <m:ctrlPr>
                                      <a:rPr lang="en-US" sz="1600" i="1">
                                        <a:latin typeface="Cambria Math" panose="02040503050406030204" pitchFamily="18" charset="0"/>
                                      </a:rPr>
                                    </m:ctrlPr>
                                  </m:sSubPr>
                                  <m:e>
                                    <m:r>
                                      <a:rPr lang="en-US" sz="1600" i="1">
                                        <a:latin typeface="Cambria Math" panose="02040503050406030204" pitchFamily="18" charset="0"/>
                                      </a:rPr>
                                      <m:t>𝐵</m:t>
                                    </m:r>
                                  </m:e>
                                  <m:sub>
                                    <m:r>
                                      <a:rPr lang="en-US" sz="1600" i="1">
                                        <a:latin typeface="Cambria Math" panose="02040503050406030204" pitchFamily="18" charset="0"/>
                                      </a:rPr>
                                      <m:t>2</m:t>
                                    </m:r>
                                  </m:sub>
                                </m:sSub>
                              </m:sub>
                            </m:sSub>
                          </m:e>
                        </m:mr>
                      </m:m>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𝐵</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sSub>
                                  <m:sSubPr>
                                    <m:ctrlPr>
                                      <a:rPr lang="en-US" sz="1600" i="1">
                                        <a:latin typeface="Cambria Math" panose="02040503050406030204" pitchFamily="18" charset="0"/>
                                      </a:rPr>
                                    </m:ctrlPr>
                                  </m:sSubPr>
                                  <m:e>
                                    <m:r>
                                      <a:rPr lang="en-US" sz="1600" i="1">
                                        <a:latin typeface="Cambria Math" panose="02040503050406030204" pitchFamily="18" charset="0"/>
                                      </a:rPr>
                                      <m:t>𝐵</m:t>
                                    </m:r>
                                  </m:e>
                                  <m:sub>
                                    <m:r>
                                      <a:rPr lang="en-US" sz="1600" i="1">
                                        <a:latin typeface="Cambria Math" panose="02040503050406030204" pitchFamily="18" charset="0"/>
                                      </a:rPr>
                                      <m:t>1</m:t>
                                    </m:r>
                                  </m:sub>
                                </m:sSub>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sSub>
                                  <m:sSubPr>
                                    <m:ctrlPr>
                                      <a:rPr lang="en-US" sz="1600" i="1">
                                        <a:latin typeface="Cambria Math" panose="02040503050406030204" pitchFamily="18" charset="0"/>
                                      </a:rPr>
                                    </m:ctrlPr>
                                  </m:sSubPr>
                                  <m:e>
                                    <m:r>
                                      <a:rPr lang="en-US" sz="1600" i="1">
                                        <a:latin typeface="Cambria Math" panose="02040503050406030204" pitchFamily="18" charset="0"/>
                                      </a:rPr>
                                      <m:t>𝐵</m:t>
                                    </m:r>
                                  </m:e>
                                  <m:sub>
                                    <m:r>
                                      <a:rPr lang="en-US" sz="1600" i="1">
                                        <a:latin typeface="Cambria Math" panose="02040503050406030204" pitchFamily="18" charset="0"/>
                                      </a:rPr>
                                      <m:t>2</m:t>
                                    </m:r>
                                  </m:sub>
                                </m:sSub>
                              </m:sub>
                            </m:sSub>
                          </m:e>
                        </m:mr>
                      </m:m>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𝑏</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1</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2</m:t>
                                </m:r>
                              </m:sub>
                            </m:sSub>
                          </m:e>
                        </m:mr>
                      </m:m>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𝑎</m:t>
                                </m:r>
                              </m:e>
                              <m:sub>
                                <m:r>
                                  <m:rPr>
                                    <m:brk m:alnAt="7"/>
                                  </m:rPr>
                                  <a:rPr lang="en-US" sz="1600" i="1">
                                    <a:latin typeface="Cambria Math" panose="02040503050406030204" pitchFamily="18" charset="0"/>
                                  </a:rPr>
                                  <m:t>1</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11</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21</m:t>
                                </m:r>
                              </m:sub>
                            </m:sSub>
                          </m:e>
                        </m:mr>
                      </m:m>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𝑎</m:t>
                                </m:r>
                              </m:e>
                              <m:sub>
                                <m:r>
                                  <m:rPr>
                                    <m:brk m:alnAt="7"/>
                                  </m:rP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12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22</m:t>
                                </m:r>
                              </m:sub>
                            </m:sSub>
                          </m:e>
                        </m:mr>
                      </m:m>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m:t>
                            </m:r>
                          </m:e>
                        </m:mr>
                        <m:mr>
                          <m:e>
                            <m:r>
                              <a:rPr lang="en-US" sz="1600" i="1">
                                <a:latin typeface="Cambria Math" panose="02040503050406030204" pitchFamily="18" charset="0"/>
                              </a:rPr>
                              <m:t>…</m:t>
                            </m:r>
                          </m:e>
                        </m:mr>
                        <m:mr>
                          <m:e>
                            <m:r>
                              <a:rPr lang="en-US" sz="1600" i="1">
                                <a:latin typeface="Cambria Math" panose="02040503050406030204" pitchFamily="18" charset="0"/>
                              </a:rPr>
                              <m:t>…</m:t>
                            </m:r>
                          </m:e>
                        </m:mr>
                      </m:m>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𝑎</m:t>
                                </m:r>
                              </m:e>
                              <m:sub>
                                <m:r>
                                  <m:rPr>
                                    <m:brk m:alnAt="7"/>
                                  </m:rPr>
                                  <a:rPr lang="en-US" sz="1600" i="1">
                                    <a:latin typeface="Cambria Math" panose="02040503050406030204" pitchFamily="18" charset="0"/>
                                  </a:rPr>
                                  <m:t>𝑛</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1</m:t>
                                </m:r>
                                <m:r>
                                  <a:rPr lang="en-US" sz="1600" i="1">
                                    <a:latin typeface="Cambria Math" panose="02040503050406030204" pitchFamily="18" charset="0"/>
                                  </a:rPr>
                                  <m:t>𝑛</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2</m:t>
                                </m:r>
                                <m:r>
                                  <a:rPr lang="en-US" sz="1600" i="1">
                                    <a:latin typeface="Cambria Math" panose="02040503050406030204" pitchFamily="18" charset="0"/>
                                  </a:rPr>
                                  <m:t>𝑛</m:t>
                                </m:r>
                              </m:sub>
                            </m:sSub>
                          </m:e>
                        </m:mr>
                      </m:m>
                    </m:oMath>
                  </m:oMathPara>
                </a14:m>
                <a:endParaRPr lang="en-US" sz="1600" dirty="0"/>
              </a:p>
              <a:p>
                <a:pPr algn="l"/>
                <a:r>
                  <a:rPr lang="en-US" sz="1600" dirty="0"/>
                  <a:t>       </a:t>
                </a:r>
                <a:r>
                  <a:rPr lang="en-US" sz="1600" dirty="0" smtClean="0"/>
                  <a:t>             </a:t>
                </a:r>
                <a14:m>
                  <m:oMath xmlns:m="http://schemas.openxmlformats.org/officeDocument/2006/math">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sSub>
                                <m:sSubPr>
                                  <m:ctrlPr>
                                    <a:rPr lang="en-US" sz="1600" i="1">
                                      <a:latin typeface="Cambria Math" panose="02040503050406030204" pitchFamily="18" charset="0"/>
                                    </a:rPr>
                                  </m:ctrlPr>
                                </m:sSubPr>
                                <m:e>
                                  <m:r>
                                    <a:rPr lang="en-US" sz="1600" i="1">
                                      <a:latin typeface="Cambria Math" panose="02040503050406030204" pitchFamily="18" charset="0"/>
                                    </a:rPr>
                                    <m:t>𝐵</m:t>
                                  </m:r>
                                </m:e>
                                <m:sub>
                                  <m:r>
                                    <a:rPr lang="en-US" sz="1600" i="1">
                                      <a:latin typeface="Cambria Math" panose="02040503050406030204" pitchFamily="18" charset="0"/>
                                    </a:rPr>
                                    <m:t>𝑚</m:t>
                                  </m:r>
                                </m:sub>
                              </m:sSub>
                            </m:sub>
                          </m:sSub>
                        </m:e>
                      </m:mr>
                      <m:mr>
                        <m:e>
                          <m:r>
                            <a:rPr lang="en-US" sz="1600" i="1">
                              <a:latin typeface="Cambria Math" panose="02040503050406030204" pitchFamily="18" charset="0"/>
                            </a:rPr>
                            <m:t>𝑧</m:t>
                          </m:r>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𝑐</m:t>
                              </m:r>
                            </m:e>
                            <m:sub>
                              <m:r>
                                <a:rPr lang="en-US" sz="1600" i="1">
                                  <a:latin typeface="Cambria Math" panose="02040503050406030204" pitchFamily="18" charset="0"/>
                                </a:rPr>
                                <m:t>𝐵</m:t>
                              </m:r>
                            </m:sub>
                            <m:sup>
                              <m:r>
                                <a:rPr lang="en-US" sz="1600" i="1">
                                  <a:latin typeface="Cambria Math" panose="02040503050406030204" pitchFamily="18" charset="0"/>
                                </a:rPr>
                                <m:t>𝑇</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𝐵</m:t>
                              </m:r>
                            </m:sub>
                          </m:sSub>
                        </m:e>
                      </m:mr>
                    </m:m>
                    <m:r>
                      <a:rPr lang="en-US" sz="1600" i="1">
                        <a:latin typeface="Cambria Math" panose="02040503050406030204" pitchFamily="18" charset="0"/>
                      </a:rPr>
                      <m:t>      </m:t>
                    </m:r>
                    <m:r>
                      <a:rPr lang="en-US" sz="1600" b="0" i="1">
                        <a:latin typeface="Cambria Math" panose="02040503050406030204" pitchFamily="18" charset="0"/>
                      </a:rPr>
                      <m:t> </m:t>
                    </m:r>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sSub>
                                <m:sSubPr>
                                  <m:ctrlPr>
                                    <a:rPr lang="en-US" sz="1600" i="1">
                                      <a:latin typeface="Cambria Math" panose="02040503050406030204" pitchFamily="18" charset="0"/>
                                    </a:rPr>
                                  </m:ctrlPr>
                                </m:sSubPr>
                                <m:e>
                                  <m:r>
                                    <a:rPr lang="en-US" sz="1600" i="1">
                                      <a:latin typeface="Cambria Math" panose="02040503050406030204" pitchFamily="18" charset="0"/>
                                    </a:rPr>
                                    <m:t>𝐵</m:t>
                                  </m:r>
                                </m:e>
                                <m:sub>
                                  <m:r>
                                    <a:rPr lang="en-US" sz="1600" i="1">
                                      <a:latin typeface="Cambria Math" panose="02040503050406030204" pitchFamily="18" charset="0"/>
                                    </a:rPr>
                                    <m:t>𝑚</m:t>
                                  </m:r>
                                </m:sub>
                              </m:sSub>
                            </m:sub>
                          </m:sSub>
                        </m:e>
                      </m:mr>
                      <m:mr>
                        <m:e>
                          <m:r>
                            <a:rPr lang="en-US" sz="1600" b="0" i="1" smtClean="0">
                              <a:latin typeface="Cambria Math" panose="02040503050406030204" pitchFamily="18" charset="0"/>
                            </a:rPr>
                            <m:t>               </m:t>
                          </m:r>
                        </m:e>
                      </m:mr>
                    </m:m>
                  </m:oMath>
                </a14:m>
                <a:r>
                  <a:rPr lang="en-US" sz="1600" dirty="0"/>
                  <a:t>    </a:t>
                </a:r>
                <a14:m>
                  <m:oMath xmlns:m="http://schemas.openxmlformats.org/officeDocument/2006/math">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𝑚</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𝑗</m:t>
                              </m:r>
                            </m:sub>
                          </m:sSub>
                          <m:r>
                            <a:rPr lang="en-US" sz="1600" i="1">
                              <a:latin typeface="Cambria Math" panose="02040503050406030204" pitchFamily="18" charset="0"/>
                            </a:rPr>
                            <m:t>: </m:t>
                          </m:r>
                        </m:e>
                      </m:mr>
                    </m:m>
                  </m:oMath>
                </a14:m>
                <a:r>
                  <a:rPr lang="en-US" sz="1600" dirty="0"/>
                  <a:t>   </a:t>
                </a:r>
                <a14:m>
                  <m:oMath xmlns:m="http://schemas.openxmlformats.org/officeDocument/2006/math">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m:t>
                          </m:r>
                        </m:e>
                      </m:mr>
                      <m:mr>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𝑚</m:t>
                              </m:r>
                              <m:r>
                                <a:rPr lang="en-US" sz="1600" i="1">
                                  <a:latin typeface="Cambria Math" panose="02040503050406030204" pitchFamily="18" charset="0"/>
                                </a:rPr>
                                <m:t>1</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mr>
                    </m:m>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𝑚</m:t>
                              </m:r>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2</m:t>
                              </m:r>
                            </m:sub>
                          </m:sSub>
                        </m:e>
                      </m:mr>
                    </m:m>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m:t>
                          </m:r>
                        </m:e>
                      </m:mr>
                      <m:mr>
                        <m:e>
                          <m:r>
                            <a:rPr lang="en-US" sz="1600" i="1">
                              <a:latin typeface="Cambria Math" panose="02040503050406030204" pitchFamily="18" charset="0"/>
                            </a:rPr>
                            <m:t>…</m:t>
                          </m:r>
                        </m:e>
                      </m:mr>
                      <m:mr>
                        <m:e>
                          <m:r>
                            <a:rPr lang="en-US" sz="1600" i="1">
                              <a:latin typeface="Cambria Math" panose="02040503050406030204" pitchFamily="18" charset="0"/>
                            </a:rPr>
                            <m:t>…</m:t>
                          </m:r>
                        </m:e>
                      </m:mr>
                    </m:m>
                    <m:r>
                      <a:rPr lang="en-US" sz="1600" i="1">
                        <a:latin typeface="Cambria Math" panose="02040503050406030204" pitchFamily="18" charset="0"/>
                      </a:rPr>
                      <m:t>      </m:t>
                    </m:r>
                    <m:m>
                      <m:mPr>
                        <m:mcs>
                          <m:mc>
                            <m:mcPr>
                              <m:count m:val="1"/>
                              <m:mcJc m:val="center"/>
                            </m:mcPr>
                          </m:mc>
                        </m:mcs>
                        <m:ctrlPr>
                          <a:rPr lang="en-US" sz="1600" i="1">
                            <a:latin typeface="Cambria Math" panose="02040503050406030204" pitchFamily="18" charset="0"/>
                          </a:rPr>
                        </m:ctrlPr>
                      </m:mPr>
                      <m:mr>
                        <m:e>
                          <m:r>
                            <a:rPr lang="en-US" sz="1600" i="1">
                              <a:latin typeface="Cambria Math" panose="02040503050406030204" pitchFamily="18" charset="0"/>
                            </a:rPr>
                            <m:t>⋮</m:t>
                          </m:r>
                        </m:e>
                      </m:mr>
                      <m:mr>
                        <m:e>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𝑚𝑛</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𝑛</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𝑛</m:t>
                              </m:r>
                            </m:sub>
                          </m:sSub>
                        </m:e>
                      </m:mr>
                    </m:m>
                  </m:oMath>
                </a14:m>
                <a:endParaRPr lang="en-US" sz="1600" dirty="0"/>
              </a:p>
              <a:p>
                <a:pPr algn="l"/>
                <a:endParaRPr lang="en-US" sz="1600"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360" t="-1166" r="-576"/>
                </a:stretch>
              </a:blipFill>
            </p:spPr>
            <p:txBody>
              <a:bodyPr/>
              <a:lstStyle/>
              <a:p>
                <a:r>
                  <a:rPr lang="en-US">
                    <a:noFill/>
                  </a:rPr>
                  <a:t> </a:t>
                </a:r>
              </a:p>
            </p:txBody>
          </p:sp>
        </mc:Fallback>
      </mc:AlternateContent>
    </p:spTree>
    <p:extLst>
      <p:ext uri="{BB962C8B-B14F-4D97-AF65-F5344CB8AC3E}">
        <p14:creationId xmlns:p14="http://schemas.microsoft.com/office/powerpoint/2010/main" val="2823887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316943"/>
            <a:ext cx="8462970" cy="1860606"/>
          </a:xfrm>
        </p:spPr>
        <p:txBody>
          <a:bodyPr/>
          <a:lstStyle/>
          <a:p>
            <a:pPr algn="l"/>
            <a:r>
              <a:rPr lang="en-US" sz="3200" dirty="0" smtClean="0"/>
              <a:t>Methodology</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328470"/>
                <a:ext cx="8462970" cy="4182640"/>
              </a:xfrm>
            </p:spPr>
            <p:txBody>
              <a:bodyPr>
                <a:normAutofit fontScale="77500" lnSpcReduction="20000"/>
              </a:bodyPr>
              <a:lstStyle/>
              <a:p>
                <a:pPr algn="l"/>
                <a:endParaRPr lang="en-US" sz="1600" dirty="0" smtClean="0">
                  <a:latin typeface="+mj-lt"/>
                </a:endParaRPr>
              </a:p>
              <a:p>
                <a:pPr algn="l"/>
                <a:r>
                  <a:rPr lang="en-US" sz="1600" dirty="0" smtClean="0">
                    <a:latin typeface="+mj-lt"/>
                  </a:rPr>
                  <a:t>We shall update the simplex table (iteratively as mentioned below) to move closer to the optimal solution. </a:t>
                </a:r>
              </a:p>
              <a:p>
                <a:pPr algn="l"/>
                <a:endParaRPr lang="en-US" sz="1600" dirty="0" smtClean="0">
                  <a:latin typeface="+mj-lt"/>
                </a:endParaRPr>
              </a:p>
              <a:p>
                <a:pPr marL="285750" indent="-285750" algn="l">
                  <a:buFont typeface="Wingdings" panose="05000000000000000000" pitchFamily="2" charset="2"/>
                  <a:buChar char="Ø"/>
                </a:pPr>
                <a:r>
                  <a:rPr lang="en-US" sz="1500" dirty="0" smtClean="0">
                    <a:latin typeface="+mj-lt"/>
                  </a:rPr>
                  <a:t>If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𝑧</m:t>
                        </m:r>
                      </m:e>
                      <m:sub>
                        <m:r>
                          <a:rPr lang="en-US" sz="1500" i="1">
                            <a:latin typeface="Cambria Math" panose="02040503050406030204" pitchFamily="18" charset="0"/>
                          </a:rPr>
                          <m:t>𝑗</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𝑗</m:t>
                        </m:r>
                      </m:sub>
                    </m:sSub>
                    <m:r>
                      <a:rPr lang="en-US" sz="1500" i="1">
                        <a:latin typeface="Cambria Math" panose="02040503050406030204" pitchFamily="18" charset="0"/>
                      </a:rPr>
                      <m:t>≥0 ∀</m:t>
                    </m:r>
                    <m:r>
                      <a:rPr lang="en-US" sz="1500" i="1">
                        <a:latin typeface="Cambria Math" panose="02040503050406030204" pitchFamily="18" charset="0"/>
                      </a:rPr>
                      <m:t>𝑗</m:t>
                    </m:r>
                  </m:oMath>
                </a14:m>
                <a:r>
                  <a:rPr lang="en-US" sz="1600" dirty="0">
                    <a:latin typeface="+mj-lt"/>
                  </a:rPr>
                  <a:t>, then the current table corresponds to the optimal solution for the given problem. </a:t>
                </a:r>
              </a:p>
              <a:p>
                <a:pPr marL="285750" indent="-285750" algn="l">
                  <a:buFont typeface="Wingdings" panose="05000000000000000000" pitchFamily="2" charset="2"/>
                  <a:buChar char="Ø"/>
                </a:pPr>
                <a:r>
                  <a:rPr lang="en-US" sz="1600" dirty="0" smtClean="0">
                    <a:latin typeface="+mj-lt"/>
                  </a:rPr>
                  <a:t>If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&lt;0 </m:t>
                    </m:r>
                  </m:oMath>
                </a14:m>
                <a:r>
                  <a:rPr lang="en-US" sz="1600" dirty="0" smtClean="0">
                    <a:latin typeface="+mj-lt"/>
                  </a:rPr>
                  <a:t>for some j, pick the variable corresponding to most negative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oMath>
                </a14:m>
                <a:r>
                  <a:rPr lang="en-US" sz="1600" dirty="0" smtClean="0">
                    <a:latin typeface="+mj-lt"/>
                  </a:rPr>
                  <a:t>, say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𝑗</m:t>
                        </m:r>
                      </m:e>
                      <m:sub>
                        <m:r>
                          <a:rPr lang="en-US" sz="1600" b="0" i="1" smtClean="0">
                            <a:latin typeface="Cambria Math" panose="02040503050406030204" pitchFamily="18" charset="0"/>
                          </a:rPr>
                          <m:t>0</m:t>
                        </m:r>
                      </m:sub>
                    </m:sSub>
                  </m:oMath>
                </a14:m>
                <a:r>
                  <a:rPr lang="en-US" sz="1600" dirty="0" smtClean="0">
                    <a:latin typeface="+mj-lt"/>
                  </a:rPr>
                  <a:t>.</a:t>
                </a:r>
              </a:p>
              <a:p>
                <a:pPr marL="285750" indent="-285750" algn="l">
                  <a:buFont typeface="Wingdings" panose="05000000000000000000" pitchFamily="2" charset="2"/>
                  <a:buChar char="Ø"/>
                </a:pPr>
                <a:endParaRPr lang="en-US" sz="1600" dirty="0" smtClean="0">
                  <a:latin typeface="+mj-lt"/>
                </a:endParaRPr>
              </a:p>
              <a:p>
                <a:pPr marL="285750" indent="-285750" algn="l">
                  <a:buFont typeface="Wingdings" panose="05000000000000000000" pitchFamily="2" charset="2"/>
                  <a:buChar char="Ø"/>
                </a:pPr>
                <a:r>
                  <a:rPr lang="en-US" sz="1600" dirty="0" smtClean="0">
                    <a:latin typeface="+mj-lt"/>
                  </a:rPr>
                  <a:t>Pick </a:t>
                </a:r>
                <a14:m>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1,2,…</m:t>
                        </m:r>
                        <m:r>
                          <a:rPr lang="en-US" sz="1600" b="0" i="1" smtClean="0">
                            <a:latin typeface="Cambria Math" panose="02040503050406030204" pitchFamily="18" charset="0"/>
                          </a:rPr>
                          <m:t>𝑚</m:t>
                        </m:r>
                      </m:e>
                    </m:d>
                    <m:r>
                      <a:rPr lang="en-US" sz="1600" b="0" i="1" smtClean="0">
                        <a:latin typeface="Cambria Math" panose="02040503050406030204" pitchFamily="18" charset="0"/>
                      </a:rPr>
                      <m:t>𝑠𝑢𝑐h</m:t>
                    </m:r>
                    <m:r>
                      <a:rPr lang="en-US" sz="1600" b="0" i="1" smtClean="0">
                        <a:latin typeface="Cambria Math" panose="02040503050406030204" pitchFamily="18" charset="0"/>
                      </a:rPr>
                      <m:t> </m:t>
                    </m:r>
                    <m:r>
                      <a:rPr lang="en-US" sz="1600" b="0" i="1" smtClean="0">
                        <a:latin typeface="Cambria Math" panose="02040503050406030204" pitchFamily="18" charset="0"/>
                      </a:rPr>
                      <m:t>𝑡h𝑎𝑡</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𝑟</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𝑟</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𝑗</m:t>
                                </m:r>
                              </m:e>
                              <m:sub>
                                <m:r>
                                  <a:rPr lang="en-US" sz="1600" b="0" i="1" smtClean="0">
                                    <a:latin typeface="Cambria Math" panose="02040503050406030204" pitchFamily="18" charset="0"/>
                                  </a:rPr>
                                  <m:t>0</m:t>
                                </m:r>
                              </m:sub>
                            </m:sSub>
                          </m:sub>
                        </m:sSub>
                      </m:den>
                    </m:f>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min</m:t>
                        </m:r>
                      </m:fName>
                      <m:e>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𝑖</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𝑖</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𝑗</m:t>
                                    </m:r>
                                  </m:e>
                                  <m:sub>
                                    <m:r>
                                      <a:rPr lang="en-US" sz="1600" b="0" i="1" smtClean="0">
                                        <a:latin typeface="Cambria Math" panose="02040503050406030204" pitchFamily="18" charset="0"/>
                                      </a:rPr>
                                      <m:t>0</m:t>
                                    </m:r>
                                  </m:sub>
                                </m:sSub>
                              </m:sub>
                            </m:sSub>
                          </m:den>
                        </m:f>
                        <m:r>
                          <a:rPr lang="en-US" sz="1600" b="0" i="1" smtClean="0">
                            <a:latin typeface="Cambria Math" panose="02040503050406030204" pitchFamily="18" charset="0"/>
                          </a:rPr>
                          <m:t>  : </m:t>
                        </m:r>
                      </m:e>
                    </m:func>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𝑖</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𝑗</m:t>
                            </m:r>
                          </m:e>
                          <m:sub>
                            <m:r>
                              <a:rPr lang="en-US" sz="1600" b="0" i="1" smtClean="0">
                                <a:latin typeface="Cambria Math" panose="02040503050406030204" pitchFamily="18" charset="0"/>
                              </a:rPr>
                              <m:t>0</m:t>
                            </m:r>
                          </m:sub>
                        </m:sSub>
                      </m:sub>
                    </m:sSub>
                    <m:r>
                      <a:rPr lang="en-US" sz="1600" b="0" i="1" smtClean="0">
                        <a:latin typeface="Cambria Math" panose="02040503050406030204" pitchFamily="18" charset="0"/>
                      </a:rPr>
                      <m:t>&gt;0}. </m:t>
                    </m:r>
                  </m:oMath>
                </a14:m>
                <a:r>
                  <a:rPr lang="en-US" sz="1600" dirty="0" smtClean="0">
                    <a:latin typeface="+mj-lt"/>
                  </a:rPr>
                  <a:t> Then, the next BFS is obtained by including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𝑗</m:t>
                            </m:r>
                          </m:e>
                          <m:sub>
                            <m:r>
                              <a:rPr lang="en-US" sz="1600" b="0" i="1" smtClean="0">
                                <a:latin typeface="Cambria Math" panose="02040503050406030204" pitchFamily="18" charset="0"/>
                              </a:rPr>
                              <m:t>0</m:t>
                            </m:r>
                          </m:sub>
                        </m:sSub>
                      </m:sub>
                    </m:sSub>
                  </m:oMath>
                </a14:m>
                <a:r>
                  <a:rPr lang="en-US" sz="1600" dirty="0" smtClean="0">
                    <a:latin typeface="+mj-lt"/>
                  </a:rPr>
                  <a:t> (and dropping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𝐵</m:t>
                            </m:r>
                          </m:e>
                          <m:sub>
                            <m:r>
                              <a:rPr lang="en-US" sz="1600" b="0" i="1" smtClean="0">
                                <a:latin typeface="Cambria Math" panose="02040503050406030204" pitchFamily="18" charset="0"/>
                              </a:rPr>
                              <m:t>𝑟</m:t>
                            </m:r>
                          </m:sub>
                        </m:sSub>
                      </m:sub>
                    </m:sSub>
                  </m:oMath>
                </a14:m>
                <a:r>
                  <a:rPr lang="en-US" sz="1600" dirty="0" smtClean="0">
                    <a:latin typeface="+mj-lt"/>
                  </a:rPr>
                  <a:t>) from the set of basic variables. </a:t>
                </a:r>
              </a:p>
              <a:p>
                <a:pPr marL="285750" indent="-285750" algn="l">
                  <a:buFont typeface="Wingdings" panose="05000000000000000000" pitchFamily="2" charset="2"/>
                  <a:buChar char="Ø"/>
                </a:pPr>
                <a:r>
                  <a:rPr lang="en-US" sz="1600" dirty="0">
                    <a:latin typeface="+mj-lt"/>
                  </a:rPr>
                  <a:t>To update the simplex table</a:t>
                </a:r>
                <a:r>
                  <a:rPr lang="en-US" sz="1600" dirty="0" smtClean="0">
                    <a:latin typeface="+mj-lt"/>
                  </a:rPr>
                  <a:t>, replace the leaving variable (and its cost) with the entering variable (and its cost) and transform </a:t>
                </a:r>
                <a:r>
                  <a:rPr lang="en-US" sz="1600" dirty="0">
                    <a:latin typeface="+mj-lt"/>
                  </a:rPr>
                  <a:t>the column 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sSub>
                          <m:sSubPr>
                            <m:ctrlPr>
                              <a:rPr lang="en-US" sz="1600" i="1">
                                <a:latin typeface="Cambria Math" panose="02040503050406030204" pitchFamily="18" charset="0"/>
                              </a:rPr>
                            </m:ctrlPr>
                          </m:sSubPr>
                          <m:e>
                            <m:r>
                              <a:rPr lang="en-US" sz="1600" i="1">
                                <a:latin typeface="Cambria Math" panose="02040503050406030204" pitchFamily="18" charset="0"/>
                              </a:rPr>
                              <m:t>𝑗</m:t>
                            </m:r>
                          </m:e>
                          <m:sub>
                            <m:r>
                              <a:rPr lang="en-US" sz="1600" i="1">
                                <a:latin typeface="Cambria Math" panose="02040503050406030204" pitchFamily="18" charset="0"/>
                              </a:rPr>
                              <m:t>0</m:t>
                            </m:r>
                          </m:sub>
                        </m:sSub>
                      </m:sub>
                    </m:sSub>
                  </m:oMath>
                </a14:m>
                <a:r>
                  <a:rPr lang="en-US" sz="1600" dirty="0" smtClean="0">
                    <a:latin typeface="+mj-lt"/>
                  </a:rPr>
                  <a:t> into the column of the leaving variable (r-</a:t>
                </a:r>
                <a:r>
                  <a:rPr lang="en-US" sz="1600" dirty="0" err="1" smtClean="0">
                    <a:latin typeface="+mj-lt"/>
                  </a:rPr>
                  <a:t>th</a:t>
                </a:r>
                <a:r>
                  <a:rPr lang="en-US" sz="1600" dirty="0" smtClean="0">
                    <a:latin typeface="+mj-lt"/>
                  </a:rPr>
                  <a:t> column of identity).</a:t>
                </a:r>
              </a:p>
              <a:p>
                <a:pPr marL="285750" indent="-285750" algn="l">
                  <a:buFont typeface="Wingdings" panose="05000000000000000000" pitchFamily="2" charset="2"/>
                  <a:buChar char="Ø"/>
                </a:pPr>
                <a:endParaRPr lang="en-US" sz="1600" dirty="0" smtClean="0">
                  <a:latin typeface="+mj-lt"/>
                </a:endParaRPr>
              </a:p>
              <a:p>
                <a:pPr marL="285750" indent="-285750" algn="l">
                  <a:buFont typeface="Wingdings" panose="05000000000000000000" pitchFamily="2" charset="2"/>
                  <a:buChar char="Ø"/>
                </a:pPr>
                <a:r>
                  <a:rPr lang="en-US" sz="1600" dirty="0" smtClean="0">
                    <a:latin typeface="+mj-lt"/>
                  </a:rPr>
                  <a:t>Compute the updated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𝑗</m:t>
                        </m:r>
                      </m:sub>
                    </m:sSub>
                  </m:oMath>
                </a14:m>
                <a:r>
                  <a:rPr lang="en-US" sz="1600" dirty="0" smtClean="0">
                    <a:latin typeface="+mj-lt"/>
                  </a:rPr>
                  <a:t> for each of the variables to determine whether the new BFS is optimal or not. If not, repeat steps (2) to (4) to improve the current BFS. </a:t>
                </a:r>
              </a:p>
              <a:p>
                <a:pPr marL="285750" indent="-285750" algn="l">
                  <a:buFont typeface="Wingdings" panose="05000000000000000000" pitchFamily="2" charset="2"/>
                  <a:buChar char="Ø"/>
                </a:pPr>
                <a:r>
                  <a:rPr lang="en-US" sz="1600" dirty="0"/>
                  <a:t>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𝑗</m:t>
                        </m:r>
                      </m:sub>
                    </m:sSub>
                    <m:r>
                      <a:rPr lang="en-US" sz="1600" i="1">
                        <a:latin typeface="Cambria Math" panose="02040503050406030204" pitchFamily="18" charset="0"/>
                      </a:rPr>
                      <m:t>&lt;0 </m:t>
                    </m:r>
                  </m:oMath>
                </a14:m>
                <a:r>
                  <a:rPr lang="en-US" sz="1600" dirty="0"/>
                  <a:t>for some </a:t>
                </a:r>
                <a:r>
                  <a:rPr lang="en-US" sz="1600" dirty="0" smtClean="0"/>
                  <a:t>j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𝑖</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𝑗</m:t>
                            </m:r>
                          </m:e>
                          <m:sub>
                            <m:r>
                              <a:rPr lang="en-US" sz="1600" b="0" i="1" smtClean="0">
                                <a:latin typeface="Cambria Math" panose="02040503050406030204" pitchFamily="18" charset="0"/>
                              </a:rPr>
                              <m:t>0</m:t>
                            </m:r>
                          </m:sub>
                        </m:sSub>
                      </m:sub>
                    </m:sSub>
                    <m:r>
                      <a:rPr lang="en-US" sz="1600" b="0" i="1" smtClean="0">
                        <a:latin typeface="Cambria Math" panose="02040503050406030204" pitchFamily="18" charset="0"/>
                      </a:rPr>
                      <m:t>&lt;0 ∀ </m:t>
                    </m:r>
                    <m:r>
                      <a:rPr lang="en-US" sz="1600" b="0" i="1" smtClean="0">
                        <a:latin typeface="Cambria Math" panose="02040503050406030204" pitchFamily="18" charset="0"/>
                      </a:rPr>
                      <m:t>𝑖</m:t>
                    </m:r>
                  </m:oMath>
                </a14:m>
                <a:r>
                  <a:rPr lang="en-US" sz="1600" dirty="0" smtClean="0"/>
                  <a:t>, then the given LPP has an unbounded solution. </a:t>
                </a:r>
              </a:p>
              <a:p>
                <a:pPr algn="l"/>
                <a:endParaRPr lang="en-US" sz="1600"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328470"/>
                <a:ext cx="8462970" cy="4182640"/>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1940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462970" cy="4182640"/>
              </a:xfrm>
            </p:spPr>
            <p:txBody>
              <a:bodyPr>
                <a:normAutofit/>
              </a:bodyPr>
              <a:lstStyle/>
              <a:p>
                <a:pPr algn="l"/>
                <a:r>
                  <a:rPr lang="en-US" dirty="0" smtClean="0">
                    <a:solidFill>
                      <a:srgbClr val="0070C0"/>
                    </a:solidFill>
                  </a:rPr>
                  <a:t>Example :                                  </a:t>
                </a:r>
                <a14:m>
                  <m:oMath xmlns:m="http://schemas.openxmlformats.org/officeDocument/2006/math">
                    <m:func>
                      <m:funcPr>
                        <m:ctrlPr>
                          <a:rPr lang="en-US" sz="1500" i="1" smtClean="0">
                            <a:solidFill>
                              <a:schemeClr val="tx1"/>
                            </a:solidFill>
                            <a:latin typeface="Cambria Math" panose="02040503050406030204" pitchFamily="18" charset="0"/>
                          </a:rPr>
                        </m:ctrlPr>
                      </m:funcPr>
                      <m:fName>
                        <m:r>
                          <m:rPr>
                            <m:sty m:val="p"/>
                          </m:rPr>
                          <a:rPr lang="en-US" sz="1500">
                            <a:solidFill>
                              <a:schemeClr val="tx1"/>
                            </a:solidFill>
                            <a:latin typeface="Cambria Math" panose="02040503050406030204" pitchFamily="18" charset="0"/>
                          </a:rPr>
                          <m:t>max</m:t>
                        </m:r>
                      </m:fName>
                      <m:e>
                        <m:sSub>
                          <m:sSubPr>
                            <m:ctrlPr>
                              <a:rPr lang="en-US" sz="1500" i="1">
                                <a:solidFill>
                                  <a:schemeClr val="tx1"/>
                                </a:solidFill>
                                <a:latin typeface="Cambria Math" panose="02040503050406030204" pitchFamily="18" charset="0"/>
                              </a:rPr>
                            </m:ctrlPr>
                          </m:sSubPr>
                          <m:e>
                            <m:r>
                              <a:rPr lang="en-US" sz="1500" b="0" i="0" smtClean="0">
                                <a:solidFill>
                                  <a:schemeClr val="tx1"/>
                                </a:solidFill>
                                <a:latin typeface="Cambria Math" panose="02040503050406030204" pitchFamily="18" charset="0"/>
                              </a:rPr>
                              <m:t>3</m:t>
                            </m:r>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1</m:t>
                            </m:r>
                          </m:sub>
                        </m:sSub>
                        <m:r>
                          <a:rPr lang="en-US" sz="1500">
                            <a:solidFill>
                              <a:schemeClr val="tx1"/>
                            </a:solidFill>
                            <a:latin typeface="Cambria Math" panose="02040503050406030204" pitchFamily="18" charset="0"/>
                          </a:rPr>
                          <m:t>+</m:t>
                        </m:r>
                        <m:r>
                          <a:rPr lang="en-US" sz="1500" b="0" i="0" smtClean="0">
                            <a:solidFill>
                              <a:schemeClr val="tx1"/>
                            </a:solidFill>
                            <a:latin typeface="Cambria Math" panose="02040503050406030204" pitchFamily="18" charset="0"/>
                          </a:rPr>
                          <m:t>2</m:t>
                        </m:r>
                        <m:sSub>
                          <m:sSubPr>
                            <m:ctrlPr>
                              <a:rPr lang="en-US" sz="1500" i="1">
                                <a:solidFill>
                                  <a:schemeClr val="tx1"/>
                                </a:solidFill>
                                <a:latin typeface="Cambria Math" panose="02040503050406030204" pitchFamily="18" charset="0"/>
                              </a:rPr>
                            </m:ctrlPr>
                          </m:sSubPr>
                          <m:e>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2</m:t>
                            </m:r>
                          </m:sub>
                        </m:sSub>
                      </m:e>
                    </m:func>
                  </m:oMath>
                </a14:m>
                <a:r>
                  <a:rPr lang="en-US" sz="1500" dirty="0" smtClean="0"/>
                  <a:t>  </a:t>
                </a:r>
                <a:r>
                  <a:rPr lang="en-US" sz="1500" dirty="0" err="1" smtClean="0"/>
                  <a:t>s.t.</a:t>
                </a:r>
                <a:r>
                  <a:rPr lang="en-US" sz="1500" dirty="0" smtClean="0"/>
                  <a:t> </a:t>
                </a:r>
                <a:endParaRPr lang="en-US" sz="1500" dirty="0"/>
              </a:p>
              <a:p>
                <a:pPr algn="l"/>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b="0" i="0" smtClean="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b="0" i="1" smtClean="0">
                          <a:latin typeface="Cambria Math" panose="02040503050406030204" pitchFamily="18" charset="0"/>
                        </a:rPr>
                        <m:t>≤</m:t>
                      </m:r>
                      <m:r>
                        <a:rPr lang="en-US" sz="1500">
                          <a:latin typeface="Cambria Math" panose="02040503050406030204" pitchFamily="18" charset="0"/>
                        </a:rPr>
                        <m:t>4</m:t>
                      </m:r>
                    </m:oMath>
                  </m:oMathPara>
                </a14:m>
                <a:endParaRPr lang="en-US" sz="1500" dirty="0"/>
              </a:p>
              <a:p>
                <a:pPr algn="l"/>
                <a:r>
                  <a:rPr lang="en-US" sz="1500" dirty="0"/>
                  <a:t>                                                     </a:t>
                </a:r>
                <a:r>
                  <a:rPr lang="en-US" sz="1500" dirty="0" smtClean="0"/>
                  <a:t>          </a:t>
                </a:r>
                <a14:m>
                  <m:oMath xmlns:m="http://schemas.openxmlformats.org/officeDocument/2006/math">
                    <m:r>
                      <a:rPr lang="en-US" sz="1500">
                        <a:latin typeface="Cambria Math" panose="02040503050406030204" pitchFamily="18" charset="0"/>
                      </a:rPr>
                      <m:t>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b="0" i="1" smtClean="0">
                        <a:latin typeface="Cambria Math" panose="02040503050406030204" pitchFamily="18" charset="0"/>
                      </a:rPr>
                      <m:t>≤6</m:t>
                    </m:r>
                  </m:oMath>
                </a14:m>
                <a:endParaRPr lang="en-US" sz="1500" b="0" dirty="0" smtClean="0"/>
              </a:p>
              <a:p>
                <a:pPr algn="l"/>
                <a:r>
                  <a:rPr lang="en-US" sz="1500" b="0" dirty="0" smtClean="0"/>
                  <a:t>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2</m:t>
                        </m:r>
                      </m:sub>
                    </m:sSub>
                    <m:r>
                      <a:rPr lang="en-US" sz="1500" b="0" i="1" smtClean="0">
                        <a:latin typeface="Cambria Math" panose="02040503050406030204" pitchFamily="18" charset="0"/>
                      </a:rPr>
                      <m:t>≥0 </m:t>
                    </m:r>
                  </m:oMath>
                </a14:m>
                <a:r>
                  <a:rPr lang="en-US" sz="1500" dirty="0" smtClean="0"/>
                  <a:t>                   </a:t>
                </a:r>
                <a:endParaRPr lang="en-US" sz="1500" dirty="0"/>
              </a:p>
              <a:p>
                <a:pPr algn="l"/>
                <a:endParaRPr lang="en-US" sz="1500" dirty="0" smtClean="0"/>
              </a:p>
              <a:p>
                <a:pPr algn="l"/>
                <a:r>
                  <a:rPr lang="en-US" sz="1500" dirty="0"/>
                  <a:t>Then the above problem can be written as :</a:t>
                </a:r>
              </a:p>
              <a:p>
                <a:pPr algn="l"/>
                <a:r>
                  <a:rPr lang="en-US" sz="1600" dirty="0" smtClean="0">
                    <a:solidFill>
                      <a:schemeClr val="tx1"/>
                    </a:solidFill>
                  </a:rPr>
                  <a:t>                                                      </a:t>
                </a:r>
                <a14:m>
                  <m:oMath xmlns:m="http://schemas.openxmlformats.org/officeDocument/2006/math">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panose="02040503050406030204" pitchFamily="18" charset="0"/>
                          </a:rPr>
                          <m:t>max</m:t>
                        </m:r>
                      </m:fName>
                      <m:e>
                        <m:sSub>
                          <m:sSubPr>
                            <m:ctrlPr>
                              <a:rPr lang="en-US" sz="1600" i="1">
                                <a:solidFill>
                                  <a:schemeClr val="tx1"/>
                                </a:solidFill>
                                <a:latin typeface="Cambria Math" panose="02040503050406030204" pitchFamily="18" charset="0"/>
                              </a:rPr>
                            </m:ctrlPr>
                          </m:sSubPr>
                          <m:e>
                            <m:r>
                              <a:rPr lang="en-US" sz="1600" b="0" i="0" smtClean="0">
                                <a:solidFill>
                                  <a:schemeClr val="tx1"/>
                                </a:solidFill>
                                <a:latin typeface="Cambria Math" panose="02040503050406030204" pitchFamily="18" charset="0"/>
                              </a:rPr>
                              <m:t>3</m:t>
                            </m:r>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1</m:t>
                            </m:r>
                          </m:sub>
                        </m:sSub>
                        <m:r>
                          <a:rPr lang="en-US" sz="1600">
                            <a:solidFill>
                              <a:schemeClr val="tx1"/>
                            </a:solidFill>
                            <a:latin typeface="Cambria Math" panose="02040503050406030204" pitchFamily="18" charset="0"/>
                          </a:rPr>
                          <m:t>+2</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2</m:t>
                            </m:r>
                          </m:sub>
                        </m:sSub>
                      </m:e>
                    </m:func>
                  </m:oMath>
                </a14:m>
                <a:r>
                  <a:rPr lang="en-US" sz="1600" dirty="0"/>
                  <a:t>  </a:t>
                </a:r>
                <a:r>
                  <a:rPr lang="en-US" sz="1600" dirty="0" err="1"/>
                  <a:t>s.t.</a:t>
                </a:r>
                <a:r>
                  <a:rPr lang="en-US" sz="1600" dirty="0"/>
                  <a:t> </a:t>
                </a:r>
              </a:p>
              <a:p>
                <a:pPr algn="l"/>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0" smtClean="0">
                          <a:latin typeface="Cambria Math" panose="02040503050406030204" pitchFamily="18" charset="0"/>
                        </a:rPr>
                        <m:t>=</m:t>
                      </m:r>
                      <m:r>
                        <a:rPr lang="en-US" sz="1600">
                          <a:latin typeface="Cambria Math" panose="02040503050406030204" pitchFamily="18" charset="0"/>
                        </a:rPr>
                        <m:t>4</m:t>
                      </m:r>
                    </m:oMath>
                  </m:oMathPara>
                </a14:m>
                <a:endParaRPr lang="en-US" sz="1600" dirty="0"/>
              </a:p>
              <a:p>
                <a:pPr algn="l"/>
                <a:r>
                  <a:rPr lang="en-US" sz="1600" dirty="0"/>
                  <a:t>                                                   </a:t>
                </a:r>
                <a:r>
                  <a:rPr lang="en-US" sz="1600" dirty="0" smtClean="0"/>
                  <a:t> </a:t>
                </a:r>
                <a14:m>
                  <m:oMath xmlns:m="http://schemas.openxmlformats.org/officeDocument/2006/math">
                    <m:r>
                      <a:rPr lang="en-US" sz="1600" b="0" i="0" smtClean="0">
                        <a:latin typeface="Cambria Math" panose="02040503050406030204" pitchFamily="18" charset="0"/>
                      </a:rPr>
                      <m:t>  </m:t>
                    </m:r>
                    <m:r>
                      <a:rPr lang="en-US" sz="1600">
                        <a:latin typeface="Cambria Math" panose="02040503050406030204" pitchFamily="18" charset="0"/>
                      </a:rPr>
                      <m:t>2</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r>
                      <a:rPr lang="en-US" sz="1600" i="1">
                        <a:latin typeface="Cambria Math" panose="02040503050406030204" pitchFamily="18" charset="0"/>
                      </a:rPr>
                      <m:t>6</m:t>
                    </m:r>
                  </m:oMath>
                </a14:m>
                <a:endParaRPr lang="en-US" sz="1600" dirty="0"/>
              </a:p>
              <a:p>
                <a:pPr algn="l"/>
                <a:r>
                  <a:rPr lang="en-US" sz="1600" dirty="0"/>
                  <a:t>                                                     </a:t>
                </a:r>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i="1">
                        <a:latin typeface="Cambria Math" panose="02040503050406030204" pitchFamily="18" charset="0"/>
                      </a:rPr>
                      <m:t>≥0 </m:t>
                    </m:r>
                  </m:oMath>
                </a14:m>
                <a:r>
                  <a:rPr lang="en-US" sz="1600" dirty="0"/>
                  <a:t>                   </a:t>
                </a:r>
              </a:p>
              <a:p>
                <a:pPr algn="l"/>
                <a:endParaRPr lang="en-US" sz="1600" dirty="0"/>
              </a:p>
              <a:p>
                <a:pPr algn="l"/>
                <a:endParaRPr lang="en-US" sz="1600"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576" t="-875"/>
                </a:stretch>
              </a:blipFill>
            </p:spPr>
            <p:txBody>
              <a:bodyPr/>
              <a:lstStyle/>
              <a:p>
                <a:r>
                  <a:rPr lang="en-US">
                    <a:noFill/>
                  </a:rPr>
                  <a:t> </a:t>
                </a:r>
              </a:p>
            </p:txBody>
          </p:sp>
        </mc:Fallback>
      </mc:AlternateContent>
    </p:spTree>
    <p:extLst>
      <p:ext uri="{BB962C8B-B14F-4D97-AF65-F5344CB8AC3E}">
        <p14:creationId xmlns:p14="http://schemas.microsoft.com/office/powerpoint/2010/main" val="1513358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208432"/>
                <a:ext cx="8462970" cy="4182640"/>
              </a:xfrm>
            </p:spPr>
            <p:txBody>
              <a:bodyPr>
                <a:normAutofit fontScale="92500" lnSpcReduction="20000"/>
              </a:bodyPr>
              <a:lstStyle/>
              <a:p>
                <a:pPr algn="l"/>
                <a:r>
                  <a:rPr lang="en-US" sz="1500" dirty="0" smtClean="0">
                    <a:solidFill>
                      <a:srgbClr val="FF0000"/>
                    </a:solidFill>
                    <a:latin typeface="Cambria Math" panose="02040503050406030204" pitchFamily="18" charset="0"/>
                  </a:rPr>
                  <a:t>First Simplex Table :</a:t>
                </a:r>
              </a:p>
              <a:p>
                <a:pPr algn="ctr"/>
                <a:r>
                  <a:rPr lang="en-US" sz="1500" dirty="0" smtClean="0"/>
                  <a:t>                    </a:t>
                </a:r>
                <a14:m>
                  <m:oMath xmlns:m="http://schemas.openxmlformats.org/officeDocument/2006/math">
                    <m:m>
                      <m:mPr>
                        <m:mcs>
                          <m:mc>
                            <m:mcPr>
                              <m:count m:val="3"/>
                              <m:mcJc m:val="center"/>
                            </m:mcPr>
                          </m:mc>
                        </m:mcs>
                        <m:ctrlPr>
                          <a:rPr lang="en-US" sz="1500" i="1" smtClean="0">
                            <a:latin typeface="Cambria Math" panose="02040503050406030204" pitchFamily="18" charset="0"/>
                          </a:rPr>
                        </m:ctrlPr>
                      </m:mPr>
                      <m:mr>
                        <m:e>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𝑐</m:t>
                              </m:r>
                            </m:e>
                            <m:sub>
                              <m:r>
                                <m:rPr>
                                  <m:brk m:alnAt="7"/>
                                </m:rPr>
                                <a:rPr lang="en-US" sz="1500" b="0" i="1" smtClean="0">
                                  <a:latin typeface="Cambria Math" panose="02040503050406030204" pitchFamily="18" charset="0"/>
                                </a:rPr>
                                <m:t>𝑗</m:t>
                              </m:r>
                            </m:sub>
                          </m:sSub>
                        </m:e>
                        <m:e>
                          <m:r>
                            <a:rPr lang="en-US" sz="1500" b="0" i="1" smtClean="0">
                              <a:latin typeface="Cambria Math" panose="02040503050406030204" pitchFamily="18" charset="0"/>
                            </a:rPr>
                            <m:t>3</m:t>
                          </m:r>
                        </m:e>
                        <m:e>
                          <m:r>
                            <a:rPr lang="en-US" sz="1500" b="0" i="1" smtClean="0">
                              <a:latin typeface="Cambria Math" panose="02040503050406030204" pitchFamily="18" charset="0"/>
                            </a:rPr>
                            <m:t>  2</m:t>
                          </m:r>
                        </m:e>
                      </m:mr>
                    </m:m>
                    <m:r>
                      <a:rPr lang="en-US" sz="1500" b="0" i="1" smtClean="0">
                        <a:latin typeface="Cambria Math" panose="02040503050406030204" pitchFamily="18" charset="0"/>
                      </a:rPr>
                      <m:t>       </m:t>
                    </m:r>
                    <m:m>
                      <m:mPr>
                        <m:mcs>
                          <m:mc>
                            <m:mcPr>
                              <m:count m:val="2"/>
                              <m:mcJc m:val="center"/>
                            </m:mcPr>
                          </m:mc>
                        </m:mcs>
                        <m:ctrlPr>
                          <a:rPr lang="en-US" sz="1500" b="0" i="1" smtClean="0">
                            <a:latin typeface="Cambria Math" panose="02040503050406030204" pitchFamily="18" charset="0"/>
                          </a:rPr>
                        </m:ctrlPr>
                      </m:mPr>
                      <m:mr>
                        <m:e>
                          <m:r>
                            <m:rPr>
                              <m:brk m:alnAt="7"/>
                            </m:rPr>
                            <a:rPr lang="en-US" sz="1500" b="0" i="1" smtClean="0">
                              <a:latin typeface="Cambria Math" panose="02040503050406030204" pitchFamily="18" charset="0"/>
                            </a:rPr>
                            <m:t>0</m:t>
                          </m:r>
                          <m:r>
                            <a:rPr lang="en-US" sz="1500" b="0" i="1" smtClean="0">
                              <a:latin typeface="Cambria Math" panose="02040503050406030204" pitchFamily="18" charset="0"/>
                            </a:rPr>
                            <m:t> </m:t>
                          </m:r>
                        </m:e>
                        <m:e>
                          <m:r>
                            <a:rPr lang="en-US" sz="1500" b="0" i="1" smtClean="0">
                              <a:latin typeface="Cambria Math" panose="02040503050406030204" pitchFamily="18" charset="0"/>
                            </a:rPr>
                            <m:t>0</m:t>
                          </m:r>
                        </m:e>
                      </m:mr>
                    </m:m>
                  </m:oMath>
                </a14:m>
                <a:r>
                  <a:rPr lang="en-US" sz="1500" dirty="0" smtClean="0">
                    <a:latin typeface="Cambria Math" panose="02040503050406030204" pitchFamily="18" charset="0"/>
                  </a:rPr>
                  <a:t> </a:t>
                </a:r>
                <a:endParaRPr lang="en-US" sz="1500" dirty="0">
                  <a:latin typeface="Cambria Math" panose="02040503050406030204" pitchFamily="18" charset="0"/>
                </a:endParaRPr>
              </a:p>
              <a:p>
                <a:pPr algn="ctr"/>
                <a:r>
                  <a:rPr lang="en-US" sz="1500" dirty="0" smtClean="0"/>
                  <a:t>       </a:t>
                </a:r>
                <a14:m>
                  <m:oMath xmlns:m="http://schemas.openxmlformats.org/officeDocument/2006/math">
                    <m:m>
                      <m:mPr>
                        <m:mcs>
                          <m:mc>
                            <m:mcPr>
                              <m:count m:val="1"/>
                              <m:mcJc m:val="center"/>
                            </m:mcPr>
                          </m:mc>
                        </m:mcs>
                        <m:ctrlPr>
                          <a:rPr lang="en-US" sz="1500" i="1" smtClean="0">
                            <a:latin typeface="Cambria Math" panose="02040503050406030204" pitchFamily="18" charset="0"/>
                          </a:rPr>
                        </m:ctrlPr>
                      </m:mPr>
                      <m:mr>
                        <m:e>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𝐶</m:t>
                              </m:r>
                            </m:e>
                            <m:sub>
                              <m:r>
                                <m:rPr>
                                  <m:brk m:alnAt="7"/>
                                </m:rPr>
                                <a:rPr lang="en-US" sz="1500" b="0" i="1" smtClean="0">
                                  <a:latin typeface="Cambria Math" panose="02040503050406030204" pitchFamily="18" charset="0"/>
                                </a:rPr>
                                <m:t>𝐵</m:t>
                              </m:r>
                            </m:sub>
                          </m:sSub>
                        </m:e>
                      </m:mr>
                      <m:mr>
                        <m:e>
                          <m:r>
                            <a:rPr lang="en-US" sz="1500" b="0" i="1" smtClean="0">
                              <a:latin typeface="Cambria Math" panose="02040503050406030204" pitchFamily="18" charset="0"/>
                            </a:rPr>
                            <m:t>0</m:t>
                          </m:r>
                        </m:e>
                      </m:mr>
                      <m:mr>
                        <m:e>
                          <m:r>
                            <a:rPr lang="en-US" sz="1500" b="0" i="1" smtClean="0">
                              <a:latin typeface="Cambria Math" panose="02040503050406030204" pitchFamily="18" charset="0"/>
                            </a:rPr>
                            <m:t>0</m:t>
                          </m:r>
                        </m:e>
                      </m:mr>
                    </m:m>
                  </m:oMath>
                </a14:m>
                <a:r>
                  <a:rPr lang="en-US" sz="1500" dirty="0" smtClean="0">
                    <a:latin typeface="Cambria Math" panose="02040503050406030204" pitchFamily="18" charset="0"/>
                  </a:rPr>
                  <a:t>    </a:t>
                </a:r>
                <a14:m>
                  <m:oMath xmlns:m="http://schemas.openxmlformats.org/officeDocument/2006/math">
                    <m:m>
                      <m:mPr>
                        <m:mcs>
                          <m:mc>
                            <m:mcPr>
                              <m:count m:val="1"/>
                              <m:mcJc m:val="center"/>
                            </m:mcPr>
                          </m:mc>
                        </m:mcs>
                        <m:ctrlPr>
                          <a:rPr lang="en-US" sz="1500" i="1" dirty="0" smtClean="0">
                            <a:latin typeface="Cambria Math" panose="02040503050406030204" pitchFamily="18" charset="0"/>
                          </a:rPr>
                        </m:ctrlPr>
                      </m:mPr>
                      <m:mr>
                        <m:e>
                          <m:r>
                            <m:rPr>
                              <m:brk m:alnAt="7"/>
                            </m:rPr>
                            <a:rPr lang="en-US" sz="1500" b="0" i="1" dirty="0" smtClean="0">
                              <a:latin typeface="Cambria Math" panose="02040503050406030204" pitchFamily="18" charset="0"/>
                            </a:rPr>
                            <m:t>𝐵</m:t>
                          </m:r>
                        </m:e>
                      </m:mr>
                      <m:mr>
                        <m:e>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𝑥</m:t>
                              </m:r>
                            </m:e>
                            <m:sub>
                              <m:r>
                                <a:rPr lang="en-US" sz="1500" b="0" i="1" dirty="0" smtClean="0">
                                  <a:latin typeface="Cambria Math" panose="02040503050406030204" pitchFamily="18" charset="0"/>
                                </a:rPr>
                                <m:t>3</m:t>
                              </m:r>
                            </m:sub>
                          </m:sSub>
                        </m:e>
                      </m:mr>
                      <m:mr>
                        <m:e>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𝑥</m:t>
                              </m:r>
                            </m:e>
                            <m:sub>
                              <m:r>
                                <a:rPr lang="en-US" sz="1500" b="0" i="1" dirty="0" smtClean="0">
                                  <a:latin typeface="Cambria Math" panose="02040503050406030204" pitchFamily="18" charset="0"/>
                                </a:rPr>
                                <m:t>4</m:t>
                              </m:r>
                            </m:sub>
                          </m:sSub>
                        </m:e>
                      </m:mr>
                    </m:m>
                  </m:oMath>
                </a14:m>
                <a:r>
                  <a:rPr lang="en-US" sz="1500" dirty="0" smtClean="0">
                    <a:latin typeface="Cambria Math" panose="02040503050406030204" pitchFamily="18" charset="0"/>
                  </a:rPr>
                  <a:t> </a:t>
                </a:r>
                <a14:m>
                  <m:oMath xmlns:m="http://schemas.openxmlformats.org/officeDocument/2006/math">
                    <m:r>
                      <a:rPr lang="en-US" sz="1500" b="0" i="0" dirty="0" smtClean="0">
                        <a:latin typeface="Cambria Math" panose="02040503050406030204" pitchFamily="18" charset="0"/>
                      </a:rPr>
                      <m:t>    </m:t>
                    </m:r>
                    <m:m>
                      <m:mPr>
                        <m:mcs>
                          <m:mc>
                            <m:mcPr>
                              <m:count m:val="1"/>
                              <m:mcJc m:val="center"/>
                            </m:mcPr>
                          </m:mc>
                        </m:mcs>
                        <m:ctrlPr>
                          <a:rPr lang="en-US" sz="1500" i="1" dirty="0" smtClean="0">
                            <a:latin typeface="Cambria Math" panose="02040503050406030204" pitchFamily="18" charset="0"/>
                          </a:rPr>
                        </m:ctrlPr>
                      </m:mPr>
                      <m:mr>
                        <m:e>
                          <m:r>
                            <m:rPr>
                              <m:brk m:alnAt="7"/>
                            </m:rPr>
                            <a:rPr lang="en-US" sz="1500" b="0" i="1" dirty="0" smtClean="0">
                              <a:latin typeface="Cambria Math" panose="02040503050406030204" pitchFamily="18" charset="0"/>
                            </a:rPr>
                            <m:t>𝑏</m:t>
                          </m:r>
                        </m:e>
                      </m:mr>
                      <m:mr>
                        <m:e>
                          <m:r>
                            <a:rPr lang="en-US" sz="1500" b="0" i="1" dirty="0" smtClean="0">
                              <a:latin typeface="Cambria Math" panose="02040503050406030204" pitchFamily="18" charset="0"/>
                            </a:rPr>
                            <m:t>4</m:t>
                          </m:r>
                        </m:e>
                      </m:mr>
                      <m:mr>
                        <m:e>
                          <m:r>
                            <a:rPr lang="en-US" sz="1500" b="0" i="1" dirty="0" smtClean="0">
                              <a:latin typeface="Cambria Math" panose="02040503050406030204" pitchFamily="18" charset="0"/>
                            </a:rPr>
                            <m:t>6</m:t>
                          </m:r>
                        </m:e>
                      </m:mr>
                    </m:m>
                    <m:r>
                      <a:rPr lang="en-US" sz="1500" b="0" i="1" dirty="0" smtClean="0">
                        <a:latin typeface="Cambria Math" panose="02040503050406030204" pitchFamily="18" charset="0"/>
                      </a:rPr>
                      <m:t> </m:t>
                    </m:r>
                  </m:oMath>
                </a14:m>
                <a:r>
                  <a:rPr lang="en-US" sz="1500" dirty="0" smtClean="0">
                    <a:latin typeface="Cambria Math" panose="02040503050406030204" pitchFamily="18" charset="0"/>
                  </a:rPr>
                  <a:t>    </a:t>
                </a:r>
                <a14:m>
                  <m:oMath xmlns:m="http://schemas.openxmlformats.org/officeDocument/2006/math">
                    <m:m>
                      <m:mPr>
                        <m:mcs>
                          <m:mc>
                            <m:mcPr>
                              <m:count m:val="1"/>
                              <m:mcJc m:val="center"/>
                            </m:mcPr>
                          </m:mc>
                        </m:mcs>
                        <m:ctrlPr>
                          <a:rPr lang="en-US" sz="1500" i="1" dirty="0" smtClean="0">
                            <a:latin typeface="Cambria Math" panose="02040503050406030204" pitchFamily="18" charset="0"/>
                          </a:rPr>
                        </m:ctrlPr>
                      </m:mPr>
                      <m:mr>
                        <m:e>
                          <m:sSub>
                            <m:sSubPr>
                              <m:ctrlPr>
                                <a:rPr lang="en-US" sz="1500" b="0" i="1" dirty="0" smtClean="0">
                                  <a:latin typeface="Cambria Math" panose="02040503050406030204" pitchFamily="18" charset="0"/>
                                </a:rPr>
                              </m:ctrlPr>
                            </m:sSubPr>
                            <m:e>
                              <m:r>
                                <m:rPr>
                                  <m:brk m:alnAt="7"/>
                                </m:rPr>
                                <a:rPr lang="en-US" sz="1500" b="0" i="1" dirty="0" smtClean="0">
                                  <a:latin typeface="Cambria Math" panose="02040503050406030204" pitchFamily="18" charset="0"/>
                                </a:rPr>
                                <m:t>𝑎</m:t>
                              </m:r>
                            </m:e>
                            <m:sub>
                              <m:r>
                                <m:rPr>
                                  <m:brk m:alnAt="7"/>
                                </m:rPr>
                                <a:rPr lang="en-US" sz="1500" b="0" i="1" dirty="0" smtClean="0">
                                  <a:latin typeface="Cambria Math" panose="02040503050406030204" pitchFamily="18" charset="0"/>
                                </a:rPr>
                                <m:t>1</m:t>
                              </m:r>
                            </m:sub>
                          </m:sSub>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2</m:t>
                          </m:r>
                        </m:e>
                      </m:mr>
                    </m:m>
                    <m:r>
                      <a:rPr lang="en-US" sz="1500" b="0" i="1" dirty="0" smtClean="0">
                        <a:latin typeface="Cambria Math" panose="02040503050406030204" pitchFamily="18" charset="0"/>
                      </a:rPr>
                      <m:t>   </m:t>
                    </m:r>
                  </m:oMath>
                </a14:m>
                <a:r>
                  <a:rPr lang="en-US" sz="1500" dirty="0" smtClean="0">
                    <a:latin typeface="Cambria Math" panose="02040503050406030204" pitchFamily="18" charset="0"/>
                  </a:rPr>
                  <a:t> </a:t>
                </a:r>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b="0" i="1" dirty="0" smtClean="0">
                                  <a:latin typeface="Cambria Math" panose="02040503050406030204" pitchFamily="18" charset="0"/>
                                </a:rPr>
                              </m:ctrlPr>
                            </m:sSubPr>
                            <m:e>
                              <m:r>
                                <m:rPr>
                                  <m:brk m:alnAt="7"/>
                                </m:rPr>
                                <a:rPr lang="en-US" sz="1500" b="0" i="1" dirty="0" smtClean="0">
                                  <a:latin typeface="Cambria Math" panose="02040503050406030204" pitchFamily="18" charset="0"/>
                                </a:rPr>
                                <m:t>𝑎</m:t>
                              </m:r>
                            </m:e>
                            <m:sub>
                              <m:r>
                                <m:rPr>
                                  <m:brk m:alnAt="7"/>
                                </m:rPr>
                                <a:rPr lang="en-US" sz="1500" b="0" i="1" dirty="0" smtClean="0">
                                  <a:latin typeface="Cambria Math" panose="02040503050406030204" pitchFamily="18" charset="0"/>
                                </a:rPr>
                                <m:t>2</m:t>
                              </m:r>
                            </m:sub>
                          </m:sSub>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1</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b="0" i="1" dirty="0" smtClean="0">
                                  <a:latin typeface="Cambria Math" panose="02040503050406030204" pitchFamily="18" charset="0"/>
                                </a:rPr>
                              </m:ctrlPr>
                            </m:sSubPr>
                            <m:e>
                              <m:r>
                                <m:rPr>
                                  <m:brk m:alnAt="7"/>
                                </m:rPr>
                                <a:rPr lang="en-US" sz="1500" b="0" i="1" dirty="0" smtClean="0">
                                  <a:latin typeface="Cambria Math" panose="02040503050406030204" pitchFamily="18" charset="0"/>
                                </a:rPr>
                                <m:t>𝑎</m:t>
                              </m:r>
                            </m:e>
                            <m:sub>
                              <m:r>
                                <m:rPr>
                                  <m:brk m:alnAt="7"/>
                                </m:rPr>
                                <a:rPr lang="en-US" sz="1500" b="0" i="1" dirty="0" smtClean="0">
                                  <a:latin typeface="Cambria Math" panose="02040503050406030204" pitchFamily="18" charset="0"/>
                                </a:rPr>
                                <m:t>3</m:t>
                              </m:r>
                            </m:sub>
                          </m:sSub>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0</m:t>
                          </m:r>
                        </m:e>
                      </m:mr>
                    </m:m>
                  </m:oMath>
                </a14:m>
                <a:r>
                  <a:rPr lang="en-US" sz="1500" dirty="0">
                    <a:latin typeface="Cambria Math" panose="02040503050406030204" pitchFamily="18" charset="0"/>
                  </a:rPr>
                  <a:t> </a:t>
                </a:r>
                <a:r>
                  <a:rPr lang="en-US" sz="1500" dirty="0" smtClean="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b="0" i="1" dirty="0" smtClean="0">
                                  <a:latin typeface="Cambria Math" panose="02040503050406030204" pitchFamily="18" charset="0"/>
                                </a:rPr>
                              </m:ctrlPr>
                            </m:sSubPr>
                            <m:e>
                              <m:r>
                                <m:rPr>
                                  <m:brk m:alnAt="7"/>
                                </m:rPr>
                                <a:rPr lang="en-US" sz="1500" b="0" i="1" dirty="0" smtClean="0">
                                  <a:latin typeface="Cambria Math" panose="02040503050406030204" pitchFamily="18" charset="0"/>
                                </a:rPr>
                                <m:t>𝑎</m:t>
                              </m:r>
                            </m:e>
                            <m:sub>
                              <m:r>
                                <m:rPr>
                                  <m:brk m:alnAt="7"/>
                                </m:rPr>
                                <a:rPr lang="en-US" sz="1500" b="0" i="1" dirty="0" smtClean="0">
                                  <a:latin typeface="Cambria Math" panose="02040503050406030204" pitchFamily="18" charset="0"/>
                                </a:rPr>
                                <m:t>4</m:t>
                              </m:r>
                            </m:sub>
                          </m:sSub>
                        </m:e>
                      </m:mr>
                      <m:mr>
                        <m:e>
                          <m:r>
                            <a:rPr lang="en-US" sz="1500" b="0" i="1" dirty="0" smtClean="0">
                              <a:latin typeface="Cambria Math" panose="02040503050406030204" pitchFamily="18" charset="0"/>
                            </a:rPr>
                            <m:t>0</m:t>
                          </m:r>
                        </m:e>
                      </m:mr>
                      <m:mr>
                        <m:e>
                          <m:r>
                            <a:rPr lang="en-US" sz="1500" b="0" i="1" dirty="0" smtClean="0">
                              <a:latin typeface="Cambria Math" panose="02040503050406030204" pitchFamily="18" charset="0"/>
                            </a:rPr>
                            <m:t>1</m:t>
                          </m:r>
                        </m:e>
                      </m:mr>
                    </m:m>
                  </m:oMath>
                </a14:m>
                <a:endParaRPr lang="en-US" sz="1500" dirty="0" smtClean="0">
                  <a:latin typeface="Cambria Math" panose="02040503050406030204" pitchFamily="18" charset="0"/>
                </a:endParaRPr>
              </a:p>
              <a:p>
                <a:pPr algn="ctr"/>
                <a:r>
                  <a:rPr lang="en-US" sz="1500" dirty="0" smtClean="0"/>
                  <a:t>          </a:t>
                </a:r>
                <a14:m>
                  <m:oMath xmlns:m="http://schemas.openxmlformats.org/officeDocument/2006/math">
                    <m:m>
                      <m:mPr>
                        <m:mcs>
                          <m:mc>
                            <m:mcPr>
                              <m:count m:val="2"/>
                              <m:mcJc m:val="center"/>
                            </m:mcPr>
                          </m:mc>
                        </m:mcs>
                        <m:ctrlPr>
                          <a:rPr lang="en-US" sz="1500" i="1" smtClean="0">
                            <a:latin typeface="Cambria Math" panose="02040503050406030204" pitchFamily="18" charset="0"/>
                          </a:rPr>
                        </m:ctrlPr>
                      </m:mPr>
                      <m:mr>
                        <m:e>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𝑧</m:t>
                              </m:r>
                            </m:e>
                            <m:sub>
                              <m:r>
                                <m:rPr>
                                  <m:brk m:alnAt="7"/>
                                </m:rPr>
                                <a:rPr lang="en-US" sz="1500" b="0" i="1" smtClean="0">
                                  <a:latin typeface="Cambria Math" panose="02040503050406030204" pitchFamily="18" charset="0"/>
                                </a:rPr>
                                <m:t>𝑗</m:t>
                              </m:r>
                            </m:sub>
                          </m:sSub>
                          <m:r>
                            <m:rPr>
                              <m:brk m:alnAt="7"/>
                            </m:rP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𝑐</m:t>
                              </m:r>
                            </m:e>
                            <m:sub>
                              <m:r>
                                <m:rPr>
                                  <m:brk m:alnAt="7"/>
                                </m:rPr>
                                <a:rPr lang="en-US" sz="1500" b="0" i="1" smtClean="0">
                                  <a:latin typeface="Cambria Math" panose="02040503050406030204" pitchFamily="18" charset="0"/>
                                </a:rPr>
                                <m:t>𝑗</m:t>
                              </m:r>
                            </m:sub>
                          </m:sSub>
                          <m:r>
                            <m:rPr>
                              <m:brk m:alnAt="7"/>
                            </m:rPr>
                            <a:rPr lang="en-US" sz="1500" b="0" i="1" smtClean="0">
                              <a:latin typeface="Cambria Math" panose="02040503050406030204" pitchFamily="18" charset="0"/>
                            </a:rPr>
                            <m:t> </m:t>
                          </m:r>
                          <m:r>
                            <a:rPr lang="en-US" sz="1500" b="0" i="1" smtClean="0">
                              <a:latin typeface="Cambria Math" panose="02040503050406030204" pitchFamily="18" charset="0"/>
                            </a:rPr>
                            <m:t>:</m:t>
                          </m:r>
                        </m:e>
                        <m:e>
                          <m:r>
                            <a:rPr lang="en-US" sz="1500" b="0" i="1" smtClean="0">
                              <a:latin typeface="Cambria Math" panose="02040503050406030204" pitchFamily="18" charset="0"/>
                            </a:rPr>
                            <m:t>−3</m:t>
                          </m:r>
                        </m:e>
                      </m:mr>
                    </m:m>
                  </m:oMath>
                </a14:m>
                <a:r>
                  <a:rPr lang="en-US" sz="1500" dirty="0" smtClean="0">
                    <a:latin typeface="Cambria Math" panose="02040503050406030204" pitchFamily="18" charset="0"/>
                  </a:rPr>
                  <a:t>     -2     0     0</a:t>
                </a:r>
              </a:p>
              <a:p>
                <a:pPr algn="ctr"/>
                <a:endParaRPr lang="en-US" sz="1500" dirty="0">
                  <a:latin typeface="Cambria Math" panose="02040503050406030204" pitchFamily="18" charset="0"/>
                </a:endParaRPr>
              </a:p>
              <a:p>
                <a:pPr algn="l"/>
                <a:r>
                  <a:rPr lang="en-US" sz="1500" dirty="0" smtClean="0">
                    <a:latin typeface="Cambria Math" panose="02040503050406030204" pitchFamily="18" charset="0"/>
                  </a:rPr>
                  <a:t>As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𝑧</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𝑐</m:t>
                        </m:r>
                      </m:e>
                      <m:sub>
                        <m:r>
                          <a:rPr lang="en-US" sz="1500" b="0" i="1" smtClean="0">
                            <a:latin typeface="Cambria Math" panose="02040503050406030204" pitchFamily="18" charset="0"/>
                          </a:rPr>
                          <m:t>1</m:t>
                        </m:r>
                      </m:sub>
                    </m:sSub>
                  </m:oMath>
                </a14:m>
                <a:r>
                  <a:rPr lang="en-US" sz="1500" dirty="0" smtClean="0">
                    <a:latin typeface="Cambria Math" panose="02040503050406030204" pitchFamily="18" charset="0"/>
                  </a:rPr>
                  <a:t> is most negative,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1</m:t>
                        </m:r>
                      </m:sub>
                    </m:sSub>
                  </m:oMath>
                </a14:m>
                <a:r>
                  <a:rPr lang="en-US" sz="1500" dirty="0" smtClean="0">
                    <a:latin typeface="Cambria Math" panose="02040503050406030204" pitchFamily="18" charset="0"/>
                  </a:rPr>
                  <a:t> shall enter the simplex table. Further, as </a:t>
                </a:r>
                <a14:m>
                  <m:oMath xmlns:m="http://schemas.openxmlformats.org/officeDocument/2006/math">
                    <m:f>
                      <m:fPr>
                        <m:ctrlPr>
                          <a:rPr lang="en-US" sz="1500" b="0" i="1" smtClean="0">
                            <a:latin typeface="Cambria Math" panose="02040503050406030204" pitchFamily="18" charset="0"/>
                          </a:rPr>
                        </m:ctrlPr>
                      </m:fPr>
                      <m:num>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𝑏</m:t>
                            </m:r>
                          </m:e>
                          <m:sub>
                            <m:r>
                              <a:rPr lang="en-US" sz="1500" b="0" i="1" smtClean="0">
                                <a:latin typeface="Cambria Math" panose="02040503050406030204" pitchFamily="18" charset="0"/>
                              </a:rPr>
                              <m:t>2</m:t>
                            </m:r>
                          </m:sub>
                        </m:sSub>
                      </m:num>
                      <m:den>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𝑎</m:t>
                            </m:r>
                          </m:e>
                          <m:sub>
                            <m:r>
                              <a:rPr lang="en-US" sz="1500" b="0" i="1" smtClean="0">
                                <a:latin typeface="Cambria Math" panose="02040503050406030204" pitchFamily="18" charset="0"/>
                              </a:rPr>
                              <m:t>21</m:t>
                            </m:r>
                          </m:sub>
                        </m:sSub>
                      </m:den>
                    </m:f>
                    <m:r>
                      <a:rPr lang="en-US" sz="1500" b="0" i="1" smtClean="0">
                        <a:latin typeface="Cambria Math" panose="02040503050406030204" pitchFamily="18" charset="0"/>
                      </a:rPr>
                      <m:t> </m:t>
                    </m:r>
                  </m:oMath>
                </a14:m>
                <a:r>
                  <a:rPr lang="en-US" sz="1500" dirty="0" smtClean="0">
                    <a:latin typeface="Cambria Math" panose="02040503050406030204" pitchFamily="18" charset="0"/>
                  </a:rPr>
                  <a:t>is the least ratio (among positive entries from column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𝑎</m:t>
                        </m:r>
                      </m:e>
                      <m:sub>
                        <m:r>
                          <a:rPr lang="en-US" sz="1500" b="0" i="1" smtClean="0">
                            <a:latin typeface="Cambria Math" panose="02040503050406030204" pitchFamily="18" charset="0"/>
                          </a:rPr>
                          <m:t>1</m:t>
                        </m:r>
                      </m:sub>
                    </m:sSub>
                  </m:oMath>
                </a14:m>
                <a:r>
                  <a:rPr lang="en-US" sz="1500" dirty="0" smtClean="0">
                    <a:latin typeface="Cambria Math" panose="02040503050406030204" pitchFamily="18" charset="0"/>
                  </a:rPr>
                  <a:t>,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4</m:t>
                        </m:r>
                      </m:sub>
                    </m:sSub>
                  </m:oMath>
                </a14:m>
                <a:r>
                  <a:rPr lang="en-US" sz="1500" dirty="0" smtClean="0">
                    <a:latin typeface="Cambria Math" panose="02040503050406030204" pitchFamily="18" charset="0"/>
                  </a:rPr>
                  <a:t> shall leave the simplex table.  Thus the updated simplex table is :</a:t>
                </a:r>
              </a:p>
              <a:p>
                <a:pPr algn="l"/>
                <a:endParaRPr lang="en-US" sz="1500" dirty="0" smtClean="0">
                  <a:latin typeface="Cambria Math" panose="02040503050406030204" pitchFamily="18" charset="0"/>
                </a:endParaRPr>
              </a:p>
              <a:p>
                <a:pPr algn="l"/>
                <a:r>
                  <a:rPr lang="en-US" sz="1500" dirty="0" smtClean="0">
                    <a:solidFill>
                      <a:srgbClr val="FF0000"/>
                    </a:solidFill>
                    <a:latin typeface="Cambria Math" panose="02040503050406030204" pitchFamily="18" charset="0"/>
                  </a:rPr>
                  <a:t>Updated Table : </a:t>
                </a:r>
                <a:endParaRPr lang="en-US" sz="1500" dirty="0">
                  <a:solidFill>
                    <a:srgbClr val="FF0000"/>
                  </a:solidFill>
                  <a:latin typeface="Cambria Math" panose="02040503050406030204" pitchFamily="18" charset="0"/>
                </a:endParaRPr>
              </a:p>
              <a:p>
                <a:pPr algn="ctr"/>
                <a:r>
                  <a:rPr lang="en-US" sz="1500" dirty="0"/>
                  <a:t> </a:t>
                </a:r>
                <a:r>
                  <a:rPr lang="en-US" sz="1500" dirty="0" smtClean="0"/>
                  <a:t>                  </a:t>
                </a:r>
                <a14:m>
                  <m:oMath xmlns:m="http://schemas.openxmlformats.org/officeDocument/2006/math">
                    <m:m>
                      <m:mPr>
                        <m:mcs>
                          <m:mc>
                            <m:mcPr>
                              <m:count m:val="3"/>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b="0" i="1" smtClean="0">
                                  <a:latin typeface="Cambria Math" panose="02040503050406030204" pitchFamily="18" charset="0"/>
                                </a:rPr>
                                <m:t> </m:t>
                              </m:r>
                              <m:r>
                                <m:rPr>
                                  <m:brk m:alnAt="7"/>
                                </m:rPr>
                                <a:rPr lang="en-US" sz="1500" i="1">
                                  <a:latin typeface="Cambria Math" panose="02040503050406030204" pitchFamily="18" charset="0"/>
                                </a:rPr>
                                <m:t>𝑐</m:t>
                              </m:r>
                            </m:e>
                            <m:sub>
                              <m:r>
                                <m:rPr>
                                  <m:brk m:alnAt="7"/>
                                </m:rPr>
                                <a:rPr lang="en-US" sz="1500" i="1">
                                  <a:latin typeface="Cambria Math" panose="02040503050406030204" pitchFamily="18" charset="0"/>
                                </a:rPr>
                                <m:t>𝑗</m:t>
                              </m:r>
                            </m:sub>
                          </m:sSub>
                        </m:e>
                        <m:e>
                          <m:r>
                            <a:rPr lang="en-US" sz="1500" b="0" i="1" smtClean="0">
                              <a:latin typeface="Cambria Math" panose="02040503050406030204" pitchFamily="18" charset="0"/>
                            </a:rPr>
                            <m:t> </m:t>
                          </m:r>
                          <m:r>
                            <a:rPr lang="en-US" sz="1500" i="1">
                              <a:latin typeface="Cambria Math" panose="02040503050406030204" pitchFamily="18" charset="0"/>
                            </a:rPr>
                            <m:t>3</m:t>
                          </m:r>
                        </m:e>
                        <m:e>
                          <m:r>
                            <a:rPr lang="en-US" sz="1500" b="0" i="1">
                              <a:latin typeface="Cambria Math" panose="02040503050406030204" pitchFamily="18" charset="0"/>
                            </a:rPr>
                            <m:t> </m:t>
                          </m:r>
                          <m:r>
                            <a:rPr lang="en-US" sz="1500" i="1">
                              <a:latin typeface="Cambria Math" panose="02040503050406030204" pitchFamily="18" charset="0"/>
                            </a:rPr>
                            <m:t>  2</m:t>
                          </m:r>
                        </m:e>
                      </m:mr>
                    </m:m>
                    <m:r>
                      <a:rPr lang="en-US" sz="1500" i="1">
                        <a:latin typeface="Cambria Math" panose="02040503050406030204" pitchFamily="18" charset="0"/>
                      </a:rPr>
                      <m:t>   </m:t>
                    </m:r>
                    <m:r>
                      <a:rPr lang="en-US" sz="1500" b="0" i="1">
                        <a:latin typeface="Cambria Math" panose="02040503050406030204" pitchFamily="18" charset="0"/>
                      </a:rPr>
                      <m:t>   </m:t>
                    </m:r>
                    <m:r>
                      <a:rPr lang="en-US" sz="1500" b="0" i="1" smtClean="0">
                        <a:latin typeface="Cambria Math" panose="02040503050406030204" pitchFamily="18" charset="0"/>
                      </a:rPr>
                      <m:t>0  </m:t>
                    </m:r>
                  </m:oMath>
                </a14:m>
                <a:r>
                  <a:rPr lang="en-US" sz="1500" dirty="0" smtClean="0">
                    <a:latin typeface="Cambria Math" panose="02040503050406030204" pitchFamily="18" charset="0"/>
                  </a:rPr>
                  <a:t>        0</a:t>
                </a:r>
                <a:endParaRPr lang="en-US" sz="1500" dirty="0">
                  <a:latin typeface="Cambria Math" panose="02040503050406030204" pitchFamily="18" charset="0"/>
                </a:endParaRPr>
              </a:p>
              <a:p>
                <a:pPr algn="ctr"/>
                <a:r>
                  <a:rPr lang="en-US" sz="1500" dirty="0"/>
                  <a:t>       </a:t>
                </a:r>
                <a14:m>
                  <m:oMath xmlns:m="http://schemas.openxmlformats.org/officeDocument/2006/math">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𝐶</m:t>
                              </m:r>
                            </m:e>
                            <m:sub>
                              <m:r>
                                <m:rPr>
                                  <m:brk m:alnAt="7"/>
                                </m:rPr>
                                <a:rPr lang="en-US" sz="1500" i="1">
                                  <a:latin typeface="Cambria Math" panose="02040503050406030204" pitchFamily="18" charset="0"/>
                                </a:rPr>
                                <m:t>𝐵</m:t>
                              </m:r>
                            </m:sub>
                          </m:sSub>
                        </m:e>
                      </m:mr>
                      <m:mr>
                        <m:e>
                          <m:r>
                            <a:rPr lang="en-US" sz="1500" i="1">
                              <a:latin typeface="Cambria Math" panose="02040503050406030204" pitchFamily="18" charset="0"/>
                            </a:rPr>
                            <m:t>0</m:t>
                          </m:r>
                        </m:e>
                      </m:mr>
                      <m:mr>
                        <m:e>
                          <m:r>
                            <a:rPr lang="en-US" sz="1500" b="0" i="1" smtClean="0">
                              <a:latin typeface="Cambria Math" panose="02040503050406030204" pitchFamily="18" charset="0"/>
                            </a:rPr>
                            <m:t>3</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r>
                            <m:rPr>
                              <m:brk m:alnAt="7"/>
                            </m:rPr>
                            <a:rPr lang="en-US" sz="1500" i="1" dirty="0">
                              <a:latin typeface="Cambria Math" panose="02040503050406030204" pitchFamily="18" charset="0"/>
                            </a:rPr>
                            <m:t>𝐵</m:t>
                          </m:r>
                        </m:e>
                      </m:mr>
                      <m:mr>
                        <m:e>
                          <m:sSub>
                            <m:sSubPr>
                              <m:ctrlPr>
                                <a:rPr lang="en-US" sz="1500" i="1" dirty="0">
                                  <a:latin typeface="Cambria Math" panose="02040503050406030204" pitchFamily="18" charset="0"/>
                                </a:rPr>
                              </m:ctrlPr>
                            </m:sSubPr>
                            <m:e>
                              <m:r>
                                <a:rPr lang="en-US" sz="1500" i="1" dirty="0">
                                  <a:latin typeface="Cambria Math" panose="02040503050406030204" pitchFamily="18" charset="0"/>
                                </a:rPr>
                                <m:t>𝑥</m:t>
                              </m:r>
                            </m:e>
                            <m:sub>
                              <m:r>
                                <a:rPr lang="en-US" sz="1500" i="1" dirty="0">
                                  <a:latin typeface="Cambria Math" panose="02040503050406030204" pitchFamily="18" charset="0"/>
                                </a:rPr>
                                <m:t>3</m:t>
                              </m:r>
                            </m:sub>
                          </m:sSub>
                        </m:e>
                      </m:mr>
                      <m:mr>
                        <m:e>
                          <m:sSub>
                            <m:sSubPr>
                              <m:ctrlPr>
                                <a:rPr lang="en-US" sz="1500" i="1" dirty="0">
                                  <a:latin typeface="Cambria Math" panose="02040503050406030204" pitchFamily="18" charset="0"/>
                                </a:rPr>
                              </m:ctrlPr>
                            </m:sSubPr>
                            <m:e>
                              <m:r>
                                <a:rPr lang="en-US" sz="1500" i="1" dirty="0">
                                  <a:latin typeface="Cambria Math" panose="02040503050406030204" pitchFamily="18" charset="0"/>
                                </a:rPr>
                                <m:t>𝑥</m:t>
                              </m:r>
                            </m:e>
                            <m:sub>
                              <m:r>
                                <a:rPr lang="en-US" sz="1500" b="0" i="1" dirty="0" smtClean="0">
                                  <a:latin typeface="Cambria Math" panose="02040503050406030204" pitchFamily="18" charset="0"/>
                                </a:rPr>
                                <m:t>1</m:t>
                              </m:r>
                            </m:sub>
                          </m:sSub>
                        </m:e>
                      </m:mr>
                    </m:m>
                  </m:oMath>
                </a14:m>
                <a:r>
                  <a:rPr lang="en-US" sz="1500" dirty="0">
                    <a:latin typeface="Cambria Math" panose="02040503050406030204" pitchFamily="18" charset="0"/>
                  </a:rPr>
                  <a:t> </a:t>
                </a:r>
                <a14:m>
                  <m:oMath xmlns:m="http://schemas.openxmlformats.org/officeDocument/2006/math">
                    <m:r>
                      <a:rPr lang="en-US" sz="1500" dirty="0">
                        <a:latin typeface="Cambria Math" panose="02040503050406030204" pitchFamily="18" charset="0"/>
                      </a:rPr>
                      <m:t>    </m:t>
                    </m:r>
                    <m:m>
                      <m:mPr>
                        <m:mcs>
                          <m:mc>
                            <m:mcPr>
                              <m:count m:val="1"/>
                              <m:mcJc m:val="center"/>
                            </m:mcPr>
                          </m:mc>
                        </m:mcs>
                        <m:ctrlPr>
                          <a:rPr lang="en-US" sz="1500" i="1" dirty="0">
                            <a:latin typeface="Cambria Math" panose="02040503050406030204" pitchFamily="18" charset="0"/>
                          </a:rPr>
                        </m:ctrlPr>
                      </m:mPr>
                      <m:mr>
                        <m:e>
                          <m:r>
                            <m:rPr>
                              <m:brk m:alnAt="7"/>
                            </m:rPr>
                            <a:rPr lang="en-US" sz="1500" i="1" dirty="0">
                              <a:latin typeface="Cambria Math" panose="02040503050406030204" pitchFamily="18" charset="0"/>
                            </a:rPr>
                            <m:t>𝑏</m:t>
                          </m:r>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3</m:t>
                          </m:r>
                        </m:e>
                      </m:mr>
                    </m:m>
                    <m:r>
                      <a:rPr lang="en-US" sz="1500" i="1" dirty="0">
                        <a:latin typeface="Cambria Math" panose="02040503050406030204" pitchFamily="18" charset="0"/>
                      </a:rPr>
                      <m:t> </m:t>
                    </m:r>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1</m:t>
                              </m:r>
                            </m:sub>
                          </m:sSub>
                        </m:e>
                      </m:mr>
                      <m:mr>
                        <m:e>
                          <m:r>
                            <a:rPr lang="en-US" sz="1500" b="0" i="1" dirty="0" smtClean="0">
                              <a:latin typeface="Cambria Math" panose="02040503050406030204" pitchFamily="18" charset="0"/>
                            </a:rPr>
                            <m:t>0</m:t>
                          </m:r>
                        </m:e>
                      </m:mr>
                      <m:mr>
                        <m:e>
                          <m:r>
                            <a:rPr lang="en-US" sz="1500" b="0" i="1" dirty="0" smtClean="0">
                              <a:latin typeface="Cambria Math" panose="02040503050406030204" pitchFamily="18" charset="0"/>
                            </a:rPr>
                            <m:t>1</m:t>
                          </m:r>
                        </m:e>
                      </m:mr>
                    </m:m>
                    <m:r>
                      <a:rPr lang="en-US" sz="1500" i="1" dirty="0">
                        <a:latin typeface="Cambria Math" panose="02040503050406030204" pitchFamily="18" charset="0"/>
                      </a:rPr>
                      <m:t>   </m:t>
                    </m:r>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2</m:t>
                              </m:r>
                            </m:sub>
                          </m:sSub>
                        </m:e>
                      </m:mr>
                      <m:mr>
                        <m:e>
                          <m:r>
                            <a:rPr lang="en-US" sz="1500" b="0" i="1" dirty="0" smtClean="0">
                              <a:latin typeface="Cambria Math" panose="02040503050406030204" pitchFamily="18" charset="0"/>
                            </a:rPr>
                            <m:t>0.5</m:t>
                          </m:r>
                        </m:e>
                      </m:mr>
                      <m:mr>
                        <m:e>
                          <m:r>
                            <a:rPr lang="en-US" sz="1500" b="0" i="1" dirty="0" smtClean="0">
                              <a:latin typeface="Cambria Math" panose="02040503050406030204" pitchFamily="18" charset="0"/>
                            </a:rPr>
                            <m:t>0.5</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3</m:t>
                              </m:r>
                            </m:sub>
                          </m:sSub>
                        </m:e>
                      </m:mr>
                      <m:mr>
                        <m:e>
                          <m:r>
                            <a:rPr lang="en-US" sz="1500" i="1" dirty="0">
                              <a:latin typeface="Cambria Math" panose="02040503050406030204" pitchFamily="18" charset="0"/>
                            </a:rPr>
                            <m:t>1</m:t>
                          </m:r>
                        </m:e>
                      </m:mr>
                      <m:mr>
                        <m:e>
                          <m:r>
                            <a:rPr lang="en-US" sz="1500" i="1" dirty="0">
                              <a:latin typeface="Cambria Math" panose="02040503050406030204" pitchFamily="18" charset="0"/>
                            </a:rPr>
                            <m:t>0</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a:rPr lang="en-US" sz="1500" b="0" i="1" dirty="0" smtClean="0">
                                  <a:latin typeface="Cambria Math" panose="02040503050406030204" pitchFamily="18" charset="0"/>
                                </a:rPr>
                                <m:t>    </m:t>
                              </m:r>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4</m:t>
                              </m:r>
                            </m:sub>
                          </m:sSub>
                        </m:e>
                      </m:mr>
                      <m:mr>
                        <m:e>
                          <m:r>
                            <a:rPr lang="en-US" sz="1500" b="0" i="1" dirty="0" smtClean="0">
                              <a:latin typeface="Cambria Math" panose="02040503050406030204" pitchFamily="18" charset="0"/>
                            </a:rPr>
                            <m:t>−</m:t>
                          </m:r>
                          <m:r>
                            <a:rPr lang="en-US" sz="1500" i="1" dirty="0">
                              <a:latin typeface="Cambria Math" panose="02040503050406030204" pitchFamily="18" charset="0"/>
                            </a:rPr>
                            <m:t>0</m:t>
                          </m:r>
                          <m:r>
                            <a:rPr lang="en-US" sz="1500" b="0" i="1" dirty="0" smtClean="0">
                              <a:latin typeface="Cambria Math" panose="02040503050406030204" pitchFamily="18" charset="0"/>
                            </a:rPr>
                            <m:t>.5</m:t>
                          </m:r>
                        </m:e>
                      </m:mr>
                      <m:mr>
                        <m:e>
                          <m:r>
                            <a:rPr lang="en-US" sz="1500" b="0" i="1" dirty="0" smtClean="0">
                              <a:latin typeface="Cambria Math" panose="02040503050406030204" pitchFamily="18" charset="0"/>
                            </a:rPr>
                            <m:t>   0.5</m:t>
                          </m:r>
                        </m:e>
                      </m:mr>
                    </m:m>
                  </m:oMath>
                </a14:m>
                <a:endParaRPr lang="en-US" sz="1500" dirty="0">
                  <a:latin typeface="Cambria Math" panose="02040503050406030204" pitchFamily="18" charset="0"/>
                </a:endParaRPr>
              </a:p>
              <a:p>
                <a:pPr algn="ctr"/>
                <a:r>
                  <a:rPr lang="en-US" sz="1500" dirty="0"/>
                  <a:t>          </a:t>
                </a:r>
                <a14:m>
                  <m:oMath xmlns:m="http://schemas.openxmlformats.org/officeDocument/2006/math">
                    <m:m>
                      <m:mPr>
                        <m:mcs>
                          <m:mc>
                            <m:mcPr>
                              <m:count m:val="2"/>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𝑧</m:t>
                              </m:r>
                            </m:e>
                            <m:sub>
                              <m:r>
                                <m:rPr>
                                  <m:brk m:alnAt="7"/>
                                </m:rPr>
                                <a:rPr lang="en-US" sz="1500" i="1">
                                  <a:latin typeface="Cambria Math" panose="02040503050406030204" pitchFamily="18" charset="0"/>
                                </a:rPr>
                                <m:t>𝑗</m:t>
                              </m:r>
                            </m:sub>
                          </m:sSub>
                          <m:r>
                            <m:rPr>
                              <m:brk m:alnAt="7"/>
                            </m:rPr>
                            <a:rPr lang="en-US" sz="1500" i="1">
                              <a:latin typeface="Cambria Math" panose="02040503050406030204" pitchFamily="18" charset="0"/>
                            </a:rPr>
                            <m:t>−</m:t>
                          </m:r>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𝑐</m:t>
                              </m:r>
                            </m:e>
                            <m:sub>
                              <m:r>
                                <m:rPr>
                                  <m:brk m:alnAt="7"/>
                                </m:rPr>
                                <a:rPr lang="en-US" sz="1500" i="1">
                                  <a:latin typeface="Cambria Math" panose="02040503050406030204" pitchFamily="18" charset="0"/>
                                </a:rPr>
                                <m:t>𝑗</m:t>
                              </m:r>
                            </m:sub>
                          </m:sSub>
                          <m:r>
                            <m:rPr>
                              <m:brk m:alnAt="7"/>
                            </m:rPr>
                            <a:rPr lang="en-US" sz="1500" i="1">
                              <a:latin typeface="Cambria Math" panose="02040503050406030204" pitchFamily="18" charset="0"/>
                            </a:rPr>
                            <m:t> </m:t>
                          </m:r>
                          <m:r>
                            <a:rPr lang="en-US" sz="1500" i="1">
                              <a:latin typeface="Cambria Math" panose="02040503050406030204" pitchFamily="18" charset="0"/>
                            </a:rPr>
                            <m:t>:</m:t>
                          </m:r>
                        </m:e>
                        <m:e>
                          <m:r>
                            <a:rPr lang="en-US" sz="1500" b="0" i="1" smtClean="0">
                              <a:latin typeface="Cambria Math" panose="02040503050406030204" pitchFamily="18" charset="0"/>
                            </a:rPr>
                            <m:t>   0</m:t>
                          </m:r>
                        </m:e>
                      </m:mr>
                    </m:m>
                  </m:oMath>
                </a14:m>
                <a:r>
                  <a:rPr lang="en-US" sz="1500" dirty="0">
                    <a:latin typeface="Cambria Math" panose="02040503050406030204" pitchFamily="18" charset="0"/>
                  </a:rPr>
                  <a:t>     </a:t>
                </a:r>
                <a:r>
                  <a:rPr lang="en-US" sz="1500" dirty="0" smtClean="0">
                    <a:latin typeface="Cambria Math" panose="02040503050406030204" pitchFamily="18" charset="0"/>
                  </a:rPr>
                  <a:t>-0.5     </a:t>
                </a:r>
                <a:r>
                  <a:rPr lang="en-US" sz="1500" dirty="0">
                    <a:latin typeface="Cambria Math" panose="02040503050406030204" pitchFamily="18" charset="0"/>
                  </a:rPr>
                  <a:t>0 </a:t>
                </a:r>
                <a:r>
                  <a:rPr lang="en-US" sz="1500" dirty="0" smtClean="0">
                    <a:latin typeface="Cambria Math" panose="02040503050406030204" pitchFamily="18" charset="0"/>
                  </a:rPr>
                  <a:t>      1.5</a:t>
                </a:r>
              </a:p>
              <a:p>
                <a:pPr algn="l"/>
                <a:endParaRPr lang="en-US" sz="1500" dirty="0" smtClean="0">
                  <a:latin typeface="Cambria Math" panose="02040503050406030204" pitchFamily="18" charset="0"/>
                </a:endParaRPr>
              </a:p>
              <a:p>
                <a:pPr algn="l"/>
                <a:endParaRPr lang="en-US" sz="1500" dirty="0">
                  <a:latin typeface="Cambria Math" panose="02040503050406030204" pitchFamily="18" charset="0"/>
                </a:endParaRPr>
              </a:p>
              <a:p>
                <a:pPr algn="l"/>
                <a:endParaRPr lang="en-US" sz="1500" b="1" dirty="0">
                  <a:latin typeface="Cambria Math" panose="020405030504060302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208432"/>
                <a:ext cx="8462970" cy="4182640"/>
              </a:xfrm>
              <a:blipFill rotWithShape="0">
                <a:blip r:embed="rId2"/>
                <a:stretch>
                  <a:fillRect l="-216" t="-1312"/>
                </a:stretch>
              </a:blipFill>
            </p:spPr>
            <p:txBody>
              <a:bodyPr/>
              <a:lstStyle/>
              <a:p>
                <a:r>
                  <a:rPr lang="en-US">
                    <a:noFill/>
                  </a:rPr>
                  <a:t> </a:t>
                </a:r>
              </a:p>
            </p:txBody>
          </p:sp>
        </mc:Fallback>
      </mc:AlternateContent>
    </p:spTree>
    <p:extLst>
      <p:ext uri="{BB962C8B-B14F-4D97-AF65-F5344CB8AC3E}">
        <p14:creationId xmlns:p14="http://schemas.microsoft.com/office/powerpoint/2010/main" val="161042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208432"/>
                <a:ext cx="8462970" cy="4182640"/>
              </a:xfrm>
            </p:spPr>
            <p:txBody>
              <a:bodyPr>
                <a:normAutofit/>
              </a:bodyPr>
              <a:lstStyle/>
              <a:p>
                <a:pPr algn="l"/>
                <a:r>
                  <a:rPr lang="en-US" sz="1500" dirty="0" smtClean="0">
                    <a:latin typeface="Cambria Math" panose="02040503050406030204" pitchFamily="18" charset="0"/>
                  </a:rPr>
                  <a:t>As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𝑧</m:t>
                        </m:r>
                      </m:e>
                      <m:sub>
                        <m:r>
                          <a:rPr lang="en-US" sz="1500" i="1">
                            <a:latin typeface="Cambria Math" panose="02040503050406030204" pitchFamily="18" charset="0"/>
                          </a:rPr>
                          <m:t>2</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2</m:t>
                        </m:r>
                      </m:sub>
                    </m:sSub>
                  </m:oMath>
                </a14:m>
                <a:r>
                  <a:rPr lang="en-US" sz="1500" dirty="0">
                    <a:latin typeface="Cambria Math" panose="02040503050406030204" pitchFamily="18" charset="0"/>
                  </a:rPr>
                  <a:t> is negative, the current BFS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r>
                      <a:rPr lang="en-US" sz="1500" i="1">
                        <a:latin typeface="Cambria Math" panose="02040503050406030204" pitchFamily="18" charset="0"/>
                      </a:rPr>
                      <m:t>=3, </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3</m:t>
                        </m:r>
                      </m:sub>
                    </m:sSub>
                    <m:r>
                      <a:rPr lang="en-US" sz="1500" i="1">
                        <a:latin typeface="Cambria Math" panose="02040503050406030204" pitchFamily="18" charset="0"/>
                      </a:rPr>
                      <m:t>=1</m:t>
                    </m:r>
                  </m:oMath>
                </a14:m>
                <a:r>
                  <a:rPr lang="en-US" sz="1500" dirty="0">
                    <a:latin typeface="Cambria Math" panose="02040503050406030204" pitchFamily="18" charset="0"/>
                  </a:rPr>
                  <a:t>) is not optimal. Thus,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2</m:t>
                        </m:r>
                      </m:sub>
                    </m:sSub>
                  </m:oMath>
                </a14:m>
                <a:r>
                  <a:rPr lang="en-US" sz="1500" dirty="0">
                    <a:latin typeface="Cambria Math" panose="02040503050406030204" pitchFamily="18" charset="0"/>
                  </a:rPr>
                  <a:t> enters (and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3</m:t>
                        </m:r>
                      </m:sub>
                    </m:sSub>
                  </m:oMath>
                </a14:m>
                <a:r>
                  <a:rPr lang="en-US" sz="1500" dirty="0">
                    <a:latin typeface="Cambria Math" panose="02040503050406030204" pitchFamily="18" charset="0"/>
                  </a:rPr>
                  <a:t> leaves) the </a:t>
                </a:r>
                <a:r>
                  <a:rPr lang="en-US" sz="1500" dirty="0" smtClean="0">
                    <a:latin typeface="Cambria Math" panose="02040503050406030204" pitchFamily="18" charset="0"/>
                  </a:rPr>
                  <a:t>basis the updated simplex table is:</a:t>
                </a:r>
              </a:p>
              <a:p>
                <a:pPr algn="l"/>
                <a:endParaRPr lang="en-US" sz="1500" dirty="0">
                  <a:latin typeface="Cambria Math" panose="02040503050406030204" pitchFamily="18" charset="0"/>
                </a:endParaRPr>
              </a:p>
              <a:p>
                <a:pPr algn="l"/>
                <a:r>
                  <a:rPr lang="en-US" sz="1500" dirty="0" smtClean="0">
                    <a:solidFill>
                      <a:srgbClr val="FF0000"/>
                    </a:solidFill>
                    <a:latin typeface="Cambria Math" panose="02040503050406030204" pitchFamily="18" charset="0"/>
                  </a:rPr>
                  <a:t>Next </a:t>
                </a:r>
                <a:r>
                  <a:rPr lang="en-US" sz="1500" dirty="0">
                    <a:solidFill>
                      <a:srgbClr val="FF0000"/>
                    </a:solidFill>
                    <a:latin typeface="Cambria Math" panose="02040503050406030204" pitchFamily="18" charset="0"/>
                  </a:rPr>
                  <a:t>Simplex Table :</a:t>
                </a:r>
              </a:p>
              <a:p>
                <a:pPr algn="ctr"/>
                <a:r>
                  <a:rPr lang="en-US" sz="1500" dirty="0"/>
                  <a:t>                    </a:t>
                </a:r>
                <a14:m>
                  <m:oMath xmlns:m="http://schemas.openxmlformats.org/officeDocument/2006/math">
                    <m:m>
                      <m:mPr>
                        <m:mcs>
                          <m:mc>
                            <m:mcPr>
                              <m:count m:val="3"/>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𝑐</m:t>
                              </m:r>
                            </m:e>
                            <m:sub>
                              <m:r>
                                <m:rPr>
                                  <m:brk m:alnAt="7"/>
                                </m:rPr>
                                <a:rPr lang="en-US" sz="1500" i="1">
                                  <a:latin typeface="Cambria Math" panose="02040503050406030204" pitchFamily="18" charset="0"/>
                                </a:rPr>
                                <m:t>𝑗</m:t>
                              </m:r>
                            </m:sub>
                          </m:sSub>
                        </m:e>
                        <m:e>
                          <m:r>
                            <a:rPr lang="en-US" sz="1500" i="1">
                              <a:latin typeface="Cambria Math" panose="02040503050406030204" pitchFamily="18" charset="0"/>
                            </a:rPr>
                            <m:t>3</m:t>
                          </m:r>
                        </m:e>
                        <m:e>
                          <m:r>
                            <a:rPr lang="en-US" sz="1500" i="1">
                              <a:latin typeface="Cambria Math" panose="02040503050406030204" pitchFamily="18" charset="0"/>
                            </a:rPr>
                            <m:t>  2</m:t>
                          </m:r>
                        </m:e>
                      </m:mr>
                    </m:m>
                    <m:r>
                      <a:rPr lang="en-US" sz="1500" b="0" i="1">
                        <a:latin typeface="Cambria Math" panose="02040503050406030204" pitchFamily="18" charset="0"/>
                      </a:rPr>
                      <m:t>    </m:t>
                    </m:r>
                    <m:r>
                      <a:rPr lang="en-US" sz="1500" b="0" i="1" smtClean="0">
                        <a:latin typeface="Cambria Math" panose="02040503050406030204" pitchFamily="18" charset="0"/>
                      </a:rPr>
                      <m:t>    0       0 </m:t>
                    </m:r>
                  </m:oMath>
                </a14:m>
                <a:endParaRPr lang="en-US" sz="1500" dirty="0">
                  <a:latin typeface="Cambria Math" panose="02040503050406030204" pitchFamily="18" charset="0"/>
                </a:endParaRPr>
              </a:p>
              <a:p>
                <a:pPr algn="ctr"/>
                <a:r>
                  <a:rPr lang="en-US" sz="1500" dirty="0"/>
                  <a:t>       </a:t>
                </a:r>
                <a14:m>
                  <m:oMath xmlns:m="http://schemas.openxmlformats.org/officeDocument/2006/math">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𝐶</m:t>
                              </m:r>
                            </m:e>
                            <m:sub>
                              <m:r>
                                <m:rPr>
                                  <m:brk m:alnAt="7"/>
                                </m:rPr>
                                <a:rPr lang="en-US" sz="1500" i="1">
                                  <a:latin typeface="Cambria Math" panose="02040503050406030204" pitchFamily="18" charset="0"/>
                                </a:rPr>
                                <m:t>𝐵</m:t>
                              </m:r>
                            </m:sub>
                          </m:sSub>
                        </m:e>
                      </m:mr>
                      <m:mr>
                        <m:e>
                          <m:r>
                            <a:rPr lang="en-US" sz="1500" b="0" i="1" smtClean="0">
                              <a:latin typeface="Cambria Math" panose="02040503050406030204" pitchFamily="18" charset="0"/>
                            </a:rPr>
                            <m:t>2</m:t>
                          </m:r>
                        </m:e>
                      </m:mr>
                      <m:mr>
                        <m:e>
                          <m:r>
                            <a:rPr lang="en-US" sz="1500" b="0" i="1" smtClean="0">
                              <a:latin typeface="Cambria Math" panose="02040503050406030204" pitchFamily="18" charset="0"/>
                            </a:rPr>
                            <m:t>3</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r>
                            <m:rPr>
                              <m:brk m:alnAt="7"/>
                            </m:rPr>
                            <a:rPr lang="en-US" sz="1500" i="1" dirty="0">
                              <a:latin typeface="Cambria Math" panose="02040503050406030204" pitchFamily="18" charset="0"/>
                            </a:rPr>
                            <m:t>𝐵</m:t>
                          </m:r>
                        </m:e>
                      </m:mr>
                      <m:mr>
                        <m:e>
                          <m:sSub>
                            <m:sSubPr>
                              <m:ctrlPr>
                                <a:rPr lang="en-US" sz="1500" i="1" dirty="0">
                                  <a:latin typeface="Cambria Math" panose="02040503050406030204" pitchFamily="18" charset="0"/>
                                </a:rPr>
                              </m:ctrlPr>
                            </m:sSubPr>
                            <m:e>
                              <m:r>
                                <a:rPr lang="en-US" sz="1500" i="1" dirty="0">
                                  <a:latin typeface="Cambria Math" panose="02040503050406030204" pitchFamily="18" charset="0"/>
                                </a:rPr>
                                <m:t>𝑥</m:t>
                              </m:r>
                            </m:e>
                            <m:sub>
                              <m:r>
                                <a:rPr lang="en-US" sz="1500" b="0" i="1" dirty="0" smtClean="0">
                                  <a:latin typeface="Cambria Math" panose="02040503050406030204" pitchFamily="18" charset="0"/>
                                </a:rPr>
                                <m:t>2</m:t>
                              </m:r>
                            </m:sub>
                          </m:sSub>
                        </m:e>
                      </m:mr>
                      <m:mr>
                        <m:e>
                          <m:sSub>
                            <m:sSubPr>
                              <m:ctrlPr>
                                <a:rPr lang="en-US" sz="1500" i="1" dirty="0">
                                  <a:latin typeface="Cambria Math" panose="02040503050406030204" pitchFamily="18" charset="0"/>
                                </a:rPr>
                              </m:ctrlPr>
                            </m:sSubPr>
                            <m:e>
                              <m:r>
                                <a:rPr lang="en-US" sz="1500" i="1" dirty="0">
                                  <a:latin typeface="Cambria Math" panose="02040503050406030204" pitchFamily="18" charset="0"/>
                                </a:rPr>
                                <m:t>𝑥</m:t>
                              </m:r>
                            </m:e>
                            <m:sub>
                              <m:r>
                                <a:rPr lang="en-US" sz="1500" b="0" i="1" dirty="0" smtClean="0">
                                  <a:latin typeface="Cambria Math" panose="02040503050406030204" pitchFamily="18" charset="0"/>
                                </a:rPr>
                                <m:t>1</m:t>
                              </m:r>
                            </m:sub>
                          </m:sSub>
                        </m:e>
                      </m:mr>
                    </m:m>
                  </m:oMath>
                </a14:m>
                <a:r>
                  <a:rPr lang="en-US" sz="1500" dirty="0">
                    <a:latin typeface="Cambria Math" panose="02040503050406030204" pitchFamily="18" charset="0"/>
                  </a:rPr>
                  <a:t> </a:t>
                </a:r>
                <a14:m>
                  <m:oMath xmlns:m="http://schemas.openxmlformats.org/officeDocument/2006/math">
                    <m:r>
                      <a:rPr lang="en-US" sz="1500" dirty="0">
                        <a:latin typeface="Cambria Math" panose="02040503050406030204" pitchFamily="18" charset="0"/>
                      </a:rPr>
                      <m:t>    </m:t>
                    </m:r>
                    <m:m>
                      <m:mPr>
                        <m:mcs>
                          <m:mc>
                            <m:mcPr>
                              <m:count m:val="1"/>
                              <m:mcJc m:val="center"/>
                            </m:mcPr>
                          </m:mc>
                        </m:mcs>
                        <m:ctrlPr>
                          <a:rPr lang="en-US" sz="1500" i="1" dirty="0">
                            <a:latin typeface="Cambria Math" panose="02040503050406030204" pitchFamily="18" charset="0"/>
                          </a:rPr>
                        </m:ctrlPr>
                      </m:mPr>
                      <m:mr>
                        <m:e>
                          <m:r>
                            <m:rPr>
                              <m:brk m:alnAt="7"/>
                            </m:rPr>
                            <a:rPr lang="en-US" sz="1500" i="1" dirty="0">
                              <a:latin typeface="Cambria Math" panose="02040503050406030204" pitchFamily="18" charset="0"/>
                            </a:rPr>
                            <m:t>𝑏</m:t>
                          </m:r>
                        </m:e>
                      </m:mr>
                      <m:mr>
                        <m:e>
                          <m:r>
                            <a:rPr lang="en-US" sz="1500" b="0" i="1" dirty="0" smtClean="0">
                              <a:latin typeface="Cambria Math" panose="02040503050406030204" pitchFamily="18" charset="0"/>
                            </a:rPr>
                            <m:t>2</m:t>
                          </m:r>
                        </m:e>
                      </m:mr>
                      <m:mr>
                        <m:e>
                          <m:r>
                            <a:rPr lang="en-US" sz="1500" b="0" i="1" dirty="0" smtClean="0">
                              <a:latin typeface="Cambria Math" panose="02040503050406030204" pitchFamily="18" charset="0"/>
                            </a:rPr>
                            <m:t>2</m:t>
                          </m:r>
                        </m:e>
                      </m:mr>
                    </m:m>
                    <m:r>
                      <a:rPr lang="en-US" sz="1500" i="1" dirty="0">
                        <a:latin typeface="Cambria Math" panose="02040503050406030204" pitchFamily="18" charset="0"/>
                      </a:rPr>
                      <m:t> </m:t>
                    </m:r>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1</m:t>
                              </m:r>
                            </m:sub>
                          </m:sSub>
                        </m:e>
                      </m:mr>
                      <m:mr>
                        <m:e>
                          <m:r>
                            <a:rPr lang="en-US" sz="1500" b="0" i="1" dirty="0" smtClean="0">
                              <a:latin typeface="Cambria Math" panose="02040503050406030204" pitchFamily="18" charset="0"/>
                            </a:rPr>
                            <m:t>0</m:t>
                          </m:r>
                        </m:e>
                      </m:mr>
                      <m:mr>
                        <m:e>
                          <m:r>
                            <a:rPr lang="en-US" sz="1500" b="0" i="1" dirty="0" smtClean="0">
                              <a:latin typeface="Cambria Math" panose="02040503050406030204" pitchFamily="18" charset="0"/>
                            </a:rPr>
                            <m:t>1</m:t>
                          </m:r>
                        </m:e>
                      </m:mr>
                    </m:m>
                    <m:r>
                      <a:rPr lang="en-US" sz="1500" i="1" dirty="0">
                        <a:latin typeface="Cambria Math" panose="02040503050406030204" pitchFamily="18" charset="0"/>
                      </a:rPr>
                      <m:t>   </m:t>
                    </m:r>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2</m:t>
                              </m:r>
                            </m:sub>
                          </m:sSub>
                        </m:e>
                      </m:mr>
                      <m:mr>
                        <m:e>
                          <m:r>
                            <a:rPr lang="en-US" sz="1500" i="1" dirty="0">
                              <a:latin typeface="Cambria Math" panose="02040503050406030204" pitchFamily="18" charset="0"/>
                            </a:rPr>
                            <m:t>1</m:t>
                          </m:r>
                        </m:e>
                      </m:mr>
                      <m:mr>
                        <m:e>
                          <m:r>
                            <a:rPr lang="en-US" sz="1500" b="0" i="1" dirty="0" smtClean="0">
                              <a:latin typeface="Cambria Math" panose="02040503050406030204" pitchFamily="18" charset="0"/>
                            </a:rPr>
                            <m:t>0</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3</m:t>
                              </m:r>
                            </m:sub>
                          </m:sSub>
                        </m:e>
                      </m:mr>
                      <m:mr>
                        <m:e>
                          <m:r>
                            <a:rPr lang="en-US" sz="1500" b="0" i="1" dirty="0" smtClean="0">
                              <a:latin typeface="Cambria Math" panose="02040503050406030204" pitchFamily="18" charset="0"/>
                            </a:rPr>
                            <m:t>2</m:t>
                          </m:r>
                        </m:e>
                      </m:mr>
                      <m:mr>
                        <m:e>
                          <m:r>
                            <a:rPr lang="en-US" sz="1500" b="0" i="1" dirty="0" smtClean="0">
                              <a:latin typeface="Cambria Math" panose="02040503050406030204" pitchFamily="18" charset="0"/>
                            </a:rPr>
                            <m:t>−1</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4</m:t>
                              </m:r>
                            </m:sub>
                          </m:sSub>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  </m:t>
                          </m:r>
                          <m:r>
                            <a:rPr lang="en-US" sz="1500" i="1" dirty="0">
                              <a:latin typeface="Cambria Math" panose="02040503050406030204" pitchFamily="18" charset="0"/>
                            </a:rPr>
                            <m:t>1</m:t>
                          </m:r>
                        </m:e>
                      </m:mr>
                    </m:m>
                  </m:oMath>
                </a14:m>
                <a:endParaRPr lang="en-US" sz="1500" dirty="0" smtClean="0">
                  <a:latin typeface="Cambria Math" panose="02040503050406030204" pitchFamily="18" charset="0"/>
                </a:endParaRPr>
              </a:p>
              <a:p>
                <a:pPr algn="l"/>
                <a:r>
                  <a:rPr lang="en-US" sz="1500" dirty="0" smtClean="0"/>
                  <a:t>                                                            </a:t>
                </a:r>
                <a14:m>
                  <m:oMath xmlns:m="http://schemas.openxmlformats.org/officeDocument/2006/math">
                    <m:m>
                      <m:mPr>
                        <m:mcs>
                          <m:mc>
                            <m:mcPr>
                              <m:count m:val="3"/>
                              <m:mcJc m:val="center"/>
                            </m:mcPr>
                          </m:mc>
                        </m:mcs>
                        <m:ctrlPr>
                          <a:rPr lang="en-US" sz="1500" i="1" smtClean="0">
                            <a:latin typeface="Cambria Math" panose="02040503050406030204" pitchFamily="18" charset="0"/>
                          </a:rPr>
                        </m:ctrlPr>
                      </m:mPr>
                      <m:mr>
                        <m:e>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𝑧</m:t>
                              </m:r>
                            </m:e>
                            <m:sub>
                              <m:r>
                                <m:rPr>
                                  <m:brk m:alnAt="7"/>
                                </m:rPr>
                                <a:rPr lang="en-US" sz="1500" b="0" i="1" smtClean="0">
                                  <a:latin typeface="Cambria Math" panose="02040503050406030204" pitchFamily="18" charset="0"/>
                                </a:rPr>
                                <m:t>𝑗</m:t>
                              </m:r>
                            </m:sub>
                          </m:sSub>
                          <m:r>
                            <m:rPr>
                              <m:brk m:alnAt="7"/>
                            </m:rP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𝑐</m:t>
                              </m:r>
                            </m:e>
                            <m:sub>
                              <m:r>
                                <m:rPr>
                                  <m:brk m:alnAt="7"/>
                                </m:rPr>
                                <a:rPr lang="en-US" sz="1500" b="0" i="1" smtClean="0">
                                  <a:latin typeface="Cambria Math" panose="02040503050406030204" pitchFamily="18" charset="0"/>
                                </a:rPr>
                                <m:t>𝑗</m:t>
                              </m:r>
                            </m:sub>
                          </m:sSub>
                          <m:r>
                            <m:rPr>
                              <m:brk m:alnAt="7"/>
                            </m:rPr>
                            <a:rPr lang="en-US" sz="1500" b="0" i="1" smtClean="0">
                              <a:latin typeface="Cambria Math" panose="02040503050406030204" pitchFamily="18" charset="0"/>
                            </a:rPr>
                            <m:t> </m:t>
                          </m:r>
                          <m:r>
                            <a:rPr lang="en-US" sz="1500" b="0" i="1" smtClean="0">
                              <a:latin typeface="Cambria Math" panose="02040503050406030204" pitchFamily="18" charset="0"/>
                            </a:rPr>
                            <m:t>:</m:t>
                          </m:r>
                        </m:e>
                        <m:e>
                          <m:r>
                            <a:rPr lang="en-US" sz="1500" b="0" i="1" smtClean="0">
                              <a:latin typeface="Cambria Math" panose="02040503050406030204" pitchFamily="18" charset="0"/>
                            </a:rPr>
                            <m:t>0</m:t>
                          </m:r>
                        </m:e>
                        <m:e>
                          <m:r>
                            <a:rPr lang="en-US" sz="1500" b="0" i="1" smtClean="0">
                              <a:latin typeface="Cambria Math" panose="02040503050406030204" pitchFamily="18" charset="0"/>
                            </a:rPr>
                            <m:t>  0</m:t>
                          </m:r>
                        </m:e>
                      </m:mr>
                    </m:m>
                  </m:oMath>
                </a14:m>
                <a:r>
                  <a:rPr lang="en-US" sz="1500" dirty="0" smtClean="0">
                    <a:latin typeface="Cambria Math" panose="02040503050406030204" pitchFamily="18" charset="0"/>
                  </a:rPr>
                  <a:t>        1      1</a:t>
                </a:r>
                <a:endParaRPr lang="en-US" sz="1500" dirty="0">
                  <a:latin typeface="Cambria Math" panose="02040503050406030204" pitchFamily="18" charset="0"/>
                </a:endParaRPr>
              </a:p>
              <a:p>
                <a:pPr algn="ctr"/>
                <a:endParaRPr lang="en-US" sz="1500" dirty="0" smtClean="0">
                  <a:latin typeface="Cambria Math" panose="02040503050406030204" pitchFamily="18" charset="0"/>
                </a:endParaRPr>
              </a:p>
              <a:p>
                <a:pPr algn="l"/>
                <a:r>
                  <a:rPr lang="en-US" sz="1500" dirty="0" smtClean="0">
                    <a:latin typeface="Cambria Math" panose="02040503050406030204" pitchFamily="18" charset="0"/>
                  </a:rPr>
                  <a:t>As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𝑧</m:t>
                        </m:r>
                      </m:e>
                      <m:sub>
                        <m:r>
                          <a:rPr lang="en-US" sz="1500" b="0" i="1" smtClean="0">
                            <a:latin typeface="Cambria Math" panose="02040503050406030204" pitchFamily="18" charset="0"/>
                          </a:rPr>
                          <m:t>𝑗</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𝑐</m:t>
                        </m:r>
                      </m:e>
                      <m:sub>
                        <m:r>
                          <a:rPr lang="en-US" sz="1500" b="0" i="1" smtClean="0">
                            <a:latin typeface="Cambria Math" panose="02040503050406030204" pitchFamily="18" charset="0"/>
                          </a:rPr>
                          <m:t>𝑗</m:t>
                        </m:r>
                      </m:sub>
                    </m:sSub>
                    <m:r>
                      <a:rPr lang="en-US" sz="1500" b="0" i="1" smtClean="0">
                        <a:latin typeface="Cambria Math" panose="02040503050406030204" pitchFamily="18" charset="0"/>
                      </a:rPr>
                      <m:t>≥0 ∀</m:t>
                    </m:r>
                    <m:r>
                      <a:rPr lang="en-US" sz="1500" b="0" i="1" smtClean="0">
                        <a:latin typeface="Cambria Math" panose="02040503050406030204" pitchFamily="18" charset="0"/>
                      </a:rPr>
                      <m:t>𝑗</m:t>
                    </m:r>
                  </m:oMath>
                </a14:m>
                <a:r>
                  <a:rPr lang="en-US" sz="1500" dirty="0" smtClean="0">
                    <a:latin typeface="Cambria Math" panose="02040503050406030204" pitchFamily="18" charset="0"/>
                  </a:rPr>
                  <a:t>, the current BFS is optimal. Thus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m:t>
                        </m:r>
                        <m:r>
                          <a:rPr lang="en-US" sz="1500" b="0" i="1" smtClean="0">
                            <a:latin typeface="Cambria Math" panose="02040503050406030204" pitchFamily="18" charset="0"/>
                          </a:rPr>
                          <m:t>𝑥</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=2,</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2</m:t>
                        </m:r>
                      </m:sub>
                    </m:sSub>
                    <m:r>
                      <a:rPr lang="en-US" sz="1500" b="0" i="1" smtClean="0">
                        <a:latin typeface="Cambria Math" panose="02040503050406030204" pitchFamily="18" charset="0"/>
                      </a:rPr>
                      <m:t>=2 )</m:t>
                    </m:r>
                  </m:oMath>
                </a14:m>
                <a:r>
                  <a:rPr lang="en-US" sz="1500" dirty="0" smtClean="0">
                    <a:latin typeface="Cambria Math" panose="02040503050406030204" pitchFamily="18" charset="0"/>
                  </a:rPr>
                  <a:t> is the optimal solution to the given problem (optimal value is 10).</a:t>
                </a:r>
              </a:p>
              <a:p>
                <a:pPr algn="l"/>
                <a:endParaRPr lang="en-US" sz="1500" dirty="0">
                  <a:latin typeface="Cambria Math" panose="02040503050406030204" pitchFamily="18" charset="0"/>
                </a:endParaRPr>
              </a:p>
              <a:p>
                <a:pPr algn="l"/>
                <a:endParaRPr lang="en-US" sz="1500" b="1" dirty="0">
                  <a:latin typeface="Cambria Math" panose="020405030504060302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208432"/>
                <a:ext cx="8462970" cy="4182640"/>
              </a:xfrm>
              <a:blipFill rotWithShape="0">
                <a:blip r:embed="rId2"/>
                <a:stretch>
                  <a:fillRect l="-288" t="-292" r="-72"/>
                </a:stretch>
              </a:blipFill>
            </p:spPr>
            <p:txBody>
              <a:bodyPr/>
              <a:lstStyle/>
              <a:p>
                <a:r>
                  <a:rPr lang="en-US">
                    <a:noFill/>
                  </a:rPr>
                  <a:t> </a:t>
                </a:r>
              </a:p>
            </p:txBody>
          </p:sp>
        </mc:Fallback>
      </mc:AlternateContent>
    </p:spTree>
    <p:extLst>
      <p:ext uri="{BB962C8B-B14F-4D97-AF65-F5344CB8AC3E}">
        <p14:creationId xmlns:p14="http://schemas.microsoft.com/office/powerpoint/2010/main" val="4232095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462970" cy="4182640"/>
              </a:xfrm>
            </p:spPr>
            <p:txBody>
              <a:bodyPr>
                <a:normAutofit/>
              </a:bodyPr>
              <a:lstStyle/>
              <a:p>
                <a:pPr algn="l"/>
                <a:r>
                  <a:rPr lang="en-US" dirty="0" smtClean="0">
                    <a:solidFill>
                      <a:srgbClr val="0070C0"/>
                    </a:solidFill>
                  </a:rPr>
                  <a:t>Example :                                  </a:t>
                </a:r>
                <a14:m>
                  <m:oMath xmlns:m="http://schemas.openxmlformats.org/officeDocument/2006/math">
                    <m:func>
                      <m:funcPr>
                        <m:ctrlPr>
                          <a:rPr lang="en-US" sz="1500" i="1" smtClean="0">
                            <a:solidFill>
                              <a:schemeClr val="tx1"/>
                            </a:solidFill>
                            <a:latin typeface="Cambria Math" panose="02040503050406030204" pitchFamily="18" charset="0"/>
                          </a:rPr>
                        </m:ctrlPr>
                      </m:funcPr>
                      <m:fName>
                        <m:r>
                          <m:rPr>
                            <m:sty m:val="p"/>
                          </m:rPr>
                          <a:rPr lang="en-US" sz="1500">
                            <a:solidFill>
                              <a:schemeClr val="tx1"/>
                            </a:solidFill>
                            <a:latin typeface="Cambria Math" panose="02040503050406030204" pitchFamily="18" charset="0"/>
                          </a:rPr>
                          <m:t>max</m:t>
                        </m:r>
                      </m:fName>
                      <m:e>
                        <m:sSub>
                          <m:sSubPr>
                            <m:ctrlPr>
                              <a:rPr lang="en-US" sz="1500" i="1">
                                <a:solidFill>
                                  <a:schemeClr val="tx1"/>
                                </a:solidFill>
                                <a:latin typeface="Cambria Math" panose="02040503050406030204" pitchFamily="18" charset="0"/>
                              </a:rPr>
                            </m:ctrlPr>
                          </m:sSubPr>
                          <m:e>
                            <m:r>
                              <a:rPr lang="en-US" sz="1500" b="0" i="0" smtClean="0">
                                <a:solidFill>
                                  <a:schemeClr val="tx1"/>
                                </a:solidFill>
                                <a:latin typeface="Cambria Math" panose="02040503050406030204" pitchFamily="18" charset="0"/>
                              </a:rPr>
                              <m:t>6</m:t>
                            </m:r>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1</m:t>
                            </m:r>
                          </m:sub>
                        </m:sSub>
                        <m:r>
                          <a:rPr lang="en-US" sz="1500" b="0" i="0" smtClean="0">
                            <a:solidFill>
                              <a:schemeClr val="tx1"/>
                            </a:solidFill>
                            <a:latin typeface="Cambria Math" panose="02040503050406030204" pitchFamily="18" charset="0"/>
                          </a:rPr>
                          <m:t>−2</m:t>
                        </m:r>
                        <m:sSub>
                          <m:sSubPr>
                            <m:ctrlPr>
                              <a:rPr lang="en-US" sz="1500" i="1">
                                <a:solidFill>
                                  <a:schemeClr val="tx1"/>
                                </a:solidFill>
                                <a:latin typeface="Cambria Math" panose="02040503050406030204" pitchFamily="18" charset="0"/>
                              </a:rPr>
                            </m:ctrlPr>
                          </m:sSubPr>
                          <m:e>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2</m:t>
                            </m:r>
                          </m:sub>
                        </m:sSub>
                      </m:e>
                    </m:func>
                  </m:oMath>
                </a14:m>
                <a:r>
                  <a:rPr lang="en-US" sz="1500" dirty="0" smtClean="0"/>
                  <a:t>  </a:t>
                </a:r>
                <a:r>
                  <a:rPr lang="en-US" sz="1500" dirty="0" err="1" smtClean="0"/>
                  <a:t>s.t.</a:t>
                </a:r>
                <a:r>
                  <a:rPr lang="en-US" sz="1500" dirty="0" smtClean="0"/>
                  <a:t> </a:t>
                </a:r>
                <a:endParaRPr lang="en-US" sz="1500" dirty="0"/>
              </a:p>
              <a:p>
                <a:pPr algn="l"/>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b="0" i="0" smtClean="0">
                              <a:latin typeface="Cambria Math" panose="02040503050406030204" pitchFamily="18" charset="0"/>
                            </a:rPr>
                            <m:t>2</m:t>
                          </m:r>
                          <m:r>
                            <a:rPr lang="en-US" sz="1500">
                              <a:latin typeface="Cambria Math" panose="02040503050406030204" pitchFamily="18" charset="0"/>
                            </a:rPr>
                            <m:t>𝑥</m:t>
                          </m:r>
                        </m:e>
                        <m:sub>
                          <m:r>
                            <a:rPr lang="en-US" sz="1500">
                              <a:latin typeface="Cambria Math" panose="02040503050406030204" pitchFamily="18" charset="0"/>
                            </a:rPr>
                            <m:t>1</m:t>
                          </m:r>
                        </m:sub>
                      </m:sSub>
                      <m:r>
                        <a:rPr lang="en-US" sz="1500" b="0" i="0" smtClean="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b="0" i="1" smtClean="0">
                          <a:latin typeface="Cambria Math" panose="02040503050406030204" pitchFamily="18" charset="0"/>
                        </a:rPr>
                        <m:t>≤</m:t>
                      </m:r>
                      <m:r>
                        <a:rPr lang="en-US" sz="1500" b="0" i="0" smtClean="0">
                          <a:latin typeface="Cambria Math" panose="02040503050406030204" pitchFamily="18" charset="0"/>
                        </a:rPr>
                        <m:t>2</m:t>
                      </m:r>
                    </m:oMath>
                  </m:oMathPara>
                </a14:m>
                <a:endParaRPr lang="en-US" sz="1500" dirty="0"/>
              </a:p>
              <a:p>
                <a:pPr algn="l"/>
                <a:r>
                  <a:rPr lang="en-US" sz="1500" dirty="0"/>
                  <a:t>                                                     </a:t>
                </a:r>
                <a:r>
                  <a:rPr lang="en-US" sz="1500" dirty="0" smtClean="0"/>
                  <a:t>          </a:t>
                </a:r>
                <a14:m>
                  <m:oMath xmlns:m="http://schemas.openxmlformats.org/officeDocument/2006/math">
                    <m:r>
                      <a:rPr lang="en-US" sz="1500" smtClean="0">
                        <a:latin typeface="Cambria Math" panose="02040503050406030204" pitchFamily="18" charset="0"/>
                      </a:rPr>
                      <m:t> </m:t>
                    </m:r>
                    <m:r>
                      <a:rPr lang="en-US" sz="1500" b="0" i="0" smtClean="0">
                        <a:latin typeface="Cambria Math" panose="02040503050406030204" pitchFamily="18" charset="0"/>
                      </a:rPr>
                      <m:t>      </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b="0" i="1" smtClean="0">
                        <a:latin typeface="Cambria Math" panose="02040503050406030204" pitchFamily="18" charset="0"/>
                      </a:rPr>
                      <m:t>≤4</m:t>
                    </m:r>
                  </m:oMath>
                </a14:m>
                <a:endParaRPr lang="en-US" sz="1500" b="0" dirty="0" smtClean="0"/>
              </a:p>
              <a:p>
                <a:pPr algn="l"/>
                <a:r>
                  <a:rPr lang="en-US" sz="1500" b="0" dirty="0" smtClean="0"/>
                  <a:t>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2</m:t>
                        </m:r>
                      </m:sub>
                    </m:sSub>
                    <m:r>
                      <a:rPr lang="en-US" sz="1500" b="0" i="1" smtClean="0">
                        <a:latin typeface="Cambria Math" panose="02040503050406030204" pitchFamily="18" charset="0"/>
                      </a:rPr>
                      <m:t>≥0 </m:t>
                    </m:r>
                  </m:oMath>
                </a14:m>
                <a:r>
                  <a:rPr lang="en-US" sz="1500" dirty="0" smtClean="0"/>
                  <a:t>                   </a:t>
                </a:r>
                <a:endParaRPr lang="en-US" sz="1500" dirty="0"/>
              </a:p>
              <a:p>
                <a:pPr algn="l"/>
                <a:endParaRPr lang="en-US" sz="1500" dirty="0" smtClean="0"/>
              </a:p>
              <a:p>
                <a:pPr algn="l"/>
                <a:r>
                  <a:rPr lang="en-US" sz="1500" dirty="0"/>
                  <a:t>Then the above problem can be written as :</a:t>
                </a:r>
              </a:p>
              <a:p>
                <a:pPr algn="l"/>
                <a:r>
                  <a:rPr lang="en-US" sz="1600" dirty="0" smtClean="0">
                    <a:solidFill>
                      <a:schemeClr val="tx1"/>
                    </a:solidFill>
                  </a:rPr>
                  <a:t>                                                      </a:t>
                </a:r>
                <a14:m>
                  <m:oMath xmlns:m="http://schemas.openxmlformats.org/officeDocument/2006/math">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panose="02040503050406030204" pitchFamily="18" charset="0"/>
                          </a:rPr>
                          <m:t>max</m:t>
                        </m:r>
                      </m:fName>
                      <m:e>
                        <m:sSub>
                          <m:sSubPr>
                            <m:ctrlPr>
                              <a:rPr lang="en-US" sz="1600" i="1">
                                <a:solidFill>
                                  <a:schemeClr val="tx1"/>
                                </a:solidFill>
                                <a:latin typeface="Cambria Math" panose="02040503050406030204" pitchFamily="18" charset="0"/>
                              </a:rPr>
                            </m:ctrlPr>
                          </m:sSubPr>
                          <m:e>
                            <m:r>
                              <a:rPr lang="en-US" sz="1600" b="0" i="0" smtClean="0">
                                <a:solidFill>
                                  <a:schemeClr val="tx1"/>
                                </a:solidFill>
                                <a:latin typeface="Cambria Math" panose="02040503050406030204" pitchFamily="18" charset="0"/>
                              </a:rPr>
                              <m:t>6</m:t>
                            </m:r>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1</m:t>
                            </m:r>
                          </m:sub>
                        </m:sSub>
                        <m:r>
                          <a:rPr lang="en-US" sz="1600" b="0" i="0" smtClean="0">
                            <a:solidFill>
                              <a:schemeClr val="tx1"/>
                            </a:solidFill>
                            <a:latin typeface="Cambria Math" panose="02040503050406030204" pitchFamily="18" charset="0"/>
                          </a:rPr>
                          <m:t>−2</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2</m:t>
                            </m:r>
                          </m:sub>
                        </m:sSub>
                      </m:e>
                    </m:func>
                  </m:oMath>
                </a14:m>
                <a:r>
                  <a:rPr lang="en-US" sz="1600" dirty="0"/>
                  <a:t>  </a:t>
                </a:r>
                <a:r>
                  <a:rPr lang="en-US" sz="1600" dirty="0" err="1"/>
                  <a:t>s.t.</a:t>
                </a:r>
                <a:r>
                  <a:rPr lang="en-US" sz="1600" dirty="0"/>
                  <a:t> </a:t>
                </a:r>
              </a:p>
              <a:p>
                <a:pPr algn="l"/>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b="0" i="0" smtClean="0">
                              <a:latin typeface="Cambria Math" panose="02040503050406030204" pitchFamily="18" charset="0"/>
                            </a:rPr>
                            <m:t>2</m:t>
                          </m:r>
                          <m:r>
                            <a:rPr lang="en-US" sz="1600">
                              <a:latin typeface="Cambria Math" panose="02040503050406030204" pitchFamily="18" charset="0"/>
                            </a:rPr>
                            <m:t>𝑥</m:t>
                          </m:r>
                        </m:e>
                        <m:sub>
                          <m:r>
                            <a:rPr lang="en-US" sz="1600">
                              <a:latin typeface="Cambria Math" panose="02040503050406030204" pitchFamily="18" charset="0"/>
                            </a:rPr>
                            <m:t>1</m:t>
                          </m:r>
                        </m:sub>
                      </m:sSub>
                      <m:r>
                        <a:rPr lang="en-US" sz="1600" b="0" i="0" smtClean="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0" smtClean="0">
                          <a:latin typeface="Cambria Math" panose="02040503050406030204" pitchFamily="18" charset="0"/>
                        </a:rPr>
                        <m:t>=2</m:t>
                      </m:r>
                    </m:oMath>
                  </m:oMathPara>
                </a14:m>
                <a:endParaRPr lang="en-US" sz="1600" dirty="0"/>
              </a:p>
              <a:p>
                <a:pPr algn="l"/>
                <a:r>
                  <a:rPr lang="en-US" sz="1600" dirty="0"/>
                  <a:t>                                                   </a:t>
                </a:r>
                <a:r>
                  <a:rPr lang="en-US" sz="1600" dirty="0" smtClean="0"/>
                  <a:t>     </a:t>
                </a:r>
                <a14:m>
                  <m:oMath xmlns:m="http://schemas.openxmlformats.org/officeDocument/2006/math">
                    <m:r>
                      <a:rPr lang="en-US" sz="1600" b="0" i="0" smtClean="0">
                        <a:latin typeface="Cambria Math" panose="02040503050406030204" pitchFamily="18" charset="0"/>
                      </a:rPr>
                      <m:t>  </m:t>
                    </m:r>
                    <m:sSub>
                      <m:sSubPr>
                        <m:ctrlPr>
                          <a:rPr lang="en-US" sz="1600" i="1">
                            <a:latin typeface="Cambria Math" panose="02040503050406030204" pitchFamily="18" charset="0"/>
                          </a:rPr>
                        </m:ctrlPr>
                      </m:sSubPr>
                      <m:e>
                        <m:r>
                          <a:rPr lang="en-US" sz="1600" b="0" i="0">
                            <a:latin typeface="Cambria Math" panose="02040503050406030204" pitchFamily="18" charset="0"/>
                          </a:rPr>
                          <m:t> </m:t>
                        </m:r>
                        <m:r>
                          <a:rPr lang="en-US" sz="1600" b="0" i="0" smtClean="0">
                            <a:latin typeface="Cambria Math" panose="02040503050406030204" pitchFamily="18" charset="0"/>
                          </a:rPr>
                          <m:t> </m:t>
                        </m:r>
                        <m:r>
                          <a:rPr lang="en-US" sz="1600">
                            <a:latin typeface="Cambria Math" panose="02040503050406030204" pitchFamily="18" charset="0"/>
                          </a:rPr>
                          <m:t>𝑥</m:t>
                        </m:r>
                      </m:e>
                      <m:sub>
                        <m:r>
                          <a:rPr lang="en-US" sz="160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=4</m:t>
                    </m:r>
                  </m:oMath>
                </a14:m>
                <a:endParaRPr lang="en-US" sz="1600" dirty="0"/>
              </a:p>
              <a:p>
                <a:pPr algn="l"/>
                <a:r>
                  <a:rPr lang="en-US" sz="1600" dirty="0"/>
                  <a:t>                                                    </a:t>
                </a:r>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i="1">
                        <a:latin typeface="Cambria Math" panose="02040503050406030204" pitchFamily="18" charset="0"/>
                      </a:rPr>
                      <m:t>≥0 </m:t>
                    </m:r>
                  </m:oMath>
                </a14:m>
                <a:r>
                  <a:rPr lang="en-US" sz="1600" dirty="0"/>
                  <a:t>                   </a:t>
                </a:r>
              </a:p>
              <a:p>
                <a:pPr algn="l"/>
                <a:endParaRPr lang="en-US" sz="1600" dirty="0"/>
              </a:p>
              <a:p>
                <a:pPr algn="l"/>
                <a:endParaRPr lang="en-US" sz="1600"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576" t="-875"/>
                </a:stretch>
              </a:blipFill>
            </p:spPr>
            <p:txBody>
              <a:bodyPr/>
              <a:lstStyle/>
              <a:p>
                <a:r>
                  <a:rPr lang="en-US">
                    <a:noFill/>
                  </a:rPr>
                  <a:t> </a:t>
                </a:r>
              </a:p>
            </p:txBody>
          </p:sp>
        </mc:Fallback>
      </mc:AlternateContent>
    </p:spTree>
    <p:extLst>
      <p:ext uri="{BB962C8B-B14F-4D97-AF65-F5344CB8AC3E}">
        <p14:creationId xmlns:p14="http://schemas.microsoft.com/office/powerpoint/2010/main" val="2380968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208432"/>
                <a:ext cx="8462970" cy="4182640"/>
              </a:xfrm>
            </p:spPr>
            <p:txBody>
              <a:bodyPr>
                <a:normAutofit fontScale="77500" lnSpcReduction="20000"/>
              </a:bodyPr>
              <a:lstStyle/>
              <a:p>
                <a:pPr algn="l"/>
                <a:r>
                  <a:rPr lang="en-US" sz="1500" dirty="0" smtClean="0">
                    <a:solidFill>
                      <a:srgbClr val="FF0000"/>
                    </a:solidFill>
                    <a:latin typeface="Cambria Math" panose="02040503050406030204" pitchFamily="18" charset="0"/>
                  </a:rPr>
                  <a:t>First Simplex Table :</a:t>
                </a:r>
              </a:p>
              <a:p>
                <a:pPr algn="ctr"/>
                <a:r>
                  <a:rPr lang="en-US" sz="1500" dirty="0" smtClean="0"/>
                  <a:t>                    </a:t>
                </a:r>
                <a14:m>
                  <m:oMath xmlns:m="http://schemas.openxmlformats.org/officeDocument/2006/math">
                    <m:m>
                      <m:mPr>
                        <m:mcs>
                          <m:mc>
                            <m:mcPr>
                              <m:count m:val="3"/>
                              <m:mcJc m:val="center"/>
                            </m:mcPr>
                          </m:mc>
                        </m:mcs>
                        <m:ctrlPr>
                          <a:rPr lang="en-US" sz="1500" i="1" smtClean="0">
                            <a:latin typeface="Cambria Math" panose="02040503050406030204" pitchFamily="18" charset="0"/>
                          </a:rPr>
                        </m:ctrlPr>
                      </m:mPr>
                      <m:mr>
                        <m:e>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𝑐</m:t>
                              </m:r>
                            </m:e>
                            <m:sub>
                              <m:r>
                                <m:rPr>
                                  <m:brk m:alnAt="7"/>
                                </m:rPr>
                                <a:rPr lang="en-US" sz="1500" b="0" i="1" smtClean="0">
                                  <a:latin typeface="Cambria Math" panose="02040503050406030204" pitchFamily="18" charset="0"/>
                                </a:rPr>
                                <m:t>𝑗</m:t>
                              </m:r>
                            </m:sub>
                          </m:sSub>
                        </m:e>
                        <m:e>
                          <m:r>
                            <a:rPr lang="en-US" sz="1500" b="0" i="1" smtClean="0">
                              <a:latin typeface="Cambria Math" panose="02040503050406030204" pitchFamily="18" charset="0"/>
                            </a:rPr>
                            <m:t>6</m:t>
                          </m:r>
                        </m:e>
                        <m:e>
                          <m:r>
                            <a:rPr lang="en-US" sz="1500" b="0" i="1" smtClean="0">
                              <a:latin typeface="Cambria Math" panose="02040503050406030204" pitchFamily="18" charset="0"/>
                            </a:rPr>
                            <m:t> −2</m:t>
                          </m:r>
                        </m:e>
                      </m:mr>
                    </m:m>
                    <m:r>
                      <a:rPr lang="en-US" sz="1500" b="0" i="1" smtClean="0">
                        <a:latin typeface="Cambria Math" panose="02040503050406030204" pitchFamily="18" charset="0"/>
                      </a:rPr>
                      <m:t>       </m:t>
                    </m:r>
                    <m:m>
                      <m:mPr>
                        <m:mcs>
                          <m:mc>
                            <m:mcPr>
                              <m:count m:val="2"/>
                              <m:mcJc m:val="center"/>
                            </m:mcPr>
                          </m:mc>
                        </m:mcs>
                        <m:ctrlPr>
                          <a:rPr lang="en-US" sz="1500" b="0" i="1" smtClean="0">
                            <a:latin typeface="Cambria Math" panose="02040503050406030204" pitchFamily="18" charset="0"/>
                          </a:rPr>
                        </m:ctrlPr>
                      </m:mPr>
                      <m:mr>
                        <m:e>
                          <m:r>
                            <m:rPr>
                              <m:brk m:alnAt="7"/>
                            </m:rPr>
                            <a:rPr lang="en-US" sz="1500" b="0" i="1" smtClean="0">
                              <a:latin typeface="Cambria Math" panose="02040503050406030204" pitchFamily="18" charset="0"/>
                            </a:rPr>
                            <m:t>0</m:t>
                          </m:r>
                          <m:r>
                            <a:rPr lang="en-US" sz="1500" b="0" i="1" smtClean="0">
                              <a:latin typeface="Cambria Math" panose="02040503050406030204" pitchFamily="18" charset="0"/>
                            </a:rPr>
                            <m:t> </m:t>
                          </m:r>
                        </m:e>
                        <m:e>
                          <m:r>
                            <a:rPr lang="en-US" sz="1500" b="0" i="1" smtClean="0">
                              <a:latin typeface="Cambria Math" panose="02040503050406030204" pitchFamily="18" charset="0"/>
                            </a:rPr>
                            <m:t>0</m:t>
                          </m:r>
                        </m:e>
                      </m:mr>
                    </m:m>
                  </m:oMath>
                </a14:m>
                <a:r>
                  <a:rPr lang="en-US" sz="1500" dirty="0" smtClean="0">
                    <a:latin typeface="Cambria Math" panose="02040503050406030204" pitchFamily="18" charset="0"/>
                  </a:rPr>
                  <a:t> </a:t>
                </a:r>
                <a:endParaRPr lang="en-US" sz="1500" dirty="0">
                  <a:latin typeface="Cambria Math" panose="02040503050406030204" pitchFamily="18" charset="0"/>
                </a:endParaRPr>
              </a:p>
              <a:p>
                <a:pPr algn="ctr"/>
                <a:r>
                  <a:rPr lang="en-US" sz="1500" dirty="0" smtClean="0"/>
                  <a:t>       </a:t>
                </a:r>
                <a14:m>
                  <m:oMath xmlns:m="http://schemas.openxmlformats.org/officeDocument/2006/math">
                    <m:m>
                      <m:mPr>
                        <m:mcs>
                          <m:mc>
                            <m:mcPr>
                              <m:count m:val="1"/>
                              <m:mcJc m:val="center"/>
                            </m:mcPr>
                          </m:mc>
                        </m:mcs>
                        <m:ctrlPr>
                          <a:rPr lang="en-US" sz="1500" i="1" smtClean="0">
                            <a:latin typeface="Cambria Math" panose="02040503050406030204" pitchFamily="18" charset="0"/>
                          </a:rPr>
                        </m:ctrlPr>
                      </m:mPr>
                      <m:mr>
                        <m:e>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𝐶</m:t>
                              </m:r>
                            </m:e>
                            <m:sub>
                              <m:r>
                                <m:rPr>
                                  <m:brk m:alnAt="7"/>
                                </m:rPr>
                                <a:rPr lang="en-US" sz="1500" b="0" i="1" smtClean="0">
                                  <a:latin typeface="Cambria Math" panose="02040503050406030204" pitchFamily="18" charset="0"/>
                                </a:rPr>
                                <m:t>𝐵</m:t>
                              </m:r>
                            </m:sub>
                          </m:sSub>
                        </m:e>
                      </m:mr>
                      <m:mr>
                        <m:e>
                          <m:r>
                            <a:rPr lang="en-US" sz="1500" b="0" i="1" smtClean="0">
                              <a:latin typeface="Cambria Math" panose="02040503050406030204" pitchFamily="18" charset="0"/>
                            </a:rPr>
                            <m:t>0</m:t>
                          </m:r>
                        </m:e>
                      </m:mr>
                      <m:mr>
                        <m:e>
                          <m:r>
                            <a:rPr lang="en-US" sz="1500" b="0" i="1" smtClean="0">
                              <a:latin typeface="Cambria Math" panose="02040503050406030204" pitchFamily="18" charset="0"/>
                            </a:rPr>
                            <m:t>0</m:t>
                          </m:r>
                        </m:e>
                      </m:mr>
                    </m:m>
                  </m:oMath>
                </a14:m>
                <a:r>
                  <a:rPr lang="en-US" sz="1500" dirty="0" smtClean="0">
                    <a:latin typeface="Cambria Math" panose="02040503050406030204" pitchFamily="18" charset="0"/>
                  </a:rPr>
                  <a:t>    </a:t>
                </a:r>
                <a14:m>
                  <m:oMath xmlns:m="http://schemas.openxmlformats.org/officeDocument/2006/math">
                    <m:m>
                      <m:mPr>
                        <m:mcs>
                          <m:mc>
                            <m:mcPr>
                              <m:count m:val="1"/>
                              <m:mcJc m:val="center"/>
                            </m:mcPr>
                          </m:mc>
                        </m:mcs>
                        <m:ctrlPr>
                          <a:rPr lang="en-US" sz="1500" i="1" dirty="0" smtClean="0">
                            <a:latin typeface="Cambria Math" panose="02040503050406030204" pitchFamily="18" charset="0"/>
                          </a:rPr>
                        </m:ctrlPr>
                      </m:mPr>
                      <m:mr>
                        <m:e>
                          <m:r>
                            <m:rPr>
                              <m:brk m:alnAt="7"/>
                            </m:rPr>
                            <a:rPr lang="en-US" sz="1500" b="0" i="1" dirty="0" smtClean="0">
                              <a:latin typeface="Cambria Math" panose="02040503050406030204" pitchFamily="18" charset="0"/>
                            </a:rPr>
                            <m:t>𝐵</m:t>
                          </m:r>
                        </m:e>
                      </m:mr>
                      <m:mr>
                        <m:e>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𝑥</m:t>
                              </m:r>
                            </m:e>
                            <m:sub>
                              <m:r>
                                <a:rPr lang="en-US" sz="1500" b="0" i="1" dirty="0" smtClean="0">
                                  <a:latin typeface="Cambria Math" panose="02040503050406030204" pitchFamily="18" charset="0"/>
                                </a:rPr>
                                <m:t>3</m:t>
                              </m:r>
                            </m:sub>
                          </m:sSub>
                        </m:e>
                      </m:mr>
                      <m:mr>
                        <m:e>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𝑥</m:t>
                              </m:r>
                            </m:e>
                            <m:sub>
                              <m:r>
                                <a:rPr lang="en-US" sz="1500" b="0" i="1" dirty="0" smtClean="0">
                                  <a:latin typeface="Cambria Math" panose="02040503050406030204" pitchFamily="18" charset="0"/>
                                </a:rPr>
                                <m:t>4</m:t>
                              </m:r>
                            </m:sub>
                          </m:sSub>
                        </m:e>
                      </m:mr>
                    </m:m>
                  </m:oMath>
                </a14:m>
                <a:r>
                  <a:rPr lang="en-US" sz="1500" dirty="0" smtClean="0">
                    <a:latin typeface="Cambria Math" panose="02040503050406030204" pitchFamily="18" charset="0"/>
                  </a:rPr>
                  <a:t> </a:t>
                </a:r>
                <a14:m>
                  <m:oMath xmlns:m="http://schemas.openxmlformats.org/officeDocument/2006/math">
                    <m:r>
                      <a:rPr lang="en-US" sz="1500" b="0" i="0" dirty="0" smtClean="0">
                        <a:latin typeface="Cambria Math" panose="02040503050406030204" pitchFamily="18" charset="0"/>
                      </a:rPr>
                      <m:t>    </m:t>
                    </m:r>
                    <m:m>
                      <m:mPr>
                        <m:mcs>
                          <m:mc>
                            <m:mcPr>
                              <m:count m:val="1"/>
                              <m:mcJc m:val="center"/>
                            </m:mcPr>
                          </m:mc>
                        </m:mcs>
                        <m:ctrlPr>
                          <a:rPr lang="en-US" sz="1500" i="1" dirty="0" smtClean="0">
                            <a:latin typeface="Cambria Math" panose="02040503050406030204" pitchFamily="18" charset="0"/>
                          </a:rPr>
                        </m:ctrlPr>
                      </m:mPr>
                      <m:mr>
                        <m:e>
                          <m:r>
                            <m:rPr>
                              <m:brk m:alnAt="7"/>
                            </m:rPr>
                            <a:rPr lang="en-US" sz="1500" b="0" i="1" dirty="0" smtClean="0">
                              <a:latin typeface="Cambria Math" panose="02040503050406030204" pitchFamily="18" charset="0"/>
                            </a:rPr>
                            <m:t>𝑏</m:t>
                          </m:r>
                        </m:e>
                      </m:mr>
                      <m:mr>
                        <m:e>
                          <m:r>
                            <a:rPr lang="en-US" sz="1500" b="0" i="1" dirty="0" smtClean="0">
                              <a:latin typeface="Cambria Math" panose="02040503050406030204" pitchFamily="18" charset="0"/>
                            </a:rPr>
                            <m:t>2</m:t>
                          </m:r>
                        </m:e>
                      </m:mr>
                      <m:mr>
                        <m:e>
                          <m:r>
                            <a:rPr lang="en-US" sz="1500" b="0" i="1" dirty="0" smtClean="0">
                              <a:latin typeface="Cambria Math" panose="02040503050406030204" pitchFamily="18" charset="0"/>
                            </a:rPr>
                            <m:t>4</m:t>
                          </m:r>
                        </m:e>
                      </m:mr>
                    </m:m>
                    <m:r>
                      <a:rPr lang="en-US" sz="1500" b="0" i="1" dirty="0" smtClean="0">
                        <a:latin typeface="Cambria Math" panose="02040503050406030204" pitchFamily="18" charset="0"/>
                      </a:rPr>
                      <m:t> </m:t>
                    </m:r>
                  </m:oMath>
                </a14:m>
                <a:r>
                  <a:rPr lang="en-US" sz="1500" dirty="0" smtClean="0">
                    <a:latin typeface="Cambria Math" panose="02040503050406030204" pitchFamily="18" charset="0"/>
                  </a:rPr>
                  <a:t>    </a:t>
                </a:r>
                <a14:m>
                  <m:oMath xmlns:m="http://schemas.openxmlformats.org/officeDocument/2006/math">
                    <m:m>
                      <m:mPr>
                        <m:mcs>
                          <m:mc>
                            <m:mcPr>
                              <m:count m:val="1"/>
                              <m:mcJc m:val="center"/>
                            </m:mcPr>
                          </m:mc>
                        </m:mcs>
                        <m:ctrlPr>
                          <a:rPr lang="en-US" sz="1500" i="1" dirty="0" smtClean="0">
                            <a:latin typeface="Cambria Math" panose="02040503050406030204" pitchFamily="18" charset="0"/>
                          </a:rPr>
                        </m:ctrlPr>
                      </m:mPr>
                      <m:mr>
                        <m:e>
                          <m:sSub>
                            <m:sSubPr>
                              <m:ctrlPr>
                                <a:rPr lang="en-US" sz="1500" b="0" i="1" dirty="0" smtClean="0">
                                  <a:latin typeface="Cambria Math" panose="02040503050406030204" pitchFamily="18" charset="0"/>
                                </a:rPr>
                              </m:ctrlPr>
                            </m:sSubPr>
                            <m:e>
                              <m:r>
                                <m:rPr>
                                  <m:brk m:alnAt="7"/>
                                </m:rPr>
                                <a:rPr lang="en-US" sz="1500" b="0" i="1" dirty="0" smtClean="0">
                                  <a:latin typeface="Cambria Math" panose="02040503050406030204" pitchFamily="18" charset="0"/>
                                </a:rPr>
                                <m:t>𝑎</m:t>
                              </m:r>
                            </m:e>
                            <m:sub>
                              <m:r>
                                <m:rPr>
                                  <m:brk m:alnAt="7"/>
                                </m:rPr>
                                <a:rPr lang="en-US" sz="1500" b="0" i="1" dirty="0" smtClean="0">
                                  <a:latin typeface="Cambria Math" panose="02040503050406030204" pitchFamily="18" charset="0"/>
                                </a:rPr>
                                <m:t>1</m:t>
                              </m:r>
                            </m:sub>
                          </m:sSub>
                        </m:e>
                      </m:mr>
                      <m:mr>
                        <m:e>
                          <m:r>
                            <a:rPr lang="en-US" sz="1500" b="0" i="1" dirty="0" smtClean="0">
                              <a:latin typeface="Cambria Math" panose="02040503050406030204" pitchFamily="18" charset="0"/>
                            </a:rPr>
                            <m:t>2</m:t>
                          </m:r>
                        </m:e>
                      </m:mr>
                      <m:mr>
                        <m:e>
                          <m:r>
                            <a:rPr lang="en-US" sz="1500" b="0" i="1" dirty="0" smtClean="0">
                              <a:latin typeface="Cambria Math" panose="02040503050406030204" pitchFamily="18" charset="0"/>
                            </a:rPr>
                            <m:t>1</m:t>
                          </m:r>
                        </m:e>
                      </m:mr>
                    </m:m>
                    <m:r>
                      <a:rPr lang="en-US" sz="1500" b="0" i="1" dirty="0" smtClean="0">
                        <a:latin typeface="Cambria Math" panose="02040503050406030204" pitchFamily="18" charset="0"/>
                      </a:rPr>
                      <m:t>   </m:t>
                    </m:r>
                  </m:oMath>
                </a14:m>
                <a:r>
                  <a:rPr lang="en-US" sz="1500" dirty="0" smtClean="0">
                    <a:latin typeface="Cambria Math" panose="02040503050406030204" pitchFamily="18" charset="0"/>
                  </a:rPr>
                  <a:t> </a:t>
                </a:r>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b="0" i="1" dirty="0" smtClean="0">
                                  <a:latin typeface="Cambria Math" panose="02040503050406030204" pitchFamily="18" charset="0"/>
                                </a:rPr>
                              </m:ctrlPr>
                            </m:sSubPr>
                            <m:e>
                              <m:r>
                                <m:rPr>
                                  <m:brk m:alnAt="7"/>
                                </m:rPr>
                                <a:rPr lang="en-US" sz="1500" b="0" i="1" dirty="0" smtClean="0">
                                  <a:latin typeface="Cambria Math" panose="02040503050406030204" pitchFamily="18" charset="0"/>
                                </a:rPr>
                                <m:t>𝑎</m:t>
                              </m:r>
                            </m:e>
                            <m:sub>
                              <m:r>
                                <m:rPr>
                                  <m:brk m:alnAt="7"/>
                                </m:rPr>
                                <a:rPr lang="en-US" sz="1500" b="0" i="1" dirty="0" smtClean="0">
                                  <a:latin typeface="Cambria Math" panose="02040503050406030204" pitchFamily="18" charset="0"/>
                                </a:rPr>
                                <m:t>2</m:t>
                              </m:r>
                            </m:sub>
                          </m:sSub>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  0</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b="0" i="1" dirty="0" smtClean="0">
                                  <a:latin typeface="Cambria Math" panose="02040503050406030204" pitchFamily="18" charset="0"/>
                                </a:rPr>
                              </m:ctrlPr>
                            </m:sSubPr>
                            <m:e>
                              <m:r>
                                <m:rPr>
                                  <m:brk m:alnAt="7"/>
                                </m:rPr>
                                <a:rPr lang="en-US" sz="1500" b="0" i="1" dirty="0" smtClean="0">
                                  <a:latin typeface="Cambria Math" panose="02040503050406030204" pitchFamily="18" charset="0"/>
                                </a:rPr>
                                <m:t>𝑎</m:t>
                              </m:r>
                            </m:e>
                            <m:sub>
                              <m:r>
                                <m:rPr>
                                  <m:brk m:alnAt="7"/>
                                </m:rPr>
                                <a:rPr lang="en-US" sz="1500" b="0" i="1" dirty="0" smtClean="0">
                                  <a:latin typeface="Cambria Math" panose="02040503050406030204" pitchFamily="18" charset="0"/>
                                </a:rPr>
                                <m:t>3</m:t>
                              </m:r>
                            </m:sub>
                          </m:sSub>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0</m:t>
                          </m:r>
                        </m:e>
                      </m:mr>
                    </m:m>
                  </m:oMath>
                </a14:m>
                <a:r>
                  <a:rPr lang="en-US" sz="1500" dirty="0">
                    <a:latin typeface="Cambria Math" panose="02040503050406030204" pitchFamily="18" charset="0"/>
                  </a:rPr>
                  <a:t> </a:t>
                </a:r>
                <a:r>
                  <a:rPr lang="en-US" sz="1500" dirty="0" smtClean="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b="0" i="1" dirty="0" smtClean="0">
                                  <a:latin typeface="Cambria Math" panose="02040503050406030204" pitchFamily="18" charset="0"/>
                                </a:rPr>
                              </m:ctrlPr>
                            </m:sSubPr>
                            <m:e>
                              <m:r>
                                <m:rPr>
                                  <m:brk m:alnAt="7"/>
                                </m:rPr>
                                <a:rPr lang="en-US" sz="1500" b="0" i="1" dirty="0" smtClean="0">
                                  <a:latin typeface="Cambria Math" panose="02040503050406030204" pitchFamily="18" charset="0"/>
                                </a:rPr>
                                <m:t>𝑎</m:t>
                              </m:r>
                            </m:e>
                            <m:sub>
                              <m:r>
                                <m:rPr>
                                  <m:brk m:alnAt="7"/>
                                </m:rPr>
                                <a:rPr lang="en-US" sz="1500" b="0" i="1" dirty="0" smtClean="0">
                                  <a:latin typeface="Cambria Math" panose="02040503050406030204" pitchFamily="18" charset="0"/>
                                </a:rPr>
                                <m:t>4</m:t>
                              </m:r>
                            </m:sub>
                          </m:sSub>
                        </m:e>
                      </m:mr>
                      <m:mr>
                        <m:e>
                          <m:r>
                            <a:rPr lang="en-US" sz="1500" b="0" i="1" dirty="0" smtClean="0">
                              <a:latin typeface="Cambria Math" panose="02040503050406030204" pitchFamily="18" charset="0"/>
                            </a:rPr>
                            <m:t>0</m:t>
                          </m:r>
                        </m:e>
                      </m:mr>
                      <m:mr>
                        <m:e>
                          <m:r>
                            <a:rPr lang="en-US" sz="1500" b="0" i="1" dirty="0" smtClean="0">
                              <a:latin typeface="Cambria Math" panose="02040503050406030204" pitchFamily="18" charset="0"/>
                            </a:rPr>
                            <m:t>1</m:t>
                          </m:r>
                        </m:e>
                      </m:mr>
                    </m:m>
                  </m:oMath>
                </a14:m>
                <a:endParaRPr lang="en-US" sz="1500" dirty="0" smtClean="0">
                  <a:latin typeface="Cambria Math" panose="02040503050406030204" pitchFamily="18" charset="0"/>
                </a:endParaRPr>
              </a:p>
              <a:p>
                <a:pPr algn="ctr"/>
                <a:r>
                  <a:rPr lang="en-US" sz="1500" dirty="0" smtClean="0"/>
                  <a:t>          </a:t>
                </a:r>
                <a14:m>
                  <m:oMath xmlns:m="http://schemas.openxmlformats.org/officeDocument/2006/math">
                    <m:m>
                      <m:mPr>
                        <m:mcs>
                          <m:mc>
                            <m:mcPr>
                              <m:count m:val="2"/>
                              <m:mcJc m:val="center"/>
                            </m:mcPr>
                          </m:mc>
                        </m:mcs>
                        <m:ctrlPr>
                          <a:rPr lang="en-US" sz="1500" i="1" smtClean="0">
                            <a:latin typeface="Cambria Math" panose="02040503050406030204" pitchFamily="18" charset="0"/>
                          </a:rPr>
                        </m:ctrlPr>
                      </m:mPr>
                      <m:mr>
                        <m:e>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𝑧</m:t>
                              </m:r>
                            </m:e>
                            <m:sub>
                              <m:r>
                                <m:rPr>
                                  <m:brk m:alnAt="7"/>
                                </m:rPr>
                                <a:rPr lang="en-US" sz="1500" b="0" i="1" smtClean="0">
                                  <a:latin typeface="Cambria Math" panose="02040503050406030204" pitchFamily="18" charset="0"/>
                                </a:rPr>
                                <m:t>𝑗</m:t>
                              </m:r>
                            </m:sub>
                          </m:sSub>
                          <m:r>
                            <m:rPr>
                              <m:brk m:alnAt="7"/>
                            </m:rP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𝑐</m:t>
                              </m:r>
                            </m:e>
                            <m:sub>
                              <m:r>
                                <m:rPr>
                                  <m:brk m:alnAt="7"/>
                                </m:rPr>
                                <a:rPr lang="en-US" sz="1500" b="0" i="1" smtClean="0">
                                  <a:latin typeface="Cambria Math" panose="02040503050406030204" pitchFamily="18" charset="0"/>
                                </a:rPr>
                                <m:t>𝑗</m:t>
                              </m:r>
                            </m:sub>
                          </m:sSub>
                          <m:r>
                            <m:rPr>
                              <m:brk m:alnAt="7"/>
                            </m:rPr>
                            <a:rPr lang="en-US" sz="1500" b="0" i="1" smtClean="0">
                              <a:latin typeface="Cambria Math" panose="02040503050406030204" pitchFamily="18" charset="0"/>
                            </a:rPr>
                            <m:t> </m:t>
                          </m:r>
                          <m:r>
                            <a:rPr lang="en-US" sz="1500" b="0" i="1" smtClean="0">
                              <a:latin typeface="Cambria Math" panose="02040503050406030204" pitchFamily="18" charset="0"/>
                            </a:rPr>
                            <m:t>:</m:t>
                          </m:r>
                        </m:e>
                        <m:e>
                          <m:r>
                            <a:rPr lang="en-US" sz="1500" b="0" i="1" smtClean="0">
                              <a:latin typeface="Cambria Math" panose="02040503050406030204" pitchFamily="18" charset="0"/>
                            </a:rPr>
                            <m:t>−6</m:t>
                          </m:r>
                        </m:e>
                      </m:mr>
                    </m:m>
                  </m:oMath>
                </a14:m>
                <a:r>
                  <a:rPr lang="en-US" sz="1500" dirty="0" smtClean="0">
                    <a:latin typeface="Cambria Math" panose="02040503050406030204" pitchFamily="18" charset="0"/>
                  </a:rPr>
                  <a:t>     2     0     0</a:t>
                </a:r>
              </a:p>
              <a:p>
                <a:pPr algn="ctr"/>
                <a:endParaRPr lang="en-US" sz="1500" dirty="0">
                  <a:latin typeface="Cambria Math" panose="02040503050406030204" pitchFamily="18" charset="0"/>
                </a:endParaRPr>
              </a:p>
              <a:p>
                <a:pPr algn="l"/>
                <a:r>
                  <a:rPr lang="en-US" sz="1500" dirty="0" smtClean="0">
                    <a:latin typeface="Cambria Math" panose="02040503050406030204" pitchFamily="18" charset="0"/>
                  </a:rPr>
                  <a:t>As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𝑧</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𝑐</m:t>
                        </m:r>
                      </m:e>
                      <m:sub>
                        <m:r>
                          <a:rPr lang="en-US" sz="1500" b="0" i="1" smtClean="0">
                            <a:latin typeface="Cambria Math" panose="02040503050406030204" pitchFamily="18" charset="0"/>
                          </a:rPr>
                          <m:t>1</m:t>
                        </m:r>
                      </m:sub>
                    </m:sSub>
                  </m:oMath>
                </a14:m>
                <a:r>
                  <a:rPr lang="en-US" sz="1500" dirty="0" smtClean="0">
                    <a:latin typeface="Cambria Math" panose="02040503050406030204" pitchFamily="18" charset="0"/>
                  </a:rPr>
                  <a:t> is most negative,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1</m:t>
                        </m:r>
                      </m:sub>
                    </m:sSub>
                  </m:oMath>
                </a14:m>
                <a:r>
                  <a:rPr lang="en-US" sz="1500" dirty="0" smtClean="0">
                    <a:latin typeface="Cambria Math" panose="02040503050406030204" pitchFamily="18" charset="0"/>
                  </a:rPr>
                  <a:t> shall enter the simplex table. Further, as </a:t>
                </a:r>
                <a14:m>
                  <m:oMath xmlns:m="http://schemas.openxmlformats.org/officeDocument/2006/math">
                    <m:f>
                      <m:fPr>
                        <m:ctrlPr>
                          <a:rPr lang="en-US" sz="1500" b="0" i="1" smtClean="0">
                            <a:latin typeface="Cambria Math" panose="02040503050406030204" pitchFamily="18" charset="0"/>
                          </a:rPr>
                        </m:ctrlPr>
                      </m:fPr>
                      <m:num>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𝑏</m:t>
                            </m:r>
                          </m:e>
                          <m:sub>
                            <m:r>
                              <a:rPr lang="en-US" sz="1500" b="0" i="1" smtClean="0">
                                <a:latin typeface="Cambria Math" panose="02040503050406030204" pitchFamily="18" charset="0"/>
                              </a:rPr>
                              <m:t>1</m:t>
                            </m:r>
                          </m:sub>
                        </m:sSub>
                      </m:num>
                      <m:den>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𝑎</m:t>
                            </m:r>
                          </m:e>
                          <m:sub>
                            <m:r>
                              <a:rPr lang="en-US" sz="1500" b="0" i="1" smtClean="0">
                                <a:latin typeface="Cambria Math" panose="02040503050406030204" pitchFamily="18" charset="0"/>
                              </a:rPr>
                              <m:t>11</m:t>
                            </m:r>
                          </m:sub>
                        </m:sSub>
                      </m:den>
                    </m:f>
                    <m:r>
                      <a:rPr lang="en-US" sz="1500" b="0" i="1" smtClean="0">
                        <a:latin typeface="Cambria Math" panose="02040503050406030204" pitchFamily="18" charset="0"/>
                      </a:rPr>
                      <m:t> </m:t>
                    </m:r>
                  </m:oMath>
                </a14:m>
                <a:r>
                  <a:rPr lang="en-US" sz="1500" dirty="0" smtClean="0">
                    <a:latin typeface="Cambria Math" panose="02040503050406030204" pitchFamily="18" charset="0"/>
                  </a:rPr>
                  <a:t>is the least ratio (among positive entries from column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𝑎</m:t>
                        </m:r>
                      </m:e>
                      <m:sub>
                        <m:r>
                          <a:rPr lang="en-US" sz="1500" b="0" i="1" smtClean="0">
                            <a:latin typeface="Cambria Math" panose="02040503050406030204" pitchFamily="18" charset="0"/>
                          </a:rPr>
                          <m:t>1</m:t>
                        </m:r>
                      </m:sub>
                    </m:sSub>
                  </m:oMath>
                </a14:m>
                <a:r>
                  <a:rPr lang="en-US" sz="1500" dirty="0" smtClean="0">
                    <a:latin typeface="Cambria Math" panose="02040503050406030204" pitchFamily="18" charset="0"/>
                  </a:rPr>
                  <a:t>,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3</m:t>
                        </m:r>
                      </m:sub>
                    </m:sSub>
                  </m:oMath>
                </a14:m>
                <a:r>
                  <a:rPr lang="en-US" sz="1500" dirty="0" smtClean="0">
                    <a:latin typeface="Cambria Math" panose="02040503050406030204" pitchFamily="18" charset="0"/>
                  </a:rPr>
                  <a:t> shall leave the simplex table.  Thus the updated simplex table is :</a:t>
                </a:r>
              </a:p>
              <a:p>
                <a:pPr algn="l"/>
                <a:endParaRPr lang="en-US" sz="1500" dirty="0" smtClean="0">
                  <a:latin typeface="Cambria Math" panose="02040503050406030204" pitchFamily="18" charset="0"/>
                </a:endParaRPr>
              </a:p>
              <a:p>
                <a:pPr algn="l"/>
                <a:r>
                  <a:rPr lang="en-US" sz="1500" dirty="0" smtClean="0">
                    <a:solidFill>
                      <a:srgbClr val="FF0000"/>
                    </a:solidFill>
                    <a:latin typeface="Cambria Math" panose="02040503050406030204" pitchFamily="18" charset="0"/>
                  </a:rPr>
                  <a:t>Updated Table : </a:t>
                </a:r>
                <a:endParaRPr lang="en-US" sz="1500" dirty="0">
                  <a:solidFill>
                    <a:srgbClr val="FF0000"/>
                  </a:solidFill>
                  <a:latin typeface="Cambria Math" panose="02040503050406030204" pitchFamily="18" charset="0"/>
                </a:endParaRPr>
              </a:p>
              <a:p>
                <a:pPr algn="ctr"/>
                <a:r>
                  <a:rPr lang="en-US" sz="1500" dirty="0"/>
                  <a:t> </a:t>
                </a:r>
                <a:r>
                  <a:rPr lang="en-US" sz="1500" dirty="0" smtClean="0"/>
                  <a:t>                  </a:t>
                </a:r>
                <a14:m>
                  <m:oMath xmlns:m="http://schemas.openxmlformats.org/officeDocument/2006/math">
                    <m:m>
                      <m:mPr>
                        <m:mcs>
                          <m:mc>
                            <m:mcPr>
                              <m:count m:val="3"/>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b="0" i="1" smtClean="0">
                                  <a:latin typeface="Cambria Math" panose="02040503050406030204" pitchFamily="18" charset="0"/>
                                </a:rPr>
                                <m:t> </m:t>
                              </m:r>
                              <m:r>
                                <m:rPr>
                                  <m:brk m:alnAt="7"/>
                                </m:rPr>
                                <a:rPr lang="en-US" sz="1500" i="1">
                                  <a:latin typeface="Cambria Math" panose="02040503050406030204" pitchFamily="18" charset="0"/>
                                </a:rPr>
                                <m:t>𝑐</m:t>
                              </m:r>
                            </m:e>
                            <m:sub>
                              <m:r>
                                <m:rPr>
                                  <m:brk m:alnAt="7"/>
                                </m:rPr>
                                <a:rPr lang="en-US" sz="1500" i="1">
                                  <a:latin typeface="Cambria Math" panose="02040503050406030204" pitchFamily="18" charset="0"/>
                                </a:rPr>
                                <m:t>𝑗</m:t>
                              </m:r>
                            </m:sub>
                          </m:sSub>
                        </m:e>
                        <m:e>
                          <m:r>
                            <a:rPr lang="en-US" sz="1500" b="0" i="1" smtClean="0">
                              <a:latin typeface="Cambria Math" panose="02040503050406030204" pitchFamily="18" charset="0"/>
                            </a:rPr>
                            <m:t> 6</m:t>
                          </m:r>
                        </m:e>
                        <m:e>
                          <m:r>
                            <a:rPr lang="en-US" sz="1500" b="0" i="1">
                              <a:latin typeface="Cambria Math" panose="02040503050406030204" pitchFamily="18" charset="0"/>
                            </a:rPr>
                            <m:t> </m:t>
                          </m:r>
                          <m:r>
                            <a:rPr lang="en-US" sz="1500" i="1">
                              <a:latin typeface="Cambria Math" panose="02040503050406030204" pitchFamily="18" charset="0"/>
                            </a:rPr>
                            <m:t> </m:t>
                          </m:r>
                          <m:r>
                            <a:rPr lang="en-US" sz="1500" b="0" i="1" smtClean="0">
                              <a:latin typeface="Cambria Math" panose="02040503050406030204" pitchFamily="18" charset="0"/>
                            </a:rPr>
                            <m:t>−</m:t>
                          </m:r>
                          <m:r>
                            <a:rPr lang="en-US" sz="1500" i="1">
                              <a:latin typeface="Cambria Math" panose="02040503050406030204" pitchFamily="18" charset="0"/>
                            </a:rPr>
                            <m:t> 2</m:t>
                          </m:r>
                        </m:e>
                      </m:mr>
                    </m:m>
                    <m:r>
                      <a:rPr lang="en-US" sz="1500" i="1">
                        <a:latin typeface="Cambria Math" panose="02040503050406030204" pitchFamily="18" charset="0"/>
                      </a:rPr>
                      <m:t>   </m:t>
                    </m:r>
                    <m:r>
                      <a:rPr lang="en-US" sz="1500" b="0" i="1">
                        <a:latin typeface="Cambria Math" panose="02040503050406030204" pitchFamily="18" charset="0"/>
                      </a:rPr>
                      <m:t>   </m:t>
                    </m:r>
                    <m:r>
                      <a:rPr lang="en-US" sz="1500" b="0" i="1" smtClean="0">
                        <a:latin typeface="Cambria Math" panose="02040503050406030204" pitchFamily="18" charset="0"/>
                      </a:rPr>
                      <m:t>      0  </m:t>
                    </m:r>
                  </m:oMath>
                </a14:m>
                <a:r>
                  <a:rPr lang="en-US" sz="1500" dirty="0" smtClean="0">
                    <a:latin typeface="Cambria Math" panose="02040503050406030204" pitchFamily="18" charset="0"/>
                  </a:rPr>
                  <a:t>         0</a:t>
                </a:r>
                <a:endParaRPr lang="en-US" sz="1500" dirty="0">
                  <a:latin typeface="Cambria Math" panose="02040503050406030204" pitchFamily="18" charset="0"/>
                </a:endParaRPr>
              </a:p>
              <a:p>
                <a:pPr algn="ctr"/>
                <a:r>
                  <a:rPr lang="en-US" sz="1500" dirty="0"/>
                  <a:t>       </a:t>
                </a:r>
                <a14:m>
                  <m:oMath xmlns:m="http://schemas.openxmlformats.org/officeDocument/2006/math">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𝐶</m:t>
                              </m:r>
                            </m:e>
                            <m:sub>
                              <m:r>
                                <m:rPr>
                                  <m:brk m:alnAt="7"/>
                                </m:rPr>
                                <a:rPr lang="en-US" sz="1500" i="1">
                                  <a:latin typeface="Cambria Math" panose="02040503050406030204" pitchFamily="18" charset="0"/>
                                </a:rPr>
                                <m:t>𝐵</m:t>
                              </m:r>
                            </m:sub>
                          </m:sSub>
                        </m:e>
                      </m:mr>
                      <m:mr>
                        <m:e>
                          <m:r>
                            <a:rPr lang="en-US" sz="1500" b="0" i="1" smtClean="0">
                              <a:latin typeface="Cambria Math" panose="02040503050406030204" pitchFamily="18" charset="0"/>
                            </a:rPr>
                            <m:t>6</m:t>
                          </m:r>
                        </m:e>
                      </m:mr>
                      <m:mr>
                        <m:e>
                          <m:r>
                            <a:rPr lang="en-US" sz="1500" b="0" i="1" smtClean="0">
                              <a:latin typeface="Cambria Math" panose="02040503050406030204" pitchFamily="18" charset="0"/>
                            </a:rPr>
                            <m:t>0</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r>
                            <m:rPr>
                              <m:brk m:alnAt="7"/>
                            </m:rPr>
                            <a:rPr lang="en-US" sz="1500" i="1" dirty="0">
                              <a:latin typeface="Cambria Math" panose="02040503050406030204" pitchFamily="18" charset="0"/>
                            </a:rPr>
                            <m:t>𝐵</m:t>
                          </m:r>
                        </m:e>
                      </m:mr>
                      <m:mr>
                        <m:e>
                          <m:sSub>
                            <m:sSubPr>
                              <m:ctrlPr>
                                <a:rPr lang="en-US" sz="1500" i="1" dirty="0">
                                  <a:latin typeface="Cambria Math" panose="02040503050406030204" pitchFamily="18" charset="0"/>
                                </a:rPr>
                              </m:ctrlPr>
                            </m:sSubPr>
                            <m:e>
                              <m:r>
                                <a:rPr lang="en-US" sz="1500" i="1" dirty="0">
                                  <a:latin typeface="Cambria Math" panose="02040503050406030204" pitchFamily="18" charset="0"/>
                                </a:rPr>
                                <m:t>𝑥</m:t>
                              </m:r>
                            </m:e>
                            <m:sub>
                              <m:r>
                                <a:rPr lang="en-US" sz="1500" b="0" i="1" dirty="0" smtClean="0">
                                  <a:latin typeface="Cambria Math" panose="02040503050406030204" pitchFamily="18" charset="0"/>
                                </a:rPr>
                                <m:t>1</m:t>
                              </m:r>
                            </m:sub>
                          </m:sSub>
                        </m:e>
                      </m:mr>
                      <m:mr>
                        <m:e>
                          <m:sSub>
                            <m:sSubPr>
                              <m:ctrlPr>
                                <a:rPr lang="en-US" sz="1500" i="1" dirty="0">
                                  <a:latin typeface="Cambria Math" panose="02040503050406030204" pitchFamily="18" charset="0"/>
                                </a:rPr>
                              </m:ctrlPr>
                            </m:sSubPr>
                            <m:e>
                              <m:r>
                                <a:rPr lang="en-US" sz="1500" i="1" dirty="0">
                                  <a:latin typeface="Cambria Math" panose="02040503050406030204" pitchFamily="18" charset="0"/>
                                </a:rPr>
                                <m:t>𝑥</m:t>
                              </m:r>
                            </m:e>
                            <m:sub>
                              <m:r>
                                <a:rPr lang="en-US" sz="1500" b="0" i="1" dirty="0" smtClean="0">
                                  <a:latin typeface="Cambria Math" panose="02040503050406030204" pitchFamily="18" charset="0"/>
                                </a:rPr>
                                <m:t>4</m:t>
                              </m:r>
                            </m:sub>
                          </m:sSub>
                        </m:e>
                      </m:mr>
                    </m:m>
                  </m:oMath>
                </a14:m>
                <a:r>
                  <a:rPr lang="en-US" sz="1500" dirty="0">
                    <a:latin typeface="Cambria Math" panose="02040503050406030204" pitchFamily="18" charset="0"/>
                  </a:rPr>
                  <a:t> </a:t>
                </a:r>
                <a14:m>
                  <m:oMath xmlns:m="http://schemas.openxmlformats.org/officeDocument/2006/math">
                    <m:r>
                      <a:rPr lang="en-US" sz="1500" dirty="0">
                        <a:latin typeface="Cambria Math" panose="02040503050406030204" pitchFamily="18" charset="0"/>
                      </a:rPr>
                      <m:t>    </m:t>
                    </m:r>
                    <m:m>
                      <m:mPr>
                        <m:mcs>
                          <m:mc>
                            <m:mcPr>
                              <m:count m:val="1"/>
                              <m:mcJc m:val="center"/>
                            </m:mcPr>
                          </m:mc>
                        </m:mcs>
                        <m:ctrlPr>
                          <a:rPr lang="en-US" sz="1500" i="1" dirty="0">
                            <a:latin typeface="Cambria Math" panose="02040503050406030204" pitchFamily="18" charset="0"/>
                          </a:rPr>
                        </m:ctrlPr>
                      </m:mPr>
                      <m:mr>
                        <m:e>
                          <m:r>
                            <m:rPr>
                              <m:brk m:alnAt="7"/>
                            </m:rPr>
                            <a:rPr lang="en-US" sz="1500" i="1" dirty="0">
                              <a:latin typeface="Cambria Math" panose="02040503050406030204" pitchFamily="18" charset="0"/>
                            </a:rPr>
                            <m:t>𝑏</m:t>
                          </m:r>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3</m:t>
                          </m:r>
                        </m:e>
                      </m:mr>
                    </m:m>
                    <m:r>
                      <a:rPr lang="en-US" sz="1500" i="1" dirty="0">
                        <a:latin typeface="Cambria Math" panose="02040503050406030204" pitchFamily="18" charset="0"/>
                      </a:rPr>
                      <m:t> </m:t>
                    </m:r>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1</m:t>
                              </m:r>
                            </m:sub>
                          </m:sSub>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0</m:t>
                          </m:r>
                        </m:e>
                      </m:mr>
                    </m:m>
                    <m:r>
                      <a:rPr lang="en-US" sz="1500" i="1" dirty="0">
                        <a:latin typeface="Cambria Math" panose="02040503050406030204" pitchFamily="18" charset="0"/>
                      </a:rPr>
                      <m:t>   </m:t>
                    </m:r>
                  </m:oMath>
                </a14:m>
                <a:r>
                  <a:rPr lang="en-US" sz="1500" dirty="0">
                    <a:latin typeface="Cambria Math" panose="02040503050406030204" pitchFamily="18" charset="0"/>
                  </a:rPr>
                  <a:t>  </a:t>
                </a:r>
                <a14:m>
                  <m:oMath xmlns:m="http://schemas.openxmlformats.org/officeDocument/2006/math">
                    <m:r>
                      <a:rPr lang="en-US" sz="1500" b="0" i="0" dirty="0" smtClean="0">
                        <a:latin typeface="Cambria Math" panose="02040503050406030204" pitchFamily="18" charset="0"/>
                      </a:rPr>
                      <m:t>−</m:t>
                    </m:r>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2</m:t>
                              </m:r>
                            </m:sub>
                          </m:sSub>
                        </m:e>
                      </m:mr>
                      <m:mr>
                        <m:e>
                          <m:r>
                            <a:rPr lang="en-US" sz="1500" b="0" i="1" dirty="0" smtClean="0">
                              <a:latin typeface="Cambria Math" panose="02040503050406030204" pitchFamily="18" charset="0"/>
                            </a:rPr>
                            <m:t>0.5</m:t>
                          </m:r>
                        </m:e>
                      </m:mr>
                      <m:mr>
                        <m:e>
                          <m:r>
                            <a:rPr lang="en-US" sz="1500" b="0" i="1" dirty="0" smtClean="0">
                              <a:latin typeface="Cambria Math" panose="02040503050406030204" pitchFamily="18" charset="0"/>
                            </a:rPr>
                            <m:t>0.5</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a:rPr lang="en-US" sz="1500" b="0" i="1" dirty="0" smtClean="0">
                                  <a:latin typeface="Cambria Math" panose="02040503050406030204" pitchFamily="18" charset="0"/>
                                </a:rPr>
                                <m:t>   </m:t>
                              </m:r>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3</m:t>
                              </m:r>
                            </m:sub>
                          </m:sSub>
                        </m:e>
                      </m:mr>
                      <m:mr>
                        <m:e>
                          <m:r>
                            <a:rPr lang="en-US" sz="1500" b="0" i="1" dirty="0" smtClean="0">
                              <a:latin typeface="Cambria Math" panose="02040503050406030204" pitchFamily="18" charset="0"/>
                            </a:rPr>
                            <m:t>   0.5</m:t>
                          </m:r>
                        </m:e>
                      </m:mr>
                      <m:mr>
                        <m:e>
                          <m:r>
                            <a:rPr lang="en-US" sz="1500" b="0" i="1" dirty="0" smtClean="0">
                              <a:latin typeface="Cambria Math" panose="02040503050406030204" pitchFamily="18" charset="0"/>
                            </a:rPr>
                            <m:t>−</m:t>
                          </m:r>
                          <m:r>
                            <a:rPr lang="en-US" sz="1500" i="1" dirty="0">
                              <a:latin typeface="Cambria Math" panose="02040503050406030204" pitchFamily="18" charset="0"/>
                            </a:rPr>
                            <m:t>0</m:t>
                          </m:r>
                          <m:r>
                            <a:rPr lang="en-US" sz="1500" b="0" i="1" dirty="0" smtClean="0">
                              <a:latin typeface="Cambria Math" panose="02040503050406030204" pitchFamily="18" charset="0"/>
                            </a:rPr>
                            <m:t>.5</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a:rPr lang="en-US" sz="1500" b="0" i="1" dirty="0" smtClean="0">
                                  <a:latin typeface="Cambria Math" panose="02040503050406030204" pitchFamily="18" charset="0"/>
                                </a:rPr>
                                <m:t>    </m:t>
                              </m:r>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4</m:t>
                              </m:r>
                            </m:sub>
                          </m:sSub>
                        </m:e>
                      </m:mr>
                      <m:mr>
                        <m:e>
                          <m:r>
                            <a:rPr lang="en-US" sz="1500" b="0" i="1" dirty="0" smtClean="0">
                              <a:latin typeface="Cambria Math" panose="02040503050406030204" pitchFamily="18" charset="0"/>
                            </a:rPr>
                            <m:t>   </m:t>
                          </m:r>
                          <m:r>
                            <a:rPr lang="en-US" sz="1500" i="1" dirty="0">
                              <a:latin typeface="Cambria Math" panose="02040503050406030204" pitchFamily="18" charset="0"/>
                            </a:rPr>
                            <m:t>0</m:t>
                          </m:r>
                        </m:e>
                      </m:mr>
                      <m:mr>
                        <m:e>
                          <m:r>
                            <a:rPr lang="en-US" sz="1500" b="0" i="1" dirty="0">
                              <a:latin typeface="Cambria Math" panose="02040503050406030204" pitchFamily="18" charset="0"/>
                            </a:rPr>
                            <m:t> </m:t>
                          </m:r>
                          <m:r>
                            <a:rPr lang="en-US" sz="1500" b="0" i="1" dirty="0" smtClean="0">
                              <a:latin typeface="Cambria Math" panose="02040503050406030204" pitchFamily="18" charset="0"/>
                            </a:rPr>
                            <m:t>  1</m:t>
                          </m:r>
                        </m:e>
                      </m:mr>
                    </m:m>
                  </m:oMath>
                </a14:m>
                <a:endParaRPr lang="en-US" sz="1500" dirty="0">
                  <a:latin typeface="Cambria Math" panose="02040503050406030204" pitchFamily="18" charset="0"/>
                </a:endParaRPr>
              </a:p>
              <a:p>
                <a:pPr algn="ctr"/>
                <a:r>
                  <a:rPr lang="en-US" sz="1500" dirty="0" smtClean="0"/>
                  <a:t>          </a:t>
                </a:r>
                <a14:m>
                  <m:oMath xmlns:m="http://schemas.openxmlformats.org/officeDocument/2006/math">
                    <m:m>
                      <m:mPr>
                        <m:mcs>
                          <m:mc>
                            <m:mcPr>
                              <m:count m:val="2"/>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𝑧</m:t>
                              </m:r>
                            </m:e>
                            <m:sub>
                              <m:r>
                                <m:rPr>
                                  <m:brk m:alnAt="7"/>
                                </m:rPr>
                                <a:rPr lang="en-US" sz="1500" i="1">
                                  <a:latin typeface="Cambria Math" panose="02040503050406030204" pitchFamily="18" charset="0"/>
                                </a:rPr>
                                <m:t>𝑗</m:t>
                              </m:r>
                            </m:sub>
                          </m:sSub>
                          <m:r>
                            <m:rPr>
                              <m:brk m:alnAt="7"/>
                            </m:rPr>
                            <a:rPr lang="en-US" sz="1500" i="1">
                              <a:latin typeface="Cambria Math" panose="02040503050406030204" pitchFamily="18" charset="0"/>
                            </a:rPr>
                            <m:t>−</m:t>
                          </m:r>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𝑐</m:t>
                              </m:r>
                            </m:e>
                            <m:sub>
                              <m:r>
                                <m:rPr>
                                  <m:brk m:alnAt="7"/>
                                </m:rPr>
                                <a:rPr lang="en-US" sz="1500" i="1">
                                  <a:latin typeface="Cambria Math" panose="02040503050406030204" pitchFamily="18" charset="0"/>
                                </a:rPr>
                                <m:t>𝑗</m:t>
                              </m:r>
                            </m:sub>
                          </m:sSub>
                          <m:r>
                            <m:rPr>
                              <m:brk m:alnAt="7"/>
                            </m:rPr>
                            <a:rPr lang="en-US" sz="1500" i="1">
                              <a:latin typeface="Cambria Math" panose="02040503050406030204" pitchFamily="18" charset="0"/>
                            </a:rPr>
                            <m:t> </m:t>
                          </m:r>
                          <m:r>
                            <a:rPr lang="en-US" sz="1500" i="1">
                              <a:latin typeface="Cambria Math" panose="02040503050406030204" pitchFamily="18" charset="0"/>
                            </a:rPr>
                            <m:t>:</m:t>
                          </m:r>
                        </m:e>
                        <m:e>
                          <m:r>
                            <a:rPr lang="en-US" sz="1500" b="0" i="1" smtClean="0">
                              <a:latin typeface="Cambria Math" panose="02040503050406030204" pitchFamily="18" charset="0"/>
                            </a:rPr>
                            <m:t> 0</m:t>
                          </m:r>
                        </m:e>
                      </m:mr>
                    </m:m>
                  </m:oMath>
                </a14:m>
                <a:r>
                  <a:rPr lang="en-US" sz="1500" dirty="0">
                    <a:latin typeface="Cambria Math" panose="02040503050406030204" pitchFamily="18" charset="0"/>
                  </a:rPr>
                  <a:t> </a:t>
                </a:r>
                <a:r>
                  <a:rPr lang="en-US" sz="1500" dirty="0" smtClean="0">
                    <a:latin typeface="Cambria Math" panose="02040503050406030204" pitchFamily="18" charset="0"/>
                  </a:rPr>
                  <a:t>        -1           3         </a:t>
                </a:r>
                <a:r>
                  <a:rPr lang="en-US" sz="1500" dirty="0">
                    <a:latin typeface="Cambria Math" panose="02040503050406030204" pitchFamily="18" charset="0"/>
                  </a:rPr>
                  <a:t>0</a:t>
                </a:r>
              </a:p>
              <a:p>
                <a:pPr algn="ctr"/>
                <a:r>
                  <a:rPr lang="en-US" sz="1500" dirty="0"/>
                  <a:t>          </a:t>
                </a:r>
                <a:endParaRPr lang="en-US" sz="1500" dirty="0" smtClean="0">
                  <a:latin typeface="Cambria Math" panose="02040503050406030204" pitchFamily="18" charset="0"/>
                </a:endParaRPr>
              </a:p>
              <a:p>
                <a:pPr algn="l"/>
                <a:endParaRPr lang="en-US" sz="1500" dirty="0">
                  <a:latin typeface="Cambria Math" panose="02040503050406030204" pitchFamily="18" charset="0"/>
                </a:endParaRPr>
              </a:p>
              <a:p>
                <a:pPr algn="l"/>
                <a:endParaRPr lang="en-US" sz="1500" b="1" dirty="0">
                  <a:latin typeface="Cambria Math" panose="020405030504060302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208432"/>
                <a:ext cx="8462970" cy="4182640"/>
              </a:xfrm>
              <a:blipFill rotWithShape="0">
                <a:blip r:embed="rId2"/>
                <a:stretch>
                  <a:fillRect t="-875"/>
                </a:stretch>
              </a:blipFill>
            </p:spPr>
            <p:txBody>
              <a:bodyPr/>
              <a:lstStyle/>
              <a:p>
                <a:r>
                  <a:rPr lang="en-US">
                    <a:noFill/>
                  </a:rPr>
                  <a:t> </a:t>
                </a:r>
              </a:p>
            </p:txBody>
          </p:sp>
        </mc:Fallback>
      </mc:AlternateContent>
    </p:spTree>
    <p:extLst>
      <p:ext uri="{BB962C8B-B14F-4D97-AF65-F5344CB8AC3E}">
        <p14:creationId xmlns:p14="http://schemas.microsoft.com/office/powerpoint/2010/main" val="4239249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208432"/>
                <a:ext cx="8462970" cy="4182640"/>
              </a:xfrm>
            </p:spPr>
            <p:txBody>
              <a:bodyPr>
                <a:normAutofit/>
              </a:bodyPr>
              <a:lstStyle/>
              <a:p>
                <a:pPr algn="l"/>
                <a:r>
                  <a:rPr lang="en-US" sz="1500" dirty="0" smtClean="0">
                    <a:latin typeface="Cambria Math" panose="02040503050406030204" pitchFamily="18" charset="0"/>
                  </a:rPr>
                  <a:t>As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𝑧</m:t>
                        </m:r>
                      </m:e>
                      <m:sub>
                        <m:r>
                          <a:rPr lang="en-US" sz="1500" i="1">
                            <a:latin typeface="Cambria Math" panose="02040503050406030204" pitchFamily="18" charset="0"/>
                          </a:rPr>
                          <m:t>2</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𝑐</m:t>
                        </m:r>
                      </m:e>
                      <m:sub>
                        <m:r>
                          <a:rPr lang="en-US" sz="1500" i="1">
                            <a:latin typeface="Cambria Math" panose="02040503050406030204" pitchFamily="18" charset="0"/>
                          </a:rPr>
                          <m:t>2</m:t>
                        </m:r>
                      </m:sub>
                    </m:sSub>
                  </m:oMath>
                </a14:m>
                <a:r>
                  <a:rPr lang="en-US" sz="1500" dirty="0">
                    <a:latin typeface="Cambria Math" panose="02040503050406030204" pitchFamily="18" charset="0"/>
                  </a:rPr>
                  <a:t> is negative, the current BFS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r>
                      <a:rPr lang="en-US" sz="1500" i="1">
                        <a:latin typeface="Cambria Math" panose="02040503050406030204" pitchFamily="18" charset="0"/>
                      </a:rPr>
                      <m:t>=</m:t>
                    </m:r>
                    <m:r>
                      <a:rPr lang="en-US" sz="1500" b="0" i="1" smtClean="0">
                        <a:latin typeface="Cambria Math" panose="02040503050406030204" pitchFamily="18" charset="0"/>
                      </a:rPr>
                      <m:t>1</m:t>
                    </m:r>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4</m:t>
                        </m:r>
                      </m:sub>
                    </m:sSub>
                    <m:r>
                      <a:rPr lang="en-US" sz="1500" i="1">
                        <a:latin typeface="Cambria Math" panose="02040503050406030204" pitchFamily="18" charset="0"/>
                      </a:rPr>
                      <m:t>=</m:t>
                    </m:r>
                    <m:r>
                      <a:rPr lang="en-US" sz="1500" b="0" i="1" smtClean="0">
                        <a:latin typeface="Cambria Math" panose="02040503050406030204" pitchFamily="18" charset="0"/>
                      </a:rPr>
                      <m:t>3</m:t>
                    </m:r>
                  </m:oMath>
                </a14:m>
                <a:r>
                  <a:rPr lang="en-US" sz="1500" dirty="0">
                    <a:latin typeface="Cambria Math" panose="02040503050406030204" pitchFamily="18" charset="0"/>
                  </a:rPr>
                  <a:t>) is not optimal. Thus,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2</m:t>
                        </m:r>
                      </m:sub>
                    </m:sSub>
                  </m:oMath>
                </a14:m>
                <a:r>
                  <a:rPr lang="en-US" sz="1500" dirty="0">
                    <a:latin typeface="Cambria Math" panose="02040503050406030204" pitchFamily="18" charset="0"/>
                  </a:rPr>
                  <a:t> enters (and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4</m:t>
                        </m:r>
                      </m:sub>
                    </m:sSub>
                  </m:oMath>
                </a14:m>
                <a:r>
                  <a:rPr lang="en-US" sz="1500" dirty="0">
                    <a:latin typeface="Cambria Math" panose="02040503050406030204" pitchFamily="18" charset="0"/>
                  </a:rPr>
                  <a:t> leaves) the </a:t>
                </a:r>
                <a:r>
                  <a:rPr lang="en-US" sz="1500" dirty="0" smtClean="0">
                    <a:latin typeface="Cambria Math" panose="02040503050406030204" pitchFamily="18" charset="0"/>
                  </a:rPr>
                  <a:t>basis the updated simplex table is:</a:t>
                </a:r>
              </a:p>
              <a:p>
                <a:pPr algn="l"/>
                <a:endParaRPr lang="en-US" sz="1500" dirty="0">
                  <a:latin typeface="Cambria Math" panose="02040503050406030204" pitchFamily="18" charset="0"/>
                </a:endParaRPr>
              </a:p>
              <a:p>
                <a:pPr algn="l"/>
                <a:r>
                  <a:rPr lang="en-US" sz="1500" dirty="0" smtClean="0">
                    <a:solidFill>
                      <a:srgbClr val="FF0000"/>
                    </a:solidFill>
                    <a:latin typeface="Cambria Math" panose="02040503050406030204" pitchFamily="18" charset="0"/>
                  </a:rPr>
                  <a:t>Next </a:t>
                </a:r>
                <a:r>
                  <a:rPr lang="en-US" sz="1500" dirty="0">
                    <a:solidFill>
                      <a:srgbClr val="FF0000"/>
                    </a:solidFill>
                    <a:latin typeface="Cambria Math" panose="02040503050406030204" pitchFamily="18" charset="0"/>
                  </a:rPr>
                  <a:t>Simplex Table :</a:t>
                </a:r>
              </a:p>
              <a:p>
                <a:pPr algn="ctr"/>
                <a:r>
                  <a:rPr lang="en-US" sz="1500" dirty="0"/>
                  <a:t>                    </a:t>
                </a:r>
                <a14:m>
                  <m:oMath xmlns:m="http://schemas.openxmlformats.org/officeDocument/2006/math">
                    <m:m>
                      <m:mPr>
                        <m:mcs>
                          <m:mc>
                            <m:mcPr>
                              <m:count m:val="3"/>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𝑐</m:t>
                              </m:r>
                            </m:e>
                            <m:sub>
                              <m:r>
                                <m:rPr>
                                  <m:brk m:alnAt="7"/>
                                </m:rPr>
                                <a:rPr lang="en-US" sz="1500" i="1">
                                  <a:latin typeface="Cambria Math" panose="02040503050406030204" pitchFamily="18" charset="0"/>
                                </a:rPr>
                                <m:t>𝑗</m:t>
                              </m:r>
                            </m:sub>
                          </m:sSub>
                        </m:e>
                        <m:e>
                          <m:r>
                            <a:rPr lang="en-US" sz="1500" b="0" i="1" smtClean="0">
                              <a:latin typeface="Cambria Math" panose="02040503050406030204" pitchFamily="18" charset="0"/>
                            </a:rPr>
                            <m:t>6</m:t>
                          </m:r>
                        </m:e>
                        <m:e>
                          <m:r>
                            <a:rPr lang="en-US" sz="1500" i="1">
                              <a:latin typeface="Cambria Math" panose="02040503050406030204" pitchFamily="18" charset="0"/>
                            </a:rPr>
                            <m:t>  </m:t>
                          </m:r>
                          <m:r>
                            <a:rPr lang="en-US" sz="1500" b="0" i="1" smtClean="0">
                              <a:latin typeface="Cambria Math" panose="02040503050406030204" pitchFamily="18" charset="0"/>
                            </a:rPr>
                            <m:t>−</m:t>
                          </m:r>
                          <m:r>
                            <a:rPr lang="en-US" sz="1500" i="1">
                              <a:latin typeface="Cambria Math" panose="02040503050406030204" pitchFamily="18" charset="0"/>
                            </a:rPr>
                            <m:t>2</m:t>
                          </m:r>
                        </m:e>
                      </m:mr>
                    </m:m>
                    <m:r>
                      <a:rPr lang="en-US" sz="1500" b="0" i="1">
                        <a:latin typeface="Cambria Math" panose="02040503050406030204" pitchFamily="18" charset="0"/>
                      </a:rPr>
                      <m:t>    </m:t>
                    </m:r>
                    <m:r>
                      <a:rPr lang="en-US" sz="1500" b="0" i="1" smtClean="0">
                        <a:latin typeface="Cambria Math" panose="02040503050406030204" pitchFamily="18" charset="0"/>
                      </a:rPr>
                      <m:t>    0       0 </m:t>
                    </m:r>
                  </m:oMath>
                </a14:m>
                <a:endParaRPr lang="en-US" sz="1500" dirty="0">
                  <a:latin typeface="Cambria Math" panose="02040503050406030204" pitchFamily="18" charset="0"/>
                </a:endParaRPr>
              </a:p>
              <a:p>
                <a:pPr algn="ctr"/>
                <a:r>
                  <a:rPr lang="en-US" sz="1500" dirty="0"/>
                  <a:t>       </a:t>
                </a:r>
                <a14:m>
                  <m:oMath xmlns:m="http://schemas.openxmlformats.org/officeDocument/2006/math">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m:rPr>
                                  <m:brk m:alnAt="7"/>
                                </m:rPr>
                                <a:rPr lang="en-US" sz="1500" i="1">
                                  <a:latin typeface="Cambria Math" panose="02040503050406030204" pitchFamily="18" charset="0"/>
                                </a:rPr>
                                <m:t>𝐶</m:t>
                              </m:r>
                            </m:e>
                            <m:sub>
                              <m:r>
                                <m:rPr>
                                  <m:brk m:alnAt="7"/>
                                </m:rPr>
                                <a:rPr lang="en-US" sz="1500" i="1">
                                  <a:latin typeface="Cambria Math" panose="02040503050406030204" pitchFamily="18" charset="0"/>
                                </a:rPr>
                                <m:t>𝐵</m:t>
                              </m:r>
                            </m:sub>
                          </m:sSub>
                        </m:e>
                      </m:mr>
                      <m:mr>
                        <m:e>
                          <m:r>
                            <a:rPr lang="en-US" sz="1500" b="0" i="1" smtClean="0">
                              <a:latin typeface="Cambria Math" panose="02040503050406030204" pitchFamily="18" charset="0"/>
                            </a:rPr>
                            <m:t>6</m:t>
                          </m:r>
                        </m:e>
                      </m:mr>
                      <m:mr>
                        <m:e>
                          <m:r>
                            <a:rPr lang="en-US" sz="1500" b="0" i="1" smtClean="0">
                              <a:latin typeface="Cambria Math" panose="02040503050406030204" pitchFamily="18" charset="0"/>
                            </a:rPr>
                            <m:t>−2</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r>
                            <m:rPr>
                              <m:brk m:alnAt="7"/>
                            </m:rPr>
                            <a:rPr lang="en-US" sz="1500" i="1" dirty="0">
                              <a:latin typeface="Cambria Math" panose="02040503050406030204" pitchFamily="18" charset="0"/>
                            </a:rPr>
                            <m:t>𝐵</m:t>
                          </m:r>
                        </m:e>
                      </m:mr>
                      <m:mr>
                        <m:e>
                          <m:sSub>
                            <m:sSubPr>
                              <m:ctrlPr>
                                <a:rPr lang="en-US" sz="1500" i="1" dirty="0">
                                  <a:latin typeface="Cambria Math" panose="02040503050406030204" pitchFamily="18" charset="0"/>
                                </a:rPr>
                              </m:ctrlPr>
                            </m:sSubPr>
                            <m:e>
                              <m:r>
                                <a:rPr lang="en-US" sz="1500" i="1" dirty="0">
                                  <a:latin typeface="Cambria Math" panose="02040503050406030204" pitchFamily="18" charset="0"/>
                                </a:rPr>
                                <m:t>𝑥</m:t>
                              </m:r>
                            </m:e>
                            <m:sub>
                              <m:r>
                                <a:rPr lang="en-US" sz="1500" b="0" i="1" dirty="0" smtClean="0">
                                  <a:latin typeface="Cambria Math" panose="02040503050406030204" pitchFamily="18" charset="0"/>
                                </a:rPr>
                                <m:t>1</m:t>
                              </m:r>
                            </m:sub>
                          </m:sSub>
                        </m:e>
                      </m:mr>
                      <m:mr>
                        <m:e>
                          <m:sSub>
                            <m:sSubPr>
                              <m:ctrlPr>
                                <a:rPr lang="en-US" sz="1500" i="1" dirty="0">
                                  <a:latin typeface="Cambria Math" panose="02040503050406030204" pitchFamily="18" charset="0"/>
                                </a:rPr>
                              </m:ctrlPr>
                            </m:sSubPr>
                            <m:e>
                              <m:r>
                                <a:rPr lang="en-US" sz="1500" i="1" dirty="0">
                                  <a:latin typeface="Cambria Math" panose="02040503050406030204" pitchFamily="18" charset="0"/>
                                </a:rPr>
                                <m:t>𝑥</m:t>
                              </m:r>
                            </m:e>
                            <m:sub>
                              <m:r>
                                <a:rPr lang="en-US" sz="1500" b="0" i="1" dirty="0" smtClean="0">
                                  <a:latin typeface="Cambria Math" panose="02040503050406030204" pitchFamily="18" charset="0"/>
                                </a:rPr>
                                <m:t>2</m:t>
                              </m:r>
                            </m:sub>
                          </m:sSub>
                        </m:e>
                      </m:mr>
                    </m:m>
                  </m:oMath>
                </a14:m>
                <a:r>
                  <a:rPr lang="en-US" sz="1500" dirty="0">
                    <a:latin typeface="Cambria Math" panose="02040503050406030204" pitchFamily="18" charset="0"/>
                  </a:rPr>
                  <a:t> </a:t>
                </a:r>
                <a14:m>
                  <m:oMath xmlns:m="http://schemas.openxmlformats.org/officeDocument/2006/math">
                    <m:r>
                      <a:rPr lang="en-US" sz="1500" dirty="0">
                        <a:latin typeface="Cambria Math" panose="02040503050406030204" pitchFamily="18" charset="0"/>
                      </a:rPr>
                      <m:t>    </m:t>
                    </m:r>
                    <m:m>
                      <m:mPr>
                        <m:mcs>
                          <m:mc>
                            <m:mcPr>
                              <m:count m:val="1"/>
                              <m:mcJc m:val="center"/>
                            </m:mcPr>
                          </m:mc>
                        </m:mcs>
                        <m:ctrlPr>
                          <a:rPr lang="en-US" sz="1500" i="1" dirty="0">
                            <a:latin typeface="Cambria Math" panose="02040503050406030204" pitchFamily="18" charset="0"/>
                          </a:rPr>
                        </m:ctrlPr>
                      </m:mPr>
                      <m:mr>
                        <m:e>
                          <m:r>
                            <m:rPr>
                              <m:brk m:alnAt="7"/>
                            </m:rPr>
                            <a:rPr lang="en-US" sz="1500" i="1" dirty="0">
                              <a:latin typeface="Cambria Math" panose="02040503050406030204" pitchFamily="18" charset="0"/>
                            </a:rPr>
                            <m:t>𝑏</m:t>
                          </m:r>
                        </m:e>
                      </m:mr>
                      <m:mr>
                        <m:e>
                          <m:r>
                            <a:rPr lang="en-US" sz="1500" b="0" i="1" dirty="0" smtClean="0">
                              <a:latin typeface="Cambria Math" panose="02040503050406030204" pitchFamily="18" charset="0"/>
                            </a:rPr>
                            <m:t>4</m:t>
                          </m:r>
                        </m:e>
                      </m:mr>
                      <m:mr>
                        <m:e>
                          <m:r>
                            <a:rPr lang="en-US" sz="1500" b="0" i="1" dirty="0" smtClean="0">
                              <a:latin typeface="Cambria Math" panose="02040503050406030204" pitchFamily="18" charset="0"/>
                            </a:rPr>
                            <m:t>6</m:t>
                          </m:r>
                        </m:e>
                      </m:mr>
                    </m:m>
                    <m:r>
                      <a:rPr lang="en-US" sz="1500" i="1" dirty="0">
                        <a:latin typeface="Cambria Math" panose="02040503050406030204" pitchFamily="18" charset="0"/>
                      </a:rPr>
                      <m:t> </m:t>
                    </m:r>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1</m:t>
                              </m:r>
                            </m:sub>
                          </m:sSub>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0</m:t>
                          </m:r>
                        </m:e>
                      </m:mr>
                    </m:m>
                    <m:r>
                      <a:rPr lang="en-US" sz="1500" i="1" dirty="0">
                        <a:latin typeface="Cambria Math" panose="02040503050406030204" pitchFamily="18" charset="0"/>
                      </a:rPr>
                      <m:t>   </m:t>
                    </m:r>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2</m:t>
                              </m:r>
                            </m:sub>
                          </m:sSub>
                        </m:e>
                      </m:mr>
                      <m:mr>
                        <m:e>
                          <m:r>
                            <a:rPr lang="en-US" sz="1500" b="0" i="1" dirty="0" smtClean="0">
                              <a:latin typeface="Cambria Math" panose="02040503050406030204" pitchFamily="18" charset="0"/>
                            </a:rPr>
                            <m:t>0</m:t>
                          </m:r>
                        </m:e>
                      </m:mr>
                      <m:mr>
                        <m:e>
                          <m:r>
                            <a:rPr lang="en-US" sz="1500" b="0" i="1" dirty="0" smtClean="0">
                              <a:latin typeface="Cambria Math" panose="02040503050406030204" pitchFamily="18" charset="0"/>
                            </a:rPr>
                            <m:t>1</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3</m:t>
                              </m:r>
                            </m:sub>
                          </m:sSub>
                        </m:e>
                      </m:mr>
                      <m:mr>
                        <m:e>
                          <m:r>
                            <a:rPr lang="en-US" sz="1500" b="0" i="1" dirty="0" smtClean="0">
                              <a:latin typeface="Cambria Math" panose="02040503050406030204" pitchFamily="18" charset="0"/>
                            </a:rPr>
                            <m:t>0</m:t>
                          </m:r>
                        </m:e>
                      </m:mr>
                      <m:mr>
                        <m:e>
                          <m:r>
                            <a:rPr lang="en-US" sz="1500" b="0" i="1" dirty="0" smtClean="0">
                              <a:latin typeface="Cambria Math" panose="02040503050406030204" pitchFamily="18" charset="0"/>
                            </a:rPr>
                            <m:t>−1</m:t>
                          </m:r>
                        </m:e>
                      </m:mr>
                    </m:m>
                  </m:oMath>
                </a14:m>
                <a:r>
                  <a:rPr lang="en-US" sz="1500" dirty="0">
                    <a:latin typeface="Cambria Math" panose="02040503050406030204" pitchFamily="18" charset="0"/>
                  </a:rPr>
                  <a:t>   </a:t>
                </a:r>
                <a14:m>
                  <m:oMath xmlns:m="http://schemas.openxmlformats.org/officeDocument/2006/math">
                    <m:m>
                      <m:mPr>
                        <m:mcs>
                          <m:mc>
                            <m:mcPr>
                              <m:count m:val="1"/>
                              <m:mcJc m:val="center"/>
                            </m:mcPr>
                          </m:mc>
                        </m:mcs>
                        <m:ctrlPr>
                          <a:rPr lang="en-US" sz="1500" i="1" dirty="0">
                            <a:latin typeface="Cambria Math" panose="02040503050406030204" pitchFamily="18" charset="0"/>
                          </a:rPr>
                        </m:ctrlPr>
                      </m:mPr>
                      <m:mr>
                        <m:e>
                          <m:sSub>
                            <m:sSubPr>
                              <m:ctrlPr>
                                <a:rPr lang="en-US" sz="1500" i="1" dirty="0">
                                  <a:latin typeface="Cambria Math" panose="02040503050406030204" pitchFamily="18" charset="0"/>
                                </a:rPr>
                              </m:ctrlPr>
                            </m:sSubPr>
                            <m:e>
                              <m:r>
                                <m:rPr>
                                  <m:brk m:alnAt="7"/>
                                </m:rPr>
                                <a:rPr lang="en-US" sz="1500" i="1" dirty="0">
                                  <a:latin typeface="Cambria Math" panose="02040503050406030204" pitchFamily="18" charset="0"/>
                                </a:rPr>
                                <m:t>𝑎</m:t>
                              </m:r>
                            </m:e>
                            <m:sub>
                              <m:r>
                                <m:rPr>
                                  <m:brk m:alnAt="7"/>
                                </m:rPr>
                                <a:rPr lang="en-US" sz="1500" i="1" dirty="0">
                                  <a:latin typeface="Cambria Math" panose="02040503050406030204" pitchFamily="18" charset="0"/>
                                </a:rPr>
                                <m:t>4</m:t>
                              </m:r>
                            </m:sub>
                          </m:sSub>
                        </m:e>
                      </m:mr>
                      <m:mr>
                        <m:e>
                          <m:r>
                            <a:rPr lang="en-US" sz="1500" b="0" i="1" dirty="0" smtClean="0">
                              <a:latin typeface="Cambria Math" panose="02040503050406030204" pitchFamily="18" charset="0"/>
                            </a:rPr>
                            <m:t>1</m:t>
                          </m:r>
                        </m:e>
                      </m:mr>
                      <m:mr>
                        <m:e>
                          <m:r>
                            <a:rPr lang="en-US" sz="1500" b="0" i="1" dirty="0" smtClean="0">
                              <a:latin typeface="Cambria Math" panose="02040503050406030204" pitchFamily="18" charset="0"/>
                            </a:rPr>
                            <m:t>  2</m:t>
                          </m:r>
                        </m:e>
                      </m:mr>
                    </m:m>
                  </m:oMath>
                </a14:m>
                <a:endParaRPr lang="en-US" sz="1500" dirty="0" smtClean="0">
                  <a:latin typeface="Cambria Math" panose="02040503050406030204" pitchFamily="18" charset="0"/>
                </a:endParaRPr>
              </a:p>
              <a:p>
                <a:pPr algn="l"/>
                <a:r>
                  <a:rPr lang="en-US" sz="1500" dirty="0" smtClean="0"/>
                  <a:t>                                                            </a:t>
                </a:r>
                <a14:m>
                  <m:oMath xmlns:m="http://schemas.openxmlformats.org/officeDocument/2006/math">
                    <m:m>
                      <m:mPr>
                        <m:mcs>
                          <m:mc>
                            <m:mcPr>
                              <m:count m:val="3"/>
                              <m:mcJc m:val="center"/>
                            </m:mcPr>
                          </m:mc>
                        </m:mcs>
                        <m:ctrlPr>
                          <a:rPr lang="en-US" sz="1500" i="1" smtClean="0">
                            <a:latin typeface="Cambria Math" panose="02040503050406030204" pitchFamily="18" charset="0"/>
                          </a:rPr>
                        </m:ctrlPr>
                      </m:mPr>
                      <m:mr>
                        <m:e>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𝑧</m:t>
                              </m:r>
                            </m:e>
                            <m:sub>
                              <m:r>
                                <m:rPr>
                                  <m:brk m:alnAt="7"/>
                                </m:rPr>
                                <a:rPr lang="en-US" sz="1500" b="0" i="1" smtClean="0">
                                  <a:latin typeface="Cambria Math" panose="02040503050406030204" pitchFamily="18" charset="0"/>
                                </a:rPr>
                                <m:t>𝑗</m:t>
                              </m:r>
                            </m:sub>
                          </m:sSub>
                          <m:r>
                            <m:rPr>
                              <m:brk m:alnAt="7"/>
                            </m:rP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m:rPr>
                                  <m:brk m:alnAt="7"/>
                                </m:rPr>
                                <a:rPr lang="en-US" sz="1500" b="0" i="1" smtClean="0">
                                  <a:latin typeface="Cambria Math" panose="02040503050406030204" pitchFamily="18" charset="0"/>
                                </a:rPr>
                                <m:t>𝑐</m:t>
                              </m:r>
                            </m:e>
                            <m:sub>
                              <m:r>
                                <m:rPr>
                                  <m:brk m:alnAt="7"/>
                                </m:rPr>
                                <a:rPr lang="en-US" sz="1500" b="0" i="1" smtClean="0">
                                  <a:latin typeface="Cambria Math" panose="02040503050406030204" pitchFamily="18" charset="0"/>
                                </a:rPr>
                                <m:t>𝑗</m:t>
                              </m:r>
                            </m:sub>
                          </m:sSub>
                          <m:r>
                            <m:rPr>
                              <m:brk m:alnAt="7"/>
                            </m:rPr>
                            <a:rPr lang="en-US" sz="1500" b="0" i="1" smtClean="0">
                              <a:latin typeface="Cambria Math" panose="02040503050406030204" pitchFamily="18" charset="0"/>
                            </a:rPr>
                            <m:t> </m:t>
                          </m:r>
                          <m:r>
                            <a:rPr lang="en-US" sz="1500" b="0" i="1" smtClean="0">
                              <a:latin typeface="Cambria Math" panose="02040503050406030204" pitchFamily="18" charset="0"/>
                            </a:rPr>
                            <m:t>:</m:t>
                          </m:r>
                        </m:e>
                        <m:e>
                          <m:r>
                            <a:rPr lang="en-US" sz="1500" b="0" i="1" smtClean="0">
                              <a:latin typeface="Cambria Math" panose="02040503050406030204" pitchFamily="18" charset="0"/>
                            </a:rPr>
                            <m:t> 0</m:t>
                          </m:r>
                        </m:e>
                        <m:e>
                          <m:r>
                            <a:rPr lang="en-US" sz="1500" b="0" i="1" smtClean="0">
                              <a:latin typeface="Cambria Math" panose="02040503050406030204" pitchFamily="18" charset="0"/>
                            </a:rPr>
                            <m:t>  0</m:t>
                          </m:r>
                        </m:e>
                      </m:mr>
                    </m:m>
                  </m:oMath>
                </a14:m>
                <a:r>
                  <a:rPr lang="en-US" sz="1500" dirty="0" smtClean="0">
                    <a:latin typeface="Cambria Math" panose="02040503050406030204" pitchFamily="18" charset="0"/>
                  </a:rPr>
                  <a:t>         2      2</a:t>
                </a:r>
                <a:endParaRPr lang="en-US" sz="1500" dirty="0">
                  <a:latin typeface="Cambria Math" panose="02040503050406030204" pitchFamily="18" charset="0"/>
                </a:endParaRPr>
              </a:p>
              <a:p>
                <a:pPr algn="ctr"/>
                <a:endParaRPr lang="en-US" sz="1500" dirty="0" smtClean="0">
                  <a:latin typeface="Cambria Math" panose="02040503050406030204" pitchFamily="18" charset="0"/>
                </a:endParaRPr>
              </a:p>
              <a:p>
                <a:pPr algn="l"/>
                <a:r>
                  <a:rPr lang="en-US" sz="1500" dirty="0" smtClean="0">
                    <a:latin typeface="Cambria Math" panose="02040503050406030204" pitchFamily="18" charset="0"/>
                  </a:rPr>
                  <a:t>As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𝑧</m:t>
                        </m:r>
                      </m:e>
                      <m:sub>
                        <m:r>
                          <a:rPr lang="en-US" sz="1500" b="0" i="1" smtClean="0">
                            <a:latin typeface="Cambria Math" panose="02040503050406030204" pitchFamily="18" charset="0"/>
                          </a:rPr>
                          <m:t>𝑗</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𝑐</m:t>
                        </m:r>
                      </m:e>
                      <m:sub>
                        <m:r>
                          <a:rPr lang="en-US" sz="1500" b="0" i="1" smtClean="0">
                            <a:latin typeface="Cambria Math" panose="02040503050406030204" pitchFamily="18" charset="0"/>
                          </a:rPr>
                          <m:t>𝑗</m:t>
                        </m:r>
                      </m:sub>
                    </m:sSub>
                    <m:r>
                      <a:rPr lang="en-US" sz="1500" b="0" i="1" smtClean="0">
                        <a:latin typeface="Cambria Math" panose="02040503050406030204" pitchFamily="18" charset="0"/>
                      </a:rPr>
                      <m:t>≥0 ∀</m:t>
                    </m:r>
                    <m:r>
                      <a:rPr lang="en-US" sz="1500" b="0" i="1" smtClean="0">
                        <a:latin typeface="Cambria Math" panose="02040503050406030204" pitchFamily="18" charset="0"/>
                      </a:rPr>
                      <m:t>𝑗</m:t>
                    </m:r>
                  </m:oMath>
                </a14:m>
                <a:r>
                  <a:rPr lang="en-US" sz="1500" dirty="0" smtClean="0">
                    <a:latin typeface="Cambria Math" panose="02040503050406030204" pitchFamily="18" charset="0"/>
                  </a:rPr>
                  <a:t>, the current BFS is optimal. Thus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m:t>
                        </m:r>
                        <m:r>
                          <a:rPr lang="en-US" sz="1500" b="0" i="1" smtClean="0">
                            <a:latin typeface="Cambria Math" panose="02040503050406030204" pitchFamily="18" charset="0"/>
                          </a:rPr>
                          <m:t>𝑥</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=4,</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2</m:t>
                        </m:r>
                      </m:sub>
                    </m:sSub>
                    <m:r>
                      <a:rPr lang="en-US" sz="1500" b="0" i="1" smtClean="0">
                        <a:latin typeface="Cambria Math" panose="02040503050406030204" pitchFamily="18" charset="0"/>
                      </a:rPr>
                      <m:t>=6 )</m:t>
                    </m:r>
                  </m:oMath>
                </a14:m>
                <a:r>
                  <a:rPr lang="en-US" sz="1500" dirty="0" smtClean="0">
                    <a:latin typeface="Cambria Math" panose="02040503050406030204" pitchFamily="18" charset="0"/>
                  </a:rPr>
                  <a:t> is the optimal solution to the given problem (optimal value is 12).</a:t>
                </a:r>
              </a:p>
              <a:p>
                <a:pPr algn="l"/>
                <a:endParaRPr lang="en-US" sz="1500" dirty="0">
                  <a:latin typeface="Cambria Math" panose="02040503050406030204" pitchFamily="18" charset="0"/>
                </a:endParaRPr>
              </a:p>
              <a:p>
                <a:pPr algn="l"/>
                <a:endParaRPr lang="en-US" sz="1500" b="1" dirty="0">
                  <a:latin typeface="Cambria Math" panose="020405030504060302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208432"/>
                <a:ext cx="8462970" cy="4182640"/>
              </a:xfrm>
              <a:blipFill rotWithShape="0">
                <a:blip r:embed="rId2"/>
                <a:stretch>
                  <a:fillRect l="-288" t="-292" r="-72"/>
                </a:stretch>
              </a:blipFill>
            </p:spPr>
            <p:txBody>
              <a:bodyPr/>
              <a:lstStyle/>
              <a:p>
                <a:r>
                  <a:rPr lang="en-US">
                    <a:noFill/>
                  </a:rPr>
                  <a:t> </a:t>
                </a:r>
              </a:p>
            </p:txBody>
          </p:sp>
        </mc:Fallback>
      </mc:AlternateContent>
    </p:spTree>
    <p:extLst>
      <p:ext uri="{BB962C8B-B14F-4D97-AF65-F5344CB8AC3E}">
        <p14:creationId xmlns:p14="http://schemas.microsoft.com/office/powerpoint/2010/main" val="1416139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Some Remarks</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462970" cy="4182640"/>
              </a:xfrm>
            </p:spPr>
            <p:txBody>
              <a:bodyPr>
                <a:normAutofit fontScale="77500" lnSpcReduction="20000"/>
              </a:bodyPr>
              <a:lstStyle/>
              <a:p>
                <a:pPr marL="285750" indent="-285750" algn="l">
                  <a:buFont typeface="Wingdings" panose="05000000000000000000" pitchFamily="2" charset="2"/>
                  <a:buChar char="Ø"/>
                </a:pPr>
                <a:r>
                  <a:rPr lang="en-US" sz="1600" dirty="0" smtClean="0"/>
                  <a:t>The optimal solution, in general cannot lie in the interior of the feasible region (unless objective function is constant, Think !!!).</a:t>
                </a:r>
              </a:p>
              <a:p>
                <a:pPr marL="285750" indent="-285750" algn="l">
                  <a:buFont typeface="Wingdings" panose="05000000000000000000" pitchFamily="2" charset="2"/>
                  <a:buChar char="Ø"/>
                </a:pPr>
                <a:endParaRPr lang="en-US" sz="1600" dirty="0"/>
              </a:p>
              <a:p>
                <a:pPr marL="285750" indent="-285750" algn="l">
                  <a:buFont typeface="Wingdings" panose="05000000000000000000" pitchFamily="2" charset="2"/>
                  <a:buChar char="Ø"/>
                </a:pPr>
                <a:r>
                  <a:rPr lang="en-US" sz="1600" dirty="0" smtClean="0"/>
                  <a:t>Further, observing a general LPP one may observe that if an LPP has an optimal solution, one of the corner points must be optimal.</a:t>
                </a:r>
              </a:p>
              <a:p>
                <a:pPr marL="285750" indent="-285750" algn="l">
                  <a:buFont typeface="Wingdings" panose="05000000000000000000" pitchFamily="2" charset="2"/>
                  <a:buChar char="Ø"/>
                </a:pPr>
                <a:endParaRPr lang="en-US" sz="1600" dirty="0"/>
              </a:p>
              <a:p>
                <a:pPr marL="285750" indent="-285750" algn="l">
                  <a:buFont typeface="Wingdings" panose="05000000000000000000" pitchFamily="2" charset="2"/>
                  <a:buChar char="Ø"/>
                </a:pPr>
                <a:r>
                  <a:rPr lang="en-US" sz="1600" dirty="0" smtClean="0"/>
                  <a:t>Any corner points correspond to a BFS for the given problem and thus if an LPP has on optimal solution, at least one of the BFS is optimal.</a:t>
                </a:r>
              </a:p>
              <a:p>
                <a:pPr marL="285750" indent="-285750" algn="l">
                  <a:buFont typeface="Wingdings" panose="05000000000000000000" pitchFamily="2" charset="2"/>
                  <a:buChar char="Ø"/>
                </a:pPr>
                <a:endParaRPr lang="en-US" sz="1600" dirty="0"/>
              </a:p>
              <a:p>
                <a:pPr marL="285750" indent="-285750" algn="l">
                  <a:buFont typeface="Wingdings" panose="05000000000000000000" pitchFamily="2" charset="2"/>
                  <a:buChar char="Ø"/>
                </a:pPr>
                <a:r>
                  <a:rPr lang="en-US" sz="1600" dirty="0" smtClean="0"/>
                  <a:t>Simplex method compares a BFS with the neighboring BFS and improves the current solution (and hence moves towards local optima). As linear function is both convex and concave, the local optima is the optimal solution to the given problem (Think !!!)</a:t>
                </a:r>
              </a:p>
              <a:p>
                <a:pPr marL="285750" indent="-285750" algn="l">
                  <a:buFont typeface="Wingdings" panose="05000000000000000000" pitchFamily="2" charset="2"/>
                  <a:buChar char="Ø"/>
                </a:pPr>
                <a:endParaRPr lang="en-US" sz="1600" dirty="0"/>
              </a:p>
              <a:p>
                <a:pPr marL="285750" indent="-285750" algn="l">
                  <a:buFont typeface="Wingdings" panose="05000000000000000000" pitchFamily="2" charset="2"/>
                  <a:buChar char="Ø"/>
                </a:pPr>
                <a:r>
                  <a:rPr lang="en-US" sz="1600" dirty="0" smtClean="0"/>
                  <a:t>If in a simplex table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&lt;0</m:t>
                    </m:r>
                  </m:oMath>
                </a14:m>
                <a:r>
                  <a:rPr lang="en-US" sz="1600" dirty="0" smtClean="0"/>
                  <a:t> and all entries in the </a:t>
                </a:r>
                <a14:m>
                  <m:oMath xmlns:m="http://schemas.openxmlformats.org/officeDocument/2006/math">
                    <m:r>
                      <a:rPr lang="en-US" sz="1600" b="0" i="1" smtClean="0">
                        <a:latin typeface="Cambria Math" panose="02040503050406030204" pitchFamily="18" charset="0"/>
                      </a:rPr>
                      <m:t>𝑗</m:t>
                    </m:r>
                  </m:oMath>
                </a14:m>
                <a:r>
                  <a:rPr lang="en-US" sz="1600" dirty="0" smtClean="0"/>
                  <a:t>-</a:t>
                </a:r>
                <a:r>
                  <a:rPr lang="en-US" sz="1600" dirty="0" err="1" smtClean="0"/>
                  <a:t>th</a:t>
                </a:r>
                <a:r>
                  <a:rPr lang="en-US" sz="1600" dirty="0" smtClean="0"/>
                  <a:t> column are </a:t>
                </a:r>
                <a14:m>
                  <m:oMath xmlns:m="http://schemas.openxmlformats.org/officeDocument/2006/math">
                    <m:r>
                      <a:rPr lang="en-US" sz="1600" b="0" i="1" smtClean="0">
                        <a:latin typeface="Cambria Math" panose="02040503050406030204" pitchFamily="18" charset="0"/>
                      </a:rPr>
                      <m:t>≤0</m:t>
                    </m:r>
                  </m:oMath>
                </a14:m>
                <a:r>
                  <a:rPr lang="en-US" sz="1600" dirty="0" smtClean="0"/>
                  <a:t>, then the given LPP has an unbounded solution.</a:t>
                </a:r>
              </a:p>
              <a:p>
                <a:pPr marL="285750" indent="-285750" algn="l">
                  <a:buFont typeface="Wingdings" panose="05000000000000000000" pitchFamily="2" charset="2"/>
                  <a:buChar char="Ø"/>
                </a:pPr>
                <a:endParaRPr lang="en-US" sz="1600" dirty="0"/>
              </a:p>
              <a:p>
                <a:pPr marL="285750" indent="-285750" algn="l">
                  <a:buFont typeface="Wingdings" panose="05000000000000000000" pitchFamily="2" charset="2"/>
                  <a:buChar char="Ø"/>
                </a:pPr>
                <a:r>
                  <a:rPr lang="en-US" sz="1600" dirty="0" smtClean="0"/>
                  <a:t>In the optimal table, if we have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=0</m:t>
                    </m:r>
                  </m:oMath>
                </a14:m>
                <a:r>
                  <a:rPr lang="en-US" sz="1600" dirty="0" smtClean="0"/>
                  <a:t>, for some non-basic variable, then the given problem has more than </a:t>
                </a:r>
              </a:p>
              <a:p>
                <a:pPr algn="l"/>
                <a:r>
                  <a:rPr lang="en-US" sz="1600" dirty="0"/>
                  <a:t> </a:t>
                </a:r>
                <a:r>
                  <a:rPr lang="en-US" sz="1600" dirty="0" smtClean="0"/>
                  <a:t>     one optimal solution (actually infinitely many optimal solutions, Think !!!).</a:t>
                </a:r>
                <a:endParaRPr lang="en-US" sz="1600"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t="-875" r="-216" b="-292"/>
                </a:stretch>
              </a:blipFill>
            </p:spPr>
            <p:txBody>
              <a:bodyPr/>
              <a:lstStyle/>
              <a:p>
                <a:r>
                  <a:rPr lang="en-US">
                    <a:noFill/>
                  </a:rPr>
                  <a:t> </a:t>
                </a:r>
              </a:p>
            </p:txBody>
          </p:sp>
        </mc:Fallback>
      </mc:AlternateContent>
    </p:spTree>
    <p:extLst>
      <p:ext uri="{BB962C8B-B14F-4D97-AF65-F5344CB8AC3E}">
        <p14:creationId xmlns:p14="http://schemas.microsoft.com/office/powerpoint/2010/main" val="437683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2800" dirty="0" err="1" smtClean="0"/>
              <a:t>Charne’s</a:t>
            </a:r>
            <a:r>
              <a:rPr lang="en-US" sz="2800" dirty="0" smtClean="0"/>
              <a:t> Method for finding Solution to an LPP </a:t>
            </a:r>
            <a:endParaRPr lang="en-US" sz="28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945810" cy="4182640"/>
              </a:xfrm>
            </p:spPr>
            <p:txBody>
              <a:bodyPr>
                <a:normAutofit fontScale="85000" lnSpcReduction="20000"/>
              </a:bodyPr>
              <a:lstStyle/>
              <a:p>
                <a:pPr marL="285750" indent="-285750" algn="l">
                  <a:buFont typeface="Wingdings" panose="05000000000000000000" pitchFamily="2" charset="2"/>
                  <a:buChar char="Ø"/>
                </a:pPr>
                <a:r>
                  <a:rPr lang="en-US" sz="1500" dirty="0" smtClean="0">
                    <a:latin typeface="Cambria Math" panose="02040503050406030204" pitchFamily="18" charset="0"/>
                  </a:rPr>
                  <a:t>Charne’s</a:t>
                </a:r>
                <a:r>
                  <a:rPr lang="en-US" sz="1500" dirty="0">
                    <a:latin typeface="Cambria Math" panose="02040503050406030204" pitchFamily="18" charset="0"/>
                  </a:rPr>
                  <a:t> method (Big M method) is used when the initial identity matrix is not available (after including the slack and surplus variables). </a:t>
                </a:r>
              </a:p>
              <a:p>
                <a:pPr marL="285750" indent="-285750" algn="l">
                  <a:buFont typeface="Wingdings" panose="05000000000000000000" pitchFamily="2" charset="2"/>
                  <a:buChar char="Ø"/>
                </a:pPr>
                <a:endParaRPr lang="en-US" sz="1500" dirty="0" smtClean="0">
                  <a:latin typeface="Cambria Math" panose="02040503050406030204" pitchFamily="18" charset="0"/>
                </a:endParaRPr>
              </a:p>
              <a:p>
                <a:pPr marL="285750" indent="-285750" algn="l">
                  <a:buFont typeface="Wingdings" panose="05000000000000000000" pitchFamily="2" charset="2"/>
                  <a:buChar char="Ø"/>
                </a:pPr>
                <a:r>
                  <a:rPr lang="en-US" sz="1500" dirty="0" smtClean="0">
                    <a:latin typeface="Cambria Math" panose="02040503050406030204" pitchFamily="18" charset="0"/>
                  </a:rPr>
                  <a:t>Note </a:t>
                </a:r>
                <a:r>
                  <a:rPr lang="en-US" sz="1500" dirty="0">
                    <a:latin typeface="Cambria Math" panose="02040503050406030204" pitchFamily="18" charset="0"/>
                  </a:rPr>
                  <a:t>that if identity matrix is not available, the simplex table cannot be used efficiently to compute corresponding BFS. </a:t>
                </a:r>
                <a:endParaRPr lang="en-US" sz="1500" dirty="0" smtClean="0">
                  <a:latin typeface="Cambria Math" panose="02040503050406030204" pitchFamily="18" charset="0"/>
                </a:endParaRPr>
              </a:p>
              <a:p>
                <a:pPr marL="285750" indent="-285750" algn="l">
                  <a:buFont typeface="Wingdings" panose="05000000000000000000" pitchFamily="2" charset="2"/>
                  <a:buChar char="Ø"/>
                </a:pPr>
                <a:endParaRPr lang="en-US" sz="1500" dirty="0">
                  <a:latin typeface="Cambria Math" panose="02040503050406030204" pitchFamily="18" charset="0"/>
                </a:endParaRPr>
              </a:p>
              <a:p>
                <a:pPr marL="285750" indent="-285750" algn="l">
                  <a:buFont typeface="Wingdings" panose="05000000000000000000" pitchFamily="2" charset="2"/>
                  <a:buChar char="Ø"/>
                </a:pPr>
                <a:r>
                  <a:rPr lang="en-US" sz="1500" dirty="0" smtClean="0">
                    <a:latin typeface="Cambria Math" panose="02040503050406030204" pitchFamily="18" charset="0"/>
                  </a:rPr>
                  <a:t>To </a:t>
                </a:r>
                <a:r>
                  <a:rPr lang="en-US" sz="1500" dirty="0">
                    <a:latin typeface="Cambria Math" panose="02040503050406030204" pitchFamily="18" charset="0"/>
                  </a:rPr>
                  <a:t>counter the problem, introduce appropriate number of new variables (called artificial variables) to obtain the initial identity matrix in the initial simplex table. </a:t>
                </a:r>
                <a:r>
                  <a:rPr lang="en-US" sz="1500" dirty="0" smtClean="0">
                    <a:latin typeface="Cambria Math" panose="02040503050406030204" pitchFamily="18" charset="0"/>
                  </a:rPr>
                  <a:t> For </a:t>
                </a:r>
                <a:r>
                  <a:rPr lang="en-US" sz="1500" dirty="0">
                    <a:latin typeface="Cambria Math" panose="02040503050406030204" pitchFamily="18" charset="0"/>
                  </a:rPr>
                  <a:t>a maximization problem, set the cost of the artificial variable as </a:t>
                </a:r>
                <a14:m>
                  <m:oMath xmlns:m="http://schemas.openxmlformats.org/officeDocument/2006/math">
                    <m:r>
                      <a:rPr lang="en-US" sz="1500">
                        <a:latin typeface="Cambria Math" panose="02040503050406030204" pitchFamily="18" charset="0"/>
                      </a:rPr>
                      <m:t>−</m:t>
                    </m:r>
                    <m:r>
                      <a:rPr lang="en-US" sz="1500">
                        <a:latin typeface="Cambria Math" panose="02040503050406030204" pitchFamily="18" charset="0"/>
                      </a:rPr>
                      <m:t>𝑀</m:t>
                    </m:r>
                    <m:r>
                      <a:rPr lang="en-US" sz="1500" b="0" i="0" smtClean="0">
                        <a:latin typeface="Cambria Math" panose="02040503050406030204" pitchFamily="18" charset="0"/>
                      </a:rPr>
                      <m:t>,</m:t>
                    </m:r>
                    <m:r>
                      <m:rPr>
                        <m:sty m:val="p"/>
                      </m:rPr>
                      <a:rPr lang="en-US" sz="1500">
                        <a:latin typeface="Cambria Math" panose="02040503050406030204" pitchFamily="18" charset="0"/>
                      </a:rPr>
                      <m:t>where</m:t>
                    </m:r>
                    <m:r>
                      <a:rPr lang="en-US" sz="1500">
                        <a:latin typeface="Cambria Math" panose="02040503050406030204" pitchFamily="18" charset="0"/>
                      </a:rPr>
                      <m:t> </m:t>
                    </m:r>
                    <m:r>
                      <m:rPr>
                        <m:sty m:val="p"/>
                      </m:rPr>
                      <a:rPr lang="en-US" sz="1500">
                        <a:latin typeface="Cambria Math" panose="02040503050406030204" pitchFamily="18" charset="0"/>
                      </a:rPr>
                      <m:t>M</m:t>
                    </m:r>
                    <m:r>
                      <a:rPr lang="en-US" sz="1500">
                        <a:latin typeface="Cambria Math" panose="02040503050406030204" pitchFamily="18" charset="0"/>
                      </a:rPr>
                      <m:t> </m:t>
                    </m:r>
                    <m:r>
                      <m:rPr>
                        <m:sty m:val="p"/>
                      </m:rPr>
                      <a:rPr lang="en-US" sz="1500">
                        <a:latin typeface="Cambria Math" panose="02040503050406030204" pitchFamily="18" charset="0"/>
                      </a:rPr>
                      <m:t>is</m:t>
                    </m:r>
                    <m:r>
                      <a:rPr lang="en-US" sz="1500">
                        <a:latin typeface="Cambria Math" panose="02040503050406030204" pitchFamily="18" charset="0"/>
                      </a:rPr>
                      <m:t> </m:t>
                    </m:r>
                    <m:r>
                      <m:rPr>
                        <m:sty m:val="p"/>
                      </m:rPr>
                      <a:rPr lang="en-US" sz="1500">
                        <a:latin typeface="Cambria Math" panose="02040503050406030204" pitchFamily="18" charset="0"/>
                      </a:rPr>
                      <m:t>a</m:t>
                    </m:r>
                    <m:r>
                      <a:rPr lang="en-US" sz="1500">
                        <a:latin typeface="Cambria Math" panose="02040503050406030204" pitchFamily="18" charset="0"/>
                      </a:rPr>
                      <m:t> </m:t>
                    </m:r>
                    <m:r>
                      <m:rPr>
                        <m:sty m:val="p"/>
                      </m:rPr>
                      <a:rPr lang="en-US" sz="1500">
                        <a:latin typeface="Cambria Math" panose="02040503050406030204" pitchFamily="18" charset="0"/>
                      </a:rPr>
                      <m:t>very</m:t>
                    </m:r>
                    <m:r>
                      <a:rPr lang="en-US" sz="1500">
                        <a:latin typeface="Cambria Math" panose="02040503050406030204" pitchFamily="18" charset="0"/>
                      </a:rPr>
                      <m:t> </m:t>
                    </m:r>
                    <m:r>
                      <m:rPr>
                        <m:sty m:val="p"/>
                      </m:rPr>
                      <a:rPr lang="en-US" sz="1500">
                        <a:latin typeface="Cambria Math" panose="02040503050406030204" pitchFamily="18" charset="0"/>
                      </a:rPr>
                      <m:t>large</m:t>
                    </m:r>
                    <m:r>
                      <a:rPr lang="en-US" sz="1500">
                        <a:latin typeface="Cambria Math" panose="02040503050406030204" pitchFamily="18" charset="0"/>
                      </a:rPr>
                      <m:t> </m:t>
                    </m:r>
                    <m:r>
                      <m:rPr>
                        <m:sty m:val="p"/>
                      </m:rPr>
                      <a:rPr lang="en-US" sz="1500">
                        <a:latin typeface="Cambria Math" panose="02040503050406030204" pitchFamily="18" charset="0"/>
                      </a:rPr>
                      <m:t>constant</m:t>
                    </m:r>
                    <m:r>
                      <a:rPr lang="en-US" sz="1500">
                        <a:latin typeface="Cambria Math" panose="02040503050406030204" pitchFamily="18" charset="0"/>
                      </a:rPr>
                      <m:t>.  </m:t>
                    </m:r>
                    <m:d>
                      <m:dPr>
                        <m:ctrlPr>
                          <a:rPr lang="en-US" sz="1500" b="0" i="1" smtClean="0">
                            <a:latin typeface="Cambria Math" panose="02040503050406030204" pitchFamily="18" charset="0"/>
                          </a:rPr>
                        </m:ctrlPr>
                      </m:dPr>
                      <m:e>
                        <m:r>
                          <m:rPr>
                            <m:sty m:val="p"/>
                          </m:rPr>
                          <a:rPr lang="en-US" sz="1500" b="0" i="0" smtClean="0">
                            <a:latin typeface="Cambria Math" panose="02040503050406030204" pitchFamily="18" charset="0"/>
                          </a:rPr>
                          <m:t>why</m:t>
                        </m:r>
                        <m:r>
                          <a:rPr lang="en-US" sz="1500" b="0" i="0" smtClean="0">
                            <a:latin typeface="Cambria Math" panose="02040503050406030204" pitchFamily="18" charset="0"/>
                          </a:rPr>
                          <m:t>?</m:t>
                        </m:r>
                      </m:e>
                    </m:d>
                    <m:r>
                      <a:rPr lang="en-US" sz="1500" b="0" i="0" smtClean="0">
                        <a:latin typeface="Cambria Math" panose="02040503050406030204" pitchFamily="18" charset="0"/>
                      </a:rPr>
                      <m:t>.</m:t>
                    </m:r>
                    <m:r>
                      <a:rPr lang="en-US" sz="1500">
                        <a:latin typeface="Cambria Math" panose="02040503050406030204" pitchFamily="18" charset="0"/>
                      </a:rPr>
                      <m:t> </m:t>
                    </m:r>
                  </m:oMath>
                </a14:m>
                <a:endParaRPr lang="en-US" sz="1500" dirty="0">
                  <a:latin typeface="Cambria Math" panose="02040503050406030204" pitchFamily="18" charset="0"/>
                </a:endParaRPr>
              </a:p>
              <a:p>
                <a:pPr marL="285750" indent="-285750" algn="l">
                  <a:buFont typeface="Wingdings" panose="05000000000000000000" pitchFamily="2" charset="2"/>
                  <a:buChar char="Ø"/>
                </a:pPr>
                <a:endParaRPr lang="en-US" sz="1600" dirty="0" smtClean="0"/>
              </a:p>
              <a:p>
                <a:pPr marL="285750" indent="-285750" algn="l">
                  <a:buFont typeface="Wingdings" panose="05000000000000000000" pitchFamily="2" charset="2"/>
                  <a:buChar char="Ø"/>
                </a:pPr>
                <a:r>
                  <a:rPr lang="en-US" sz="1500" dirty="0">
                    <a:latin typeface="Cambria Math" panose="02040503050406030204" pitchFamily="18" charset="0"/>
                  </a:rPr>
                  <a:t>Solve the optimization problem using simplex method (as in the previous examples) to obtain the optimal solution to the modified problem.</a:t>
                </a:r>
              </a:p>
              <a:p>
                <a:pPr marL="285750" indent="-285750" algn="l">
                  <a:buFont typeface="Wingdings" panose="05000000000000000000" pitchFamily="2" charset="2"/>
                  <a:buChar char="Ø"/>
                </a:pPr>
                <a:endParaRPr lang="en-US" sz="1500" dirty="0">
                  <a:latin typeface="Cambria Math" panose="02040503050406030204" pitchFamily="18" charset="0"/>
                </a:endParaRPr>
              </a:p>
              <a:p>
                <a:pPr marL="285750" indent="-285750" algn="l">
                  <a:buFont typeface="Wingdings" panose="05000000000000000000" pitchFamily="2" charset="2"/>
                  <a:buChar char="Ø"/>
                </a:pPr>
                <a:r>
                  <a:rPr lang="en-US" sz="1500" dirty="0" smtClean="0">
                    <a:latin typeface="Cambria Math" panose="02040503050406030204" pitchFamily="18" charset="0"/>
                  </a:rPr>
                  <a:t>If all the artificial variables are equal to zero in the optimal solution, then the solution corresponds to the optimal solution of the original problem. </a:t>
                </a:r>
              </a:p>
              <a:p>
                <a:pPr marL="285750" indent="-285750" algn="l">
                  <a:buFont typeface="Wingdings" panose="05000000000000000000" pitchFamily="2" charset="2"/>
                  <a:buChar char="Ø"/>
                </a:pPr>
                <a:endParaRPr lang="en-US" sz="1500" dirty="0">
                  <a:latin typeface="Cambria Math" panose="02040503050406030204" pitchFamily="18" charset="0"/>
                </a:endParaRPr>
              </a:p>
              <a:p>
                <a:pPr marL="285750" indent="-285750" algn="l">
                  <a:buFont typeface="Wingdings" panose="05000000000000000000" pitchFamily="2" charset="2"/>
                  <a:buChar char="Ø"/>
                </a:pPr>
                <a:r>
                  <a:rPr lang="en-US" sz="1500" dirty="0" smtClean="0">
                    <a:latin typeface="Cambria Math" panose="02040503050406030204" pitchFamily="18" charset="0"/>
                  </a:rPr>
                  <a:t>If some artificial variable is positive in the optimal solution of the modified problem, the original problem is infeasible (does not have any solution).</a:t>
                </a:r>
                <a:endParaRPr lang="en-US" sz="1500" dirty="0">
                  <a:latin typeface="Cambria Math" panose="020405030504060302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945810" cy="4182640"/>
              </a:xfrm>
              <a:blipFill rotWithShape="0">
                <a:blip r:embed="rId3"/>
                <a:stretch>
                  <a:fillRect t="-1020" r="-477"/>
                </a:stretch>
              </a:blipFill>
            </p:spPr>
            <p:txBody>
              <a:bodyPr/>
              <a:lstStyle/>
              <a:p>
                <a:r>
                  <a:rPr lang="en-US">
                    <a:noFill/>
                  </a:rPr>
                  <a:t> </a:t>
                </a:r>
              </a:p>
            </p:txBody>
          </p:sp>
        </mc:Fallback>
      </mc:AlternateContent>
    </p:spTree>
    <p:extLst>
      <p:ext uri="{BB962C8B-B14F-4D97-AF65-F5344CB8AC3E}">
        <p14:creationId xmlns:p14="http://schemas.microsoft.com/office/powerpoint/2010/main" val="2754519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1087129"/>
            <a:ext cx="8462970" cy="1860606"/>
          </a:xfrm>
        </p:spPr>
        <p:txBody>
          <a:bodyPr/>
          <a:lstStyle/>
          <a:p>
            <a:pPr algn="l"/>
            <a:r>
              <a:rPr lang="en-US" sz="3200" dirty="0" smtClean="0"/>
              <a:t>OPTIMIZATION TECHNIQUES</a:t>
            </a:r>
            <a:endParaRPr lang="en-US" sz="3200" dirty="0"/>
          </a:p>
        </p:txBody>
      </p:sp>
      <p:sp>
        <p:nvSpPr>
          <p:cNvPr id="3" name="Subtitle 2"/>
          <p:cNvSpPr>
            <a:spLocks noGrp="1"/>
          </p:cNvSpPr>
          <p:nvPr>
            <p:ph type="subTitle" idx="1"/>
          </p:nvPr>
        </p:nvSpPr>
        <p:spPr>
          <a:xfrm>
            <a:off x="811033" y="3379813"/>
            <a:ext cx="8462970" cy="2666925"/>
          </a:xfrm>
        </p:spPr>
        <p:txBody>
          <a:bodyPr/>
          <a:lstStyle/>
          <a:p>
            <a:pPr algn="l"/>
            <a:r>
              <a:rPr lang="en-US" dirty="0" smtClean="0"/>
              <a:t>LINEAR OPTIMIZATION</a:t>
            </a:r>
          </a:p>
          <a:p>
            <a:pPr algn="l"/>
            <a:endParaRPr lang="en-US" dirty="0" smtClean="0"/>
          </a:p>
          <a:p>
            <a:pPr algn="l"/>
            <a:r>
              <a:rPr lang="en-US" dirty="0" smtClean="0"/>
              <a:t>NONLINEAR OPTIMIZATION</a:t>
            </a:r>
            <a:endParaRPr lang="en-US" dirty="0"/>
          </a:p>
        </p:txBody>
      </p:sp>
    </p:spTree>
    <p:extLst>
      <p:ext uri="{BB962C8B-B14F-4D97-AF65-F5344CB8AC3E}">
        <p14:creationId xmlns:p14="http://schemas.microsoft.com/office/powerpoint/2010/main" val="1080520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811033" y="2159794"/>
                <a:ext cx="8462970" cy="4182640"/>
              </a:xfrm>
            </p:spPr>
            <p:txBody>
              <a:bodyPr>
                <a:normAutofit fontScale="92500" lnSpcReduction="20000"/>
              </a:bodyPr>
              <a:lstStyle/>
              <a:p>
                <a:pPr algn="l"/>
                <a:r>
                  <a:rPr lang="en-US" dirty="0" smtClean="0">
                    <a:solidFill>
                      <a:srgbClr val="0070C0"/>
                    </a:solidFill>
                  </a:rPr>
                  <a:t>Example :                                        </a:t>
                </a:r>
                <a14:m>
                  <m:oMath xmlns:m="http://schemas.openxmlformats.org/officeDocument/2006/math">
                    <m:func>
                      <m:funcPr>
                        <m:ctrlPr>
                          <a:rPr lang="en-US" sz="1500" i="1" smtClean="0">
                            <a:solidFill>
                              <a:schemeClr val="tx1"/>
                            </a:solidFill>
                            <a:latin typeface="Cambria Math" panose="02040503050406030204" pitchFamily="18" charset="0"/>
                          </a:rPr>
                        </m:ctrlPr>
                      </m:funcPr>
                      <m:fName>
                        <m:r>
                          <m:rPr>
                            <m:sty m:val="p"/>
                          </m:rPr>
                          <a:rPr lang="en-US" sz="1500">
                            <a:solidFill>
                              <a:schemeClr val="tx1"/>
                            </a:solidFill>
                            <a:latin typeface="Cambria Math" panose="02040503050406030204" pitchFamily="18" charset="0"/>
                          </a:rPr>
                          <m:t>m</m:t>
                        </m:r>
                        <m:r>
                          <m:rPr>
                            <m:sty m:val="p"/>
                          </m:rPr>
                          <a:rPr lang="en-US" sz="1500" b="0" i="0" smtClean="0">
                            <a:solidFill>
                              <a:schemeClr val="tx1"/>
                            </a:solidFill>
                            <a:latin typeface="Cambria Math" panose="02040503050406030204" pitchFamily="18" charset="0"/>
                          </a:rPr>
                          <m:t>in</m:t>
                        </m:r>
                      </m:fName>
                      <m:e>
                        <m:sSub>
                          <m:sSubPr>
                            <m:ctrlPr>
                              <a:rPr lang="en-US" sz="1500" i="1">
                                <a:solidFill>
                                  <a:schemeClr val="tx1"/>
                                </a:solidFill>
                                <a:latin typeface="Cambria Math" panose="02040503050406030204" pitchFamily="18" charset="0"/>
                              </a:rPr>
                            </m:ctrlPr>
                          </m:sSubPr>
                          <m:e>
                            <m:r>
                              <a:rPr lang="en-US" sz="1500" b="0" i="0" smtClean="0">
                                <a:solidFill>
                                  <a:schemeClr val="tx1"/>
                                </a:solidFill>
                                <a:latin typeface="Cambria Math" panose="02040503050406030204" pitchFamily="18" charset="0"/>
                              </a:rPr>
                              <m:t>2</m:t>
                            </m:r>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1</m:t>
                            </m:r>
                          </m:sub>
                        </m:sSub>
                        <m:r>
                          <a:rPr lang="en-US" sz="1500">
                            <a:solidFill>
                              <a:schemeClr val="tx1"/>
                            </a:solidFill>
                            <a:latin typeface="Cambria Math" panose="02040503050406030204" pitchFamily="18" charset="0"/>
                          </a:rPr>
                          <m:t>+</m:t>
                        </m:r>
                        <m:sSub>
                          <m:sSubPr>
                            <m:ctrlPr>
                              <a:rPr lang="en-US" sz="1500" i="1">
                                <a:solidFill>
                                  <a:schemeClr val="tx1"/>
                                </a:solidFill>
                                <a:latin typeface="Cambria Math" panose="02040503050406030204" pitchFamily="18" charset="0"/>
                              </a:rPr>
                            </m:ctrlPr>
                          </m:sSubPr>
                          <m:e>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2</m:t>
                            </m:r>
                          </m:sub>
                        </m:sSub>
                      </m:e>
                    </m:func>
                  </m:oMath>
                </a14:m>
                <a:r>
                  <a:rPr lang="en-US" sz="1500" dirty="0" smtClean="0"/>
                  <a:t>  </a:t>
                </a:r>
                <a:r>
                  <a:rPr lang="en-US" sz="1500" dirty="0" err="1" smtClean="0"/>
                  <a:t>s.t.</a:t>
                </a:r>
                <a:r>
                  <a:rPr lang="en-US" sz="1500" dirty="0" smtClean="0"/>
                  <a:t> </a:t>
                </a:r>
              </a:p>
              <a:p>
                <a:pPr algn="l"/>
                <a:endParaRPr lang="en-US" sz="1500" dirty="0"/>
              </a:p>
              <a:p>
                <a:pPr algn="l"/>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  3</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b="0" i="0" smtClean="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b="0" i="1" smtClean="0">
                          <a:latin typeface="Cambria Math" panose="02040503050406030204" pitchFamily="18" charset="0"/>
                        </a:rPr>
                        <m:t>=3</m:t>
                      </m:r>
                    </m:oMath>
                  </m:oMathPara>
                </a14:m>
                <a:endParaRPr lang="en-US" sz="1500" dirty="0" smtClean="0"/>
              </a:p>
              <a:p>
                <a:pPr algn="l"/>
                <a:r>
                  <a:rPr lang="en-US" sz="1500" dirty="0"/>
                  <a:t> </a:t>
                </a:r>
                <a14:m>
                  <m:oMath xmlns:m="http://schemas.openxmlformats.org/officeDocument/2006/math">
                    <m:r>
                      <a:rPr lang="en-US" sz="1500" b="0" i="0" smtClean="0">
                        <a:latin typeface="Cambria Math" panose="02040503050406030204" pitchFamily="18" charset="0"/>
                      </a:rPr>
                      <m:t>                                                                                           </m:t>
                    </m:r>
                    <m:r>
                      <a:rPr lang="en-US" sz="1500">
                        <a:latin typeface="Cambria Math" panose="02040503050406030204" pitchFamily="18" charset="0"/>
                      </a:rPr>
                      <m:t>4</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+3</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i="1">
                        <a:latin typeface="Cambria Math" panose="02040503050406030204" pitchFamily="18" charset="0"/>
                      </a:rPr>
                      <m:t>≥6</m:t>
                    </m:r>
                  </m:oMath>
                </a14:m>
                <a:endParaRPr lang="en-US" sz="1500" dirty="0"/>
              </a:p>
              <a:p>
                <a:pPr algn="l"/>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i="1">
                          <a:latin typeface="Cambria Math" panose="02040503050406030204" pitchFamily="18" charset="0"/>
                        </a:rPr>
                        <m:t>≤3 </m:t>
                      </m:r>
                    </m:oMath>
                  </m:oMathPara>
                </a14:m>
                <a:endParaRPr lang="en-US" sz="1500" dirty="0"/>
              </a:p>
              <a:p>
                <a:pPr algn="l"/>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2</m:t>
                          </m:r>
                        </m:sub>
                      </m:sSub>
                      <m:r>
                        <a:rPr lang="en-US" sz="1500" i="1">
                          <a:latin typeface="Cambria Math" panose="02040503050406030204" pitchFamily="18" charset="0"/>
                        </a:rPr>
                        <m:t>≥0 </m:t>
                      </m:r>
                    </m:oMath>
                  </m:oMathPara>
                </a14:m>
                <a:endParaRPr lang="en-US" sz="1500" dirty="0"/>
              </a:p>
              <a:p>
                <a:pPr algn="l"/>
                <a:r>
                  <a:rPr lang="en-US" sz="1500" dirty="0"/>
                  <a:t>                                 </a:t>
                </a:r>
                <a:r>
                  <a:rPr lang="en-US" sz="1500" dirty="0" smtClean="0"/>
                  <a:t>                              </a:t>
                </a:r>
                <a:endParaRPr lang="en-US" sz="1500" dirty="0"/>
              </a:p>
              <a:p>
                <a:pPr algn="l"/>
                <a:r>
                  <a:rPr lang="en-US" sz="1500" dirty="0" smtClean="0"/>
                  <a:t>Then </a:t>
                </a:r>
                <a:r>
                  <a:rPr lang="en-US" sz="1500" dirty="0"/>
                  <a:t>the above problem can be written as </a:t>
                </a:r>
                <a:r>
                  <a:rPr lang="en-US" sz="1500" dirty="0" smtClean="0"/>
                  <a:t>:</a:t>
                </a:r>
              </a:p>
              <a:p>
                <a:pPr algn="l"/>
                <a:endParaRPr lang="en-US" sz="1500" dirty="0"/>
              </a:p>
              <a:p>
                <a:pPr algn="l"/>
                <a:r>
                  <a:rPr lang="en-US" sz="1600" dirty="0" smtClean="0">
                    <a:solidFill>
                      <a:schemeClr val="tx1"/>
                    </a:solidFill>
                  </a:rPr>
                  <a:t>                                                      </a:t>
                </a:r>
                <a14:m>
                  <m:oMath xmlns:m="http://schemas.openxmlformats.org/officeDocument/2006/math">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panose="02040503050406030204" pitchFamily="18" charset="0"/>
                          </a:rPr>
                          <m:t>max</m:t>
                        </m:r>
                      </m:fName>
                      <m:e>
                        <m:sSub>
                          <m:sSubPr>
                            <m:ctrlPr>
                              <a:rPr lang="en-US" sz="1600" i="1">
                                <a:solidFill>
                                  <a:schemeClr val="tx1"/>
                                </a:solidFill>
                                <a:latin typeface="Cambria Math" panose="02040503050406030204" pitchFamily="18" charset="0"/>
                              </a:rPr>
                            </m:ctrlPr>
                          </m:sSubPr>
                          <m:e>
                            <m:r>
                              <a:rPr lang="en-US" sz="1600" b="0" i="0" smtClean="0">
                                <a:solidFill>
                                  <a:schemeClr val="tx1"/>
                                </a:solidFill>
                                <a:latin typeface="Cambria Math" panose="02040503050406030204" pitchFamily="18" charset="0"/>
                              </a:rPr>
                              <m:t>−2</m:t>
                            </m:r>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2</m:t>
                            </m:r>
                          </m:sub>
                        </m:sSub>
                      </m:e>
                    </m:func>
                  </m:oMath>
                </a14:m>
                <a:r>
                  <a:rPr lang="en-US" sz="1600" dirty="0"/>
                  <a:t>  </a:t>
                </a:r>
                <a:r>
                  <a:rPr lang="en-US" sz="1600" dirty="0" err="1"/>
                  <a:t>s.t.</a:t>
                </a:r>
                <a:r>
                  <a:rPr lang="en-US" sz="1600" dirty="0"/>
                  <a:t> </a:t>
                </a:r>
              </a:p>
              <a:p>
                <a:pPr algn="l"/>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3</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                </m:t>
                      </m:r>
                      <m:r>
                        <a:rPr lang="en-US" sz="1600" i="1">
                          <a:latin typeface="Cambria Math" panose="02040503050406030204" pitchFamily="18" charset="0"/>
                        </a:rPr>
                        <m:t>=3</m:t>
                      </m:r>
                    </m:oMath>
                  </m:oMathPara>
                </a14:m>
                <a:endParaRPr lang="en-US" sz="1600" dirty="0"/>
              </a:p>
              <a:p>
                <a:pPr algn="l"/>
                <a:r>
                  <a:rPr lang="en-US" sz="1600" dirty="0"/>
                  <a:t> </a:t>
                </a:r>
                <a14:m>
                  <m:oMath xmlns:m="http://schemas.openxmlformats.org/officeDocument/2006/math">
                    <m:r>
                      <a:rPr lang="en-US" sz="1600">
                        <a:latin typeface="Cambria Math" panose="02040503050406030204" pitchFamily="18" charset="0"/>
                      </a:rPr>
                      <m:t>                                                                       </m:t>
                    </m:r>
                    <m:r>
                      <a:rPr lang="en-US" sz="1600" b="0" i="0" smtClean="0">
                        <a:latin typeface="Cambria Math" panose="02040503050406030204" pitchFamily="18" charset="0"/>
                      </a:rPr>
                      <m:t>       </m:t>
                    </m:r>
                    <m:r>
                      <a:rPr lang="en-US" sz="1600">
                        <a:latin typeface="Cambria Math" panose="02040503050406030204" pitchFamily="18" charset="0"/>
                      </a:rPr>
                      <m:t>4</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+3</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    =</m:t>
                    </m:r>
                    <m:r>
                      <a:rPr lang="en-US" sz="1600" i="1">
                        <a:latin typeface="Cambria Math" panose="02040503050406030204" pitchFamily="18" charset="0"/>
                      </a:rPr>
                      <m:t>6</m:t>
                    </m:r>
                  </m:oMath>
                </a14:m>
                <a:endParaRPr lang="en-US" sz="1600" dirty="0"/>
              </a:p>
              <a:p>
                <a:pPr algn="l"/>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r>
                        <a:rPr lang="en-US" sz="1600" i="1">
                          <a:latin typeface="Cambria Math" panose="02040503050406030204" pitchFamily="18" charset="0"/>
                        </a:rPr>
                        <m:t>2</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      =</m:t>
                      </m:r>
                      <m:r>
                        <a:rPr lang="en-US" sz="1600" i="1">
                          <a:latin typeface="Cambria Math" panose="02040503050406030204" pitchFamily="18" charset="0"/>
                        </a:rPr>
                        <m:t>3 </m:t>
                      </m:r>
                    </m:oMath>
                  </m:oMathPara>
                </a14:m>
                <a:endParaRPr lang="en-US" sz="1600" dirty="0"/>
              </a:p>
              <a:p>
                <a:pPr algn="l"/>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≥0 </m:t>
                      </m:r>
                    </m:oMath>
                  </m:oMathPara>
                </a14:m>
                <a:endParaRPr lang="en-US" sz="1600" dirty="0"/>
              </a:p>
              <a:p>
                <a:pPr algn="l"/>
                <a:r>
                  <a:rPr lang="en-US" sz="1600" dirty="0"/>
                  <a:t>              </a:t>
                </a:r>
              </a:p>
              <a:p>
                <a:pPr algn="l"/>
                <a:endParaRPr lang="en-US" sz="1600" dirty="0"/>
              </a:p>
              <a:p>
                <a:pPr algn="l"/>
                <a:endParaRPr lang="en-US" sz="1600" dirty="0" smtClean="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432" t="-1603"/>
                </a:stretch>
              </a:blipFill>
            </p:spPr>
            <p:txBody>
              <a:bodyPr/>
              <a:lstStyle/>
              <a:p>
                <a:r>
                  <a:rPr lang="en-US">
                    <a:noFill/>
                  </a:rPr>
                  <a:t> </a:t>
                </a:r>
              </a:p>
            </p:txBody>
          </p:sp>
        </mc:Fallback>
      </mc:AlternateContent>
    </p:spTree>
    <p:extLst>
      <p:ext uri="{BB962C8B-B14F-4D97-AF65-F5344CB8AC3E}">
        <p14:creationId xmlns:p14="http://schemas.microsoft.com/office/powerpoint/2010/main" val="1151356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nvPr>
            </p:nvGraphicFramePr>
            <p:xfrm>
              <a:off x="677334" y="3828677"/>
              <a:ext cx="8198298" cy="2242693"/>
            </p:xfrm>
            <a:graphic>
              <a:graphicData uri="http://schemas.openxmlformats.org/drawingml/2006/table">
                <a:tbl>
                  <a:tblPr firstRow="1" bandRow="1">
                    <a:tableStyleId>{5C22544A-7EE6-4342-B048-85BDC9FD1C3A}</a:tableStyleId>
                  </a:tblPr>
                  <a:tblGrid>
                    <a:gridCol w="699206"/>
                    <a:gridCol w="654047"/>
                    <a:gridCol w="1007382"/>
                    <a:gridCol w="1283054"/>
                    <a:gridCol w="1100083"/>
                    <a:gridCol w="781849"/>
                    <a:gridCol w="850833"/>
                    <a:gridCol w="910922"/>
                    <a:gridCol w="910922"/>
                  </a:tblGrid>
                  <a:tr h="340226">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𝒋</m:t>
                                    </m:r>
                                  </m:sub>
                                </m:sSub>
                                <m:r>
                                  <a:rPr lang="en-US" b="1"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𝑴</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𝑴</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𝑩</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𝒃</m:t>
                                </m:r>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𝟒</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𝟓</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𝟔</m:t>
                                    </m:r>
                                  </m:sub>
                                </m:sSub>
                              </m:oMath>
                            </m:oMathPara>
                          </a14:m>
                          <a:endParaRPr lang="en-US"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smtClean="0"/>
                        </a:p>
                      </a:txBody>
                      <a:tcPr/>
                    </a:tc>
                  </a:tr>
                  <a:tr h="336807">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r>
                                  <a:rPr lang="en-US" b="0"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r>
                                  <a:rPr lang="en-US" b="0" i="1" smtClean="0">
                                    <a:latin typeface="Cambria Math" panose="02040503050406030204" pitchFamily="18" charset="0"/>
                                  </a:rPr>
                                  <m:t>𝑀</m:t>
                                </m:r>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𝑀</m:t>
                                </m:r>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smtClean="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962620657"/>
                  </p:ext>
                </p:extLst>
              </p:nvPr>
            </p:nvGraphicFramePr>
            <p:xfrm>
              <a:off x="677334" y="3828677"/>
              <a:ext cx="8198298" cy="2242693"/>
            </p:xfrm>
            <a:graphic>
              <a:graphicData uri="http://schemas.openxmlformats.org/drawingml/2006/table">
                <a:tbl>
                  <a:tblPr firstRow="1" bandRow="1">
                    <a:tableStyleId>{5C22544A-7EE6-4342-B048-85BDC9FD1C3A}</a:tableStyleId>
                  </a:tblPr>
                  <a:tblGrid>
                    <a:gridCol w="699206"/>
                    <a:gridCol w="654047"/>
                    <a:gridCol w="1007382"/>
                    <a:gridCol w="1283054"/>
                    <a:gridCol w="1100083"/>
                    <a:gridCol w="781849"/>
                    <a:gridCol w="850833"/>
                    <a:gridCol w="910922"/>
                    <a:gridCol w="910922"/>
                  </a:tblGrid>
                  <a:tr h="391795">
                    <a:tc>
                      <a:txBody>
                        <a:bodyPr/>
                        <a:lstStyle/>
                        <a:p>
                          <a:endParaRPr lang="en-US" dirty="0"/>
                        </a:p>
                      </a:txBody>
                      <a:tcPr/>
                    </a:tc>
                    <a:tc>
                      <a:txBody>
                        <a:bodyPr/>
                        <a:lstStyle/>
                        <a:p>
                          <a:endParaRPr lang="en-US" dirty="0"/>
                        </a:p>
                      </a:txBody>
                      <a:tcPr/>
                    </a:tc>
                    <a:tc>
                      <a:txBody>
                        <a:bodyPr/>
                        <a:lstStyle/>
                        <a:p>
                          <a:endParaRPr lang="en-US"/>
                        </a:p>
                      </a:txBody>
                      <a:tcPr>
                        <a:blipFill rotWithShape="0">
                          <a:blip r:embed="rId3"/>
                          <a:stretch>
                            <a:fillRect l="-135152" t="-1563" r="-583636" b="-484375"/>
                          </a:stretch>
                        </a:blipFill>
                      </a:tcPr>
                    </a:tc>
                    <a:tc>
                      <a:txBody>
                        <a:bodyPr/>
                        <a:lstStyle/>
                        <a:p>
                          <a:endParaRPr lang="en-US"/>
                        </a:p>
                      </a:txBody>
                      <a:tcPr>
                        <a:blipFill rotWithShape="0">
                          <a:blip r:embed="rId3"/>
                          <a:stretch>
                            <a:fillRect l="-183886" t="-1563" r="-356398" b="-484375"/>
                          </a:stretch>
                        </a:blipFill>
                      </a:tcPr>
                    </a:tc>
                    <a:tc>
                      <a:txBody>
                        <a:bodyPr/>
                        <a:lstStyle/>
                        <a:p>
                          <a:endParaRPr lang="en-US"/>
                        </a:p>
                      </a:txBody>
                      <a:tcPr>
                        <a:blipFill rotWithShape="0">
                          <a:blip r:embed="rId3"/>
                          <a:stretch>
                            <a:fillRect l="-332778" t="-1563" r="-317778" b="-484375"/>
                          </a:stretch>
                        </a:blipFill>
                      </a:tcPr>
                    </a:tc>
                    <a:tc>
                      <a:txBody>
                        <a:bodyPr/>
                        <a:lstStyle/>
                        <a:p>
                          <a:endParaRPr lang="en-US"/>
                        </a:p>
                      </a:txBody>
                      <a:tcPr>
                        <a:blipFill rotWithShape="0">
                          <a:blip r:embed="rId3"/>
                          <a:stretch>
                            <a:fillRect l="-603876" t="-1563" r="-343411" b="-484375"/>
                          </a:stretch>
                        </a:blipFill>
                      </a:tcPr>
                    </a:tc>
                    <a:tc>
                      <a:txBody>
                        <a:bodyPr/>
                        <a:lstStyle/>
                        <a:p>
                          <a:endParaRPr lang="en-US"/>
                        </a:p>
                      </a:txBody>
                      <a:tcPr>
                        <a:blipFill rotWithShape="0">
                          <a:blip r:embed="rId3"/>
                          <a:stretch>
                            <a:fillRect l="-653237" t="-1563" r="-218705" b="-484375"/>
                          </a:stretch>
                        </a:blipFill>
                      </a:tcPr>
                    </a:tc>
                    <a:tc>
                      <a:txBody>
                        <a:bodyPr/>
                        <a:lstStyle/>
                        <a:p>
                          <a:endParaRPr lang="en-US"/>
                        </a:p>
                      </a:txBody>
                      <a:tcPr>
                        <a:blipFill rotWithShape="0">
                          <a:blip r:embed="rId3"/>
                          <a:stretch>
                            <a:fillRect l="-698000" t="-1563" r="-102667" b="-484375"/>
                          </a:stretch>
                        </a:blipFill>
                      </a:tcPr>
                    </a:tc>
                    <a:tc>
                      <a:txBody>
                        <a:bodyPr/>
                        <a:lstStyle/>
                        <a:p>
                          <a:endParaRPr lang="en-US"/>
                        </a:p>
                      </a:txBody>
                      <a:tcPr>
                        <a:blipFill rotWithShape="0">
                          <a:blip r:embed="rId3"/>
                          <a:stretch>
                            <a:fillRect l="-803356" t="-1563" r="-3356" b="-484375"/>
                          </a:stretch>
                        </a:blipFill>
                      </a:tcPr>
                    </a:tc>
                  </a:tr>
                  <a:tr h="365760">
                    <a:tc>
                      <a:txBody>
                        <a:bodyPr/>
                        <a:lstStyle/>
                        <a:p>
                          <a:endParaRPr lang="en-US"/>
                        </a:p>
                      </a:txBody>
                      <a:tcPr>
                        <a:blipFill rotWithShape="0">
                          <a:blip r:embed="rId3"/>
                          <a:stretch>
                            <a:fillRect l="-870" t="-108333" r="-1073913" b="-416667"/>
                          </a:stretch>
                        </a:blipFill>
                      </a:tcPr>
                    </a:tc>
                    <a:tc>
                      <a:txBody>
                        <a:bodyPr/>
                        <a:lstStyle/>
                        <a:p>
                          <a:endParaRPr lang="en-US"/>
                        </a:p>
                      </a:txBody>
                      <a:tcPr>
                        <a:blipFill rotWithShape="0">
                          <a:blip r:embed="rId3"/>
                          <a:stretch>
                            <a:fillRect l="-108411" t="-108333" r="-1054206" b="-416667"/>
                          </a:stretch>
                        </a:blipFill>
                      </a:tcPr>
                    </a:tc>
                    <a:tc>
                      <a:txBody>
                        <a:bodyPr/>
                        <a:lstStyle/>
                        <a:p>
                          <a:endParaRPr lang="en-US"/>
                        </a:p>
                      </a:txBody>
                      <a:tcPr>
                        <a:blipFill rotWithShape="0">
                          <a:blip r:embed="rId3"/>
                          <a:stretch>
                            <a:fillRect l="-135152" t="-108333" r="-583636" b="-416667"/>
                          </a:stretch>
                        </a:blipFill>
                      </a:tcPr>
                    </a:tc>
                    <a:tc>
                      <a:txBody>
                        <a:bodyPr/>
                        <a:lstStyle/>
                        <a:p>
                          <a:endParaRPr lang="en-US"/>
                        </a:p>
                      </a:txBody>
                      <a:tcPr>
                        <a:blipFill rotWithShape="0">
                          <a:blip r:embed="rId3"/>
                          <a:stretch>
                            <a:fillRect l="-183886" t="-108333" r="-356398" b="-416667"/>
                          </a:stretch>
                        </a:blipFill>
                      </a:tcPr>
                    </a:tc>
                    <a:tc>
                      <a:txBody>
                        <a:bodyPr/>
                        <a:lstStyle/>
                        <a:p>
                          <a:endParaRPr lang="en-US"/>
                        </a:p>
                      </a:txBody>
                      <a:tcPr>
                        <a:blipFill rotWithShape="0">
                          <a:blip r:embed="rId3"/>
                          <a:stretch>
                            <a:fillRect l="-332778" t="-108333" r="-317778" b="-416667"/>
                          </a:stretch>
                        </a:blipFill>
                      </a:tcPr>
                    </a:tc>
                    <a:tc>
                      <a:txBody>
                        <a:bodyPr/>
                        <a:lstStyle/>
                        <a:p>
                          <a:endParaRPr lang="en-US"/>
                        </a:p>
                      </a:txBody>
                      <a:tcPr>
                        <a:blipFill rotWithShape="0">
                          <a:blip r:embed="rId3"/>
                          <a:stretch>
                            <a:fillRect l="-603876" t="-108333" r="-343411" b="-416667"/>
                          </a:stretch>
                        </a:blipFill>
                      </a:tcPr>
                    </a:tc>
                    <a:tc>
                      <a:txBody>
                        <a:bodyPr/>
                        <a:lstStyle/>
                        <a:p>
                          <a:endParaRPr lang="en-US"/>
                        </a:p>
                      </a:txBody>
                      <a:tcPr>
                        <a:blipFill rotWithShape="0">
                          <a:blip r:embed="rId3"/>
                          <a:stretch>
                            <a:fillRect l="-653237" t="-108333" r="-218705" b="-416667"/>
                          </a:stretch>
                        </a:blipFill>
                      </a:tcPr>
                    </a:tc>
                    <a:tc>
                      <a:txBody>
                        <a:bodyPr/>
                        <a:lstStyle/>
                        <a:p>
                          <a:endParaRPr lang="en-US"/>
                        </a:p>
                      </a:txBody>
                      <a:tcPr>
                        <a:blipFill rotWithShape="0">
                          <a:blip r:embed="rId3"/>
                          <a:stretch>
                            <a:fillRect l="-698000" t="-108333" r="-102667" b="-416667"/>
                          </a:stretch>
                        </a:blipFill>
                      </a:tcPr>
                    </a:tc>
                    <a:tc>
                      <a:txBody>
                        <a:bodyPr/>
                        <a:lstStyle/>
                        <a:p>
                          <a:endParaRPr lang="en-US"/>
                        </a:p>
                      </a:txBody>
                      <a:tcPr>
                        <a:blipFill rotWithShape="0">
                          <a:blip r:embed="rId3"/>
                          <a:stretch>
                            <a:fillRect l="-803356" t="-108333" r="-3356" b="-416667"/>
                          </a:stretch>
                        </a:blipFill>
                      </a:tcPr>
                    </a:tc>
                  </a:tr>
                  <a:tr h="365760">
                    <a:tc>
                      <a:txBody>
                        <a:bodyPr/>
                        <a:lstStyle/>
                        <a:p>
                          <a:endParaRPr lang="en-US"/>
                        </a:p>
                      </a:txBody>
                      <a:tcPr>
                        <a:blipFill rotWithShape="0">
                          <a:blip r:embed="rId3"/>
                          <a:stretch>
                            <a:fillRect l="-870" t="-208333" r="-1073913" b="-316667"/>
                          </a:stretch>
                        </a:blipFill>
                      </a:tcPr>
                    </a:tc>
                    <a:tc>
                      <a:txBody>
                        <a:bodyPr/>
                        <a:lstStyle/>
                        <a:p>
                          <a:endParaRPr lang="en-US"/>
                        </a:p>
                      </a:txBody>
                      <a:tcPr>
                        <a:blipFill rotWithShape="0">
                          <a:blip r:embed="rId3"/>
                          <a:stretch>
                            <a:fillRect l="-108411" t="-208333" r="-1054206" b="-316667"/>
                          </a:stretch>
                        </a:blipFill>
                      </a:tcPr>
                    </a:tc>
                    <a:tc>
                      <a:txBody>
                        <a:bodyPr/>
                        <a:lstStyle/>
                        <a:p>
                          <a:endParaRPr lang="en-US"/>
                        </a:p>
                      </a:txBody>
                      <a:tcPr>
                        <a:blipFill rotWithShape="0">
                          <a:blip r:embed="rId3"/>
                          <a:stretch>
                            <a:fillRect l="-135152" t="-208333" r="-583636" b="-316667"/>
                          </a:stretch>
                        </a:blipFill>
                      </a:tcPr>
                    </a:tc>
                    <a:tc>
                      <a:txBody>
                        <a:bodyPr/>
                        <a:lstStyle/>
                        <a:p>
                          <a:endParaRPr lang="en-US"/>
                        </a:p>
                      </a:txBody>
                      <a:tcPr>
                        <a:blipFill rotWithShape="0">
                          <a:blip r:embed="rId3"/>
                          <a:stretch>
                            <a:fillRect l="-183886" t="-208333" r="-356398" b="-316667"/>
                          </a:stretch>
                        </a:blipFill>
                      </a:tcPr>
                    </a:tc>
                    <a:tc>
                      <a:txBody>
                        <a:bodyPr/>
                        <a:lstStyle/>
                        <a:p>
                          <a:endParaRPr lang="en-US"/>
                        </a:p>
                      </a:txBody>
                      <a:tcPr>
                        <a:blipFill rotWithShape="0">
                          <a:blip r:embed="rId3"/>
                          <a:stretch>
                            <a:fillRect l="-332778" t="-208333" r="-317778" b="-316667"/>
                          </a:stretch>
                        </a:blipFill>
                      </a:tcPr>
                    </a:tc>
                    <a:tc>
                      <a:txBody>
                        <a:bodyPr/>
                        <a:lstStyle/>
                        <a:p>
                          <a:endParaRPr lang="en-US"/>
                        </a:p>
                      </a:txBody>
                      <a:tcPr>
                        <a:blipFill rotWithShape="0">
                          <a:blip r:embed="rId3"/>
                          <a:stretch>
                            <a:fillRect l="-603876" t="-208333" r="-343411" b="-316667"/>
                          </a:stretch>
                        </a:blipFill>
                      </a:tcPr>
                    </a:tc>
                    <a:tc>
                      <a:txBody>
                        <a:bodyPr/>
                        <a:lstStyle/>
                        <a:p>
                          <a:endParaRPr lang="en-US"/>
                        </a:p>
                      </a:txBody>
                      <a:tcPr>
                        <a:blipFill rotWithShape="0">
                          <a:blip r:embed="rId3"/>
                          <a:stretch>
                            <a:fillRect l="-653237" t="-208333" r="-218705" b="-316667"/>
                          </a:stretch>
                        </a:blipFill>
                      </a:tcPr>
                    </a:tc>
                    <a:tc>
                      <a:txBody>
                        <a:bodyPr/>
                        <a:lstStyle/>
                        <a:p>
                          <a:endParaRPr lang="en-US"/>
                        </a:p>
                      </a:txBody>
                      <a:tcPr>
                        <a:blipFill rotWithShape="0">
                          <a:blip r:embed="rId3"/>
                          <a:stretch>
                            <a:fillRect l="-698000" t="-208333" r="-102667" b="-316667"/>
                          </a:stretch>
                        </a:blipFill>
                      </a:tcPr>
                    </a:tc>
                    <a:tc>
                      <a:txBody>
                        <a:bodyPr/>
                        <a:lstStyle/>
                        <a:p>
                          <a:endParaRPr lang="en-US"/>
                        </a:p>
                      </a:txBody>
                      <a:tcPr>
                        <a:blipFill rotWithShape="0">
                          <a:blip r:embed="rId3"/>
                          <a:stretch>
                            <a:fillRect l="-803356" t="-208333" r="-3356" b="-316667"/>
                          </a:stretch>
                        </a:blipFill>
                      </a:tcPr>
                    </a:tc>
                  </a:tr>
                  <a:tr h="365760">
                    <a:tc>
                      <a:txBody>
                        <a:bodyPr/>
                        <a:lstStyle/>
                        <a:p>
                          <a:endParaRPr lang="en-US"/>
                        </a:p>
                      </a:txBody>
                      <a:tcPr>
                        <a:blipFill rotWithShape="0">
                          <a:blip r:embed="rId3"/>
                          <a:stretch>
                            <a:fillRect l="-870" t="-308333" r="-1073913" b="-216667"/>
                          </a:stretch>
                        </a:blipFill>
                      </a:tcPr>
                    </a:tc>
                    <a:tc>
                      <a:txBody>
                        <a:bodyPr/>
                        <a:lstStyle/>
                        <a:p>
                          <a:endParaRPr lang="en-US"/>
                        </a:p>
                      </a:txBody>
                      <a:tcPr>
                        <a:blipFill rotWithShape="0">
                          <a:blip r:embed="rId3"/>
                          <a:stretch>
                            <a:fillRect l="-108411" t="-308333" r="-1054206" b="-216667"/>
                          </a:stretch>
                        </a:blipFill>
                      </a:tcPr>
                    </a:tc>
                    <a:tc>
                      <a:txBody>
                        <a:bodyPr/>
                        <a:lstStyle/>
                        <a:p>
                          <a:endParaRPr lang="en-US"/>
                        </a:p>
                      </a:txBody>
                      <a:tcPr>
                        <a:blipFill rotWithShape="0">
                          <a:blip r:embed="rId3"/>
                          <a:stretch>
                            <a:fillRect l="-135152" t="-308333" r="-583636" b="-216667"/>
                          </a:stretch>
                        </a:blipFill>
                      </a:tcPr>
                    </a:tc>
                    <a:tc>
                      <a:txBody>
                        <a:bodyPr/>
                        <a:lstStyle/>
                        <a:p>
                          <a:endParaRPr lang="en-US"/>
                        </a:p>
                      </a:txBody>
                      <a:tcPr>
                        <a:blipFill rotWithShape="0">
                          <a:blip r:embed="rId3"/>
                          <a:stretch>
                            <a:fillRect l="-183886" t="-308333" r="-356398" b="-216667"/>
                          </a:stretch>
                        </a:blipFill>
                      </a:tcPr>
                    </a:tc>
                    <a:tc>
                      <a:txBody>
                        <a:bodyPr/>
                        <a:lstStyle/>
                        <a:p>
                          <a:endParaRPr lang="en-US"/>
                        </a:p>
                      </a:txBody>
                      <a:tcPr>
                        <a:blipFill rotWithShape="0">
                          <a:blip r:embed="rId3"/>
                          <a:stretch>
                            <a:fillRect l="-332778" t="-308333" r="-317778" b="-216667"/>
                          </a:stretch>
                        </a:blipFill>
                      </a:tcPr>
                    </a:tc>
                    <a:tc>
                      <a:txBody>
                        <a:bodyPr/>
                        <a:lstStyle/>
                        <a:p>
                          <a:endParaRPr lang="en-US"/>
                        </a:p>
                      </a:txBody>
                      <a:tcPr>
                        <a:blipFill rotWithShape="0">
                          <a:blip r:embed="rId3"/>
                          <a:stretch>
                            <a:fillRect l="-603876" t="-308333" r="-343411" b="-216667"/>
                          </a:stretch>
                        </a:blipFill>
                      </a:tcPr>
                    </a:tc>
                    <a:tc>
                      <a:txBody>
                        <a:bodyPr/>
                        <a:lstStyle/>
                        <a:p>
                          <a:endParaRPr lang="en-US"/>
                        </a:p>
                      </a:txBody>
                      <a:tcPr>
                        <a:blipFill rotWithShape="0">
                          <a:blip r:embed="rId3"/>
                          <a:stretch>
                            <a:fillRect l="-653237" t="-308333" r="-218705" b="-216667"/>
                          </a:stretch>
                        </a:blipFill>
                      </a:tcPr>
                    </a:tc>
                    <a:tc>
                      <a:txBody>
                        <a:bodyPr/>
                        <a:lstStyle/>
                        <a:p>
                          <a:endParaRPr lang="en-US"/>
                        </a:p>
                      </a:txBody>
                      <a:tcPr>
                        <a:blipFill rotWithShape="0">
                          <a:blip r:embed="rId3"/>
                          <a:stretch>
                            <a:fillRect l="-698000" t="-308333" r="-102667" b="-216667"/>
                          </a:stretch>
                        </a:blipFill>
                      </a:tcPr>
                    </a:tc>
                    <a:tc>
                      <a:txBody>
                        <a:bodyPr/>
                        <a:lstStyle/>
                        <a:p>
                          <a:endParaRPr lang="en-US"/>
                        </a:p>
                      </a:txBody>
                      <a:tcPr>
                        <a:blipFill rotWithShape="0">
                          <a:blip r:embed="rId3"/>
                          <a:stretch>
                            <a:fillRect l="-803356" t="-308333" r="-3356" b="-216667"/>
                          </a:stretch>
                        </a:blipFill>
                      </a:tcPr>
                    </a:tc>
                  </a:tr>
                  <a:tr h="365760">
                    <a:tc>
                      <a:txBody>
                        <a:bodyPr/>
                        <a:lstStyle/>
                        <a:p>
                          <a:endParaRPr lang="en-US"/>
                        </a:p>
                      </a:txBody>
                      <a:tcPr>
                        <a:blipFill rotWithShape="0">
                          <a:blip r:embed="rId3"/>
                          <a:stretch>
                            <a:fillRect l="-870" t="-408333" r="-1073913" b="-116667"/>
                          </a:stretch>
                        </a:blipFill>
                      </a:tcPr>
                    </a:tc>
                    <a:tc>
                      <a:txBody>
                        <a:bodyPr/>
                        <a:lstStyle/>
                        <a:p>
                          <a:endParaRPr lang="en-US"/>
                        </a:p>
                      </a:txBody>
                      <a:tcPr>
                        <a:blipFill rotWithShape="0">
                          <a:blip r:embed="rId3"/>
                          <a:stretch>
                            <a:fillRect l="-108411" t="-408333" r="-1054206" b="-116667"/>
                          </a:stretch>
                        </a:blipFill>
                      </a:tcPr>
                    </a:tc>
                    <a:tc>
                      <a:txBody>
                        <a:bodyPr/>
                        <a:lstStyle/>
                        <a:p>
                          <a:endParaRPr lang="en-US"/>
                        </a:p>
                      </a:txBody>
                      <a:tcPr>
                        <a:blipFill rotWithShape="0">
                          <a:blip r:embed="rId3"/>
                          <a:stretch>
                            <a:fillRect l="-135152" t="-408333" r="-583636" b="-116667"/>
                          </a:stretch>
                        </a:blipFill>
                      </a:tcPr>
                    </a:tc>
                    <a:tc>
                      <a:txBody>
                        <a:bodyPr/>
                        <a:lstStyle/>
                        <a:p>
                          <a:endParaRPr lang="en-US"/>
                        </a:p>
                      </a:txBody>
                      <a:tcPr>
                        <a:blipFill rotWithShape="0">
                          <a:blip r:embed="rId3"/>
                          <a:stretch>
                            <a:fillRect l="-183886" t="-408333" r="-356398" b="-116667"/>
                          </a:stretch>
                        </a:blipFill>
                      </a:tcPr>
                    </a:tc>
                    <a:tc>
                      <a:txBody>
                        <a:bodyPr/>
                        <a:lstStyle/>
                        <a:p>
                          <a:endParaRPr lang="en-US"/>
                        </a:p>
                      </a:txBody>
                      <a:tcPr>
                        <a:blipFill rotWithShape="0">
                          <a:blip r:embed="rId3"/>
                          <a:stretch>
                            <a:fillRect l="-332778" t="-408333" r="-317778" b="-116667"/>
                          </a:stretch>
                        </a:blipFill>
                      </a:tcPr>
                    </a:tc>
                    <a:tc>
                      <a:txBody>
                        <a:bodyPr/>
                        <a:lstStyle/>
                        <a:p>
                          <a:endParaRPr lang="en-US"/>
                        </a:p>
                      </a:txBody>
                      <a:tcPr>
                        <a:blipFill rotWithShape="0">
                          <a:blip r:embed="rId3"/>
                          <a:stretch>
                            <a:fillRect l="-603876" t="-408333" r="-343411" b="-116667"/>
                          </a:stretch>
                        </a:blipFill>
                      </a:tcPr>
                    </a:tc>
                    <a:tc>
                      <a:txBody>
                        <a:bodyPr/>
                        <a:lstStyle/>
                        <a:p>
                          <a:endParaRPr lang="en-US"/>
                        </a:p>
                      </a:txBody>
                      <a:tcPr>
                        <a:blipFill rotWithShape="0">
                          <a:blip r:embed="rId3"/>
                          <a:stretch>
                            <a:fillRect l="-653237" t="-408333" r="-218705" b="-116667"/>
                          </a:stretch>
                        </a:blipFill>
                      </a:tcPr>
                    </a:tc>
                    <a:tc>
                      <a:txBody>
                        <a:bodyPr/>
                        <a:lstStyle/>
                        <a:p>
                          <a:endParaRPr lang="en-US"/>
                        </a:p>
                      </a:txBody>
                      <a:tcPr>
                        <a:blipFill rotWithShape="0">
                          <a:blip r:embed="rId3"/>
                          <a:stretch>
                            <a:fillRect l="-698000" t="-408333" r="-102667" b="-116667"/>
                          </a:stretch>
                        </a:blipFill>
                      </a:tcPr>
                    </a:tc>
                    <a:tc>
                      <a:txBody>
                        <a:bodyPr/>
                        <a:lstStyle/>
                        <a:p>
                          <a:endParaRPr lang="en-US"/>
                        </a:p>
                      </a:txBody>
                      <a:tcPr>
                        <a:blipFill rotWithShape="0">
                          <a:blip r:embed="rId3"/>
                          <a:stretch>
                            <a:fillRect l="-803356" t="-408333" r="-3356" b="-116667"/>
                          </a:stretch>
                        </a:blipFill>
                      </a:tcPr>
                    </a:tc>
                  </a:tr>
                  <a:tr h="387858">
                    <a:tc>
                      <a:txBody>
                        <a:bodyPr/>
                        <a:lstStyle/>
                        <a:p>
                          <a:endParaRPr lang="en-US" dirty="0"/>
                        </a:p>
                      </a:txBody>
                      <a:tcPr/>
                    </a:tc>
                    <a:tc>
                      <a:txBody>
                        <a:bodyPr/>
                        <a:lstStyle/>
                        <a:p>
                          <a:endParaRPr lang="en-US" dirty="0"/>
                        </a:p>
                      </a:txBody>
                      <a:tcPr/>
                    </a:tc>
                    <a:tc>
                      <a:txBody>
                        <a:bodyPr/>
                        <a:lstStyle/>
                        <a:p>
                          <a:endParaRPr lang="en-US"/>
                        </a:p>
                      </a:txBody>
                      <a:tcPr>
                        <a:blipFill rotWithShape="0">
                          <a:blip r:embed="rId3"/>
                          <a:stretch>
                            <a:fillRect l="-135152" t="-476563" r="-583636" b="-9375"/>
                          </a:stretch>
                        </a:blipFill>
                      </a:tcPr>
                    </a:tc>
                    <a:tc>
                      <a:txBody>
                        <a:bodyPr/>
                        <a:lstStyle/>
                        <a:p>
                          <a:endParaRPr lang="en-US"/>
                        </a:p>
                      </a:txBody>
                      <a:tcPr>
                        <a:blipFill rotWithShape="0">
                          <a:blip r:embed="rId3"/>
                          <a:stretch>
                            <a:fillRect l="-183886" t="-476563" r="-356398" b="-9375"/>
                          </a:stretch>
                        </a:blipFill>
                      </a:tcPr>
                    </a:tc>
                    <a:tc>
                      <a:txBody>
                        <a:bodyPr/>
                        <a:lstStyle/>
                        <a:p>
                          <a:endParaRPr lang="en-US"/>
                        </a:p>
                      </a:txBody>
                      <a:tcPr>
                        <a:blipFill rotWithShape="0">
                          <a:blip r:embed="rId3"/>
                          <a:stretch>
                            <a:fillRect l="-332778" t="-476563" r="-317778" b="-9375"/>
                          </a:stretch>
                        </a:blipFill>
                      </a:tcPr>
                    </a:tc>
                    <a:tc>
                      <a:txBody>
                        <a:bodyPr/>
                        <a:lstStyle/>
                        <a:p>
                          <a:endParaRPr lang="en-US"/>
                        </a:p>
                      </a:txBody>
                      <a:tcPr>
                        <a:blipFill rotWithShape="0">
                          <a:blip r:embed="rId3"/>
                          <a:stretch>
                            <a:fillRect l="-603876" t="-476563" r="-343411" b="-9375"/>
                          </a:stretch>
                        </a:blipFill>
                      </a:tcPr>
                    </a:tc>
                    <a:tc>
                      <a:txBody>
                        <a:bodyPr/>
                        <a:lstStyle/>
                        <a:p>
                          <a:endParaRPr lang="en-US"/>
                        </a:p>
                      </a:txBody>
                      <a:tcPr>
                        <a:blipFill rotWithShape="0">
                          <a:blip r:embed="rId3"/>
                          <a:stretch>
                            <a:fillRect l="-653237" t="-476563" r="-218705" b="-9375"/>
                          </a:stretch>
                        </a:blipFill>
                      </a:tcPr>
                    </a:tc>
                    <a:tc>
                      <a:txBody>
                        <a:bodyPr/>
                        <a:lstStyle/>
                        <a:p>
                          <a:endParaRPr lang="en-US"/>
                        </a:p>
                      </a:txBody>
                      <a:tcPr>
                        <a:blipFill rotWithShape="0">
                          <a:blip r:embed="rId3"/>
                          <a:stretch>
                            <a:fillRect l="-698000" t="-476563" r="-102667" b="-9375"/>
                          </a:stretch>
                        </a:blipFill>
                      </a:tcPr>
                    </a:tc>
                    <a:tc>
                      <a:txBody>
                        <a:bodyPr/>
                        <a:lstStyle/>
                        <a:p>
                          <a:endParaRPr lang="en-US"/>
                        </a:p>
                      </a:txBody>
                      <a:tcPr>
                        <a:blipFill rotWithShape="0">
                          <a:blip r:embed="rId3"/>
                          <a:stretch>
                            <a:fillRect l="-803356" t="-476563" r="-3356" b="-9375"/>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557048" y="1355834"/>
                <a:ext cx="8653892" cy="2400657"/>
              </a:xfrm>
              <a:prstGeom prst="rect">
                <a:avLst/>
              </a:prstGeom>
            </p:spPr>
            <p:txBody>
              <a:bodyPr wrap="square">
                <a:spAutoFit/>
              </a:bodyPr>
              <a:lstStyle/>
              <a:p>
                <a:r>
                  <a:rPr lang="en-US" sz="1600" dirty="0">
                    <a:solidFill>
                      <a:schemeClr val="tx1">
                        <a:lumMod val="50000"/>
                        <a:lumOff val="50000"/>
                      </a:schemeClr>
                    </a:solidFill>
                    <a:latin typeface="Cambria Math" panose="02040503050406030204" pitchFamily="18" charset="0"/>
                  </a:rPr>
                  <a:t>As the initial simplex table does not possess an identity matrix, introducing artificial variables, the modified problem is :</a:t>
                </a:r>
              </a:p>
              <a:p>
                <a:pPr algn="ctr"/>
                <a:r>
                  <a:rPr lang="en-US" sz="1600" dirty="0">
                    <a:solidFill>
                      <a:schemeClr val="tx1">
                        <a:lumMod val="50000"/>
                        <a:lumOff val="50000"/>
                      </a:schemeClr>
                    </a:solidFill>
                    <a:latin typeface="Cambria Math" panose="02040503050406030204" pitchFamily="18" charset="0"/>
                  </a:rPr>
                  <a:t> </a:t>
                </a:r>
                <a14:m>
                  <m:oMath xmlns:m="http://schemas.openxmlformats.org/officeDocument/2006/math">
                    <m:func>
                      <m:funcPr>
                        <m:ctrlPr>
                          <a:rPr lang="en-US" sz="1600" i="1">
                            <a:solidFill>
                              <a:schemeClr val="tx1">
                                <a:lumMod val="50000"/>
                                <a:lumOff val="50000"/>
                              </a:schemeClr>
                            </a:solidFill>
                            <a:latin typeface="Cambria Math" panose="02040503050406030204" pitchFamily="18" charset="0"/>
                          </a:rPr>
                        </m:ctrlPr>
                      </m:funcPr>
                      <m:fName>
                        <m:r>
                          <m:rPr>
                            <m:sty m:val="p"/>
                          </m:rPr>
                          <a:rPr lang="en-US" sz="1600">
                            <a:solidFill>
                              <a:schemeClr val="tx1">
                                <a:lumMod val="50000"/>
                                <a:lumOff val="50000"/>
                              </a:schemeClr>
                            </a:solidFill>
                            <a:latin typeface="Cambria Math" panose="02040503050406030204" pitchFamily="18" charset="0"/>
                          </a:rPr>
                          <m:t>max</m:t>
                        </m:r>
                      </m:fName>
                      <m:e>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2</m:t>
                            </m:r>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1</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m:t>
                        </m:r>
                        <m:r>
                          <a:rPr lang="en-US" sz="1600">
                            <a:solidFill>
                              <a:schemeClr val="tx1">
                                <a:lumMod val="50000"/>
                                <a:lumOff val="50000"/>
                              </a:schemeClr>
                            </a:solidFill>
                            <a:latin typeface="Cambria Math" panose="02040503050406030204" pitchFamily="18" charset="0"/>
                          </a:rPr>
                          <m:t>𝑀</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5</m:t>
                            </m:r>
                          </m:sub>
                        </m:sSub>
                        <m:r>
                          <a:rPr lang="en-US" sz="1600">
                            <a:solidFill>
                              <a:schemeClr val="tx1">
                                <a:lumMod val="50000"/>
                                <a:lumOff val="50000"/>
                              </a:schemeClr>
                            </a:solidFill>
                            <a:latin typeface="Cambria Math" panose="02040503050406030204" pitchFamily="18" charset="0"/>
                          </a:rPr>
                          <m:t>−</m:t>
                        </m:r>
                        <m:r>
                          <a:rPr lang="en-US" sz="1600">
                            <a:solidFill>
                              <a:schemeClr val="tx1">
                                <a:lumMod val="50000"/>
                                <a:lumOff val="50000"/>
                              </a:schemeClr>
                            </a:solidFill>
                            <a:latin typeface="Cambria Math" panose="02040503050406030204" pitchFamily="18" charset="0"/>
                          </a:rPr>
                          <m:t>𝑀</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6</m:t>
                            </m:r>
                          </m:sub>
                        </m:sSub>
                      </m:e>
                    </m:func>
                  </m:oMath>
                </a14:m>
                <a:r>
                  <a:rPr lang="en-US" sz="1600" dirty="0">
                    <a:solidFill>
                      <a:schemeClr val="tx1">
                        <a:lumMod val="50000"/>
                        <a:lumOff val="50000"/>
                      </a:schemeClr>
                    </a:solidFill>
                    <a:latin typeface="Cambria Math" panose="02040503050406030204" pitchFamily="18" charset="0"/>
                  </a:rPr>
                  <a:t>  </a:t>
                </a:r>
                <a:r>
                  <a:rPr lang="en-US" sz="1600" dirty="0" err="1">
                    <a:solidFill>
                      <a:schemeClr val="tx1">
                        <a:lumMod val="50000"/>
                        <a:lumOff val="50000"/>
                      </a:schemeClr>
                    </a:solidFill>
                    <a:latin typeface="Cambria Math" panose="02040503050406030204" pitchFamily="18" charset="0"/>
                  </a:rPr>
                  <a:t>s.t.</a:t>
                </a:r>
                <a:r>
                  <a:rPr lang="en-US" sz="1600" dirty="0">
                    <a:solidFill>
                      <a:schemeClr val="tx1">
                        <a:lumMod val="50000"/>
                        <a:lumOff val="50000"/>
                      </a:schemeClr>
                    </a:solidFill>
                    <a:latin typeface="Cambria Math" panose="02040503050406030204" pitchFamily="18" charset="0"/>
                  </a:rPr>
                  <a:t> </a:t>
                </a:r>
              </a:p>
              <a:p>
                <a:pPr algn="ctr"/>
                <a14:m>
                  <m:oMathPara xmlns:m="http://schemas.openxmlformats.org/officeDocument/2006/math">
                    <m:oMathParaPr>
                      <m:jc m:val="centerGroup"/>
                    </m:oMathParaPr>
                    <m:oMath xmlns:m="http://schemas.openxmlformats.org/officeDocument/2006/math">
                      <m:r>
                        <a:rPr lang="en-US" sz="1600">
                          <a:solidFill>
                            <a:schemeClr val="tx1">
                              <a:lumMod val="50000"/>
                              <a:lumOff val="50000"/>
                            </a:schemeClr>
                          </a:solidFill>
                          <a:latin typeface="Cambria Math" panose="02040503050406030204" pitchFamily="18" charset="0"/>
                        </a:rPr>
                        <m:t>3</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1</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 +</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5</m:t>
                          </m:r>
                        </m:sub>
                      </m:sSub>
                      <m:r>
                        <a:rPr lang="en-US" sz="1600">
                          <a:solidFill>
                            <a:schemeClr val="tx1">
                              <a:lumMod val="50000"/>
                              <a:lumOff val="50000"/>
                            </a:schemeClr>
                          </a:solidFill>
                          <a:latin typeface="Cambria Math" panose="02040503050406030204" pitchFamily="18" charset="0"/>
                        </a:rPr>
                        <m:t>              =3</m:t>
                      </m:r>
                    </m:oMath>
                  </m:oMathPara>
                </a14:m>
                <a:endParaRPr lang="en-US" sz="1600" dirty="0">
                  <a:solidFill>
                    <a:schemeClr val="tx1">
                      <a:lumMod val="50000"/>
                      <a:lumOff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600">
                          <a:solidFill>
                            <a:schemeClr val="tx1">
                              <a:lumMod val="50000"/>
                              <a:lumOff val="50000"/>
                            </a:schemeClr>
                          </a:solidFill>
                          <a:latin typeface="Cambria Math" panose="02040503050406030204" pitchFamily="18" charset="0"/>
                        </a:rPr>
                        <m:t>4</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1</m:t>
                          </m:r>
                        </m:sub>
                      </m:sSub>
                      <m:r>
                        <a:rPr lang="en-US" sz="1600">
                          <a:solidFill>
                            <a:schemeClr val="tx1">
                              <a:lumMod val="50000"/>
                              <a:lumOff val="50000"/>
                            </a:schemeClr>
                          </a:solidFill>
                          <a:latin typeface="Cambria Math" panose="02040503050406030204" pitchFamily="18" charset="0"/>
                        </a:rPr>
                        <m:t>+3</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3</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6</m:t>
                          </m:r>
                        </m:sub>
                      </m:sSub>
                      <m:r>
                        <a:rPr lang="en-US" sz="1600">
                          <a:solidFill>
                            <a:schemeClr val="tx1">
                              <a:lumMod val="50000"/>
                              <a:lumOff val="50000"/>
                            </a:schemeClr>
                          </a:solidFill>
                          <a:latin typeface="Cambria Math" panose="02040503050406030204" pitchFamily="18" charset="0"/>
                        </a:rPr>
                        <m:t>    =6</m:t>
                      </m:r>
                    </m:oMath>
                  </m:oMathPara>
                </a14:m>
                <a:endParaRPr lang="en-US" sz="1600" dirty="0">
                  <a:solidFill>
                    <a:schemeClr val="tx1">
                      <a:lumMod val="50000"/>
                      <a:lumOff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600">
                          <a:solidFill>
                            <a:schemeClr val="tx1">
                              <a:lumMod val="50000"/>
                              <a:lumOff val="50000"/>
                            </a:schemeClr>
                          </a:solidFill>
                          <a:latin typeface="Cambria Math" panose="02040503050406030204" pitchFamily="18" charset="0"/>
                        </a:rPr>
                        <m:t>  </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1</m:t>
                          </m:r>
                        </m:sub>
                      </m:sSub>
                      <m:r>
                        <a:rPr lang="en-US" sz="1600">
                          <a:solidFill>
                            <a:schemeClr val="tx1">
                              <a:lumMod val="50000"/>
                              <a:lumOff val="50000"/>
                            </a:schemeClr>
                          </a:solidFill>
                          <a:latin typeface="Cambria Math" panose="02040503050406030204" pitchFamily="18" charset="0"/>
                        </a:rPr>
                        <m:t>+2</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4</m:t>
                          </m:r>
                        </m:sub>
                      </m:sSub>
                      <m:r>
                        <a:rPr lang="en-US" sz="1600">
                          <a:solidFill>
                            <a:schemeClr val="tx1">
                              <a:lumMod val="50000"/>
                              <a:lumOff val="50000"/>
                            </a:schemeClr>
                          </a:solidFill>
                          <a:latin typeface="Cambria Math" panose="02040503050406030204" pitchFamily="18" charset="0"/>
                        </a:rPr>
                        <m:t>               =3 </m:t>
                      </m:r>
                    </m:oMath>
                  </m:oMathPara>
                </a14:m>
                <a:endParaRPr lang="en-US" sz="1600" dirty="0">
                  <a:solidFill>
                    <a:schemeClr val="tx1">
                      <a:lumMod val="50000"/>
                      <a:lumOff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𝑖</m:t>
                          </m:r>
                        </m:sub>
                      </m:sSub>
                      <m:r>
                        <a:rPr lang="en-US" sz="1600">
                          <a:solidFill>
                            <a:schemeClr val="tx1">
                              <a:lumMod val="50000"/>
                              <a:lumOff val="50000"/>
                            </a:schemeClr>
                          </a:solidFill>
                          <a:latin typeface="Cambria Math" panose="02040503050406030204" pitchFamily="18" charset="0"/>
                        </a:rPr>
                        <m:t> ≥0 ∀</m:t>
                      </m:r>
                      <m:r>
                        <a:rPr lang="en-US" sz="1600">
                          <a:solidFill>
                            <a:schemeClr val="tx1">
                              <a:lumMod val="50000"/>
                              <a:lumOff val="50000"/>
                            </a:schemeClr>
                          </a:solidFill>
                          <a:latin typeface="Cambria Math" panose="02040503050406030204" pitchFamily="18" charset="0"/>
                        </a:rPr>
                        <m:t>𝑖</m:t>
                      </m:r>
                      <m:r>
                        <a:rPr lang="en-US" sz="1600">
                          <a:solidFill>
                            <a:schemeClr val="tx1">
                              <a:lumMod val="50000"/>
                              <a:lumOff val="50000"/>
                            </a:schemeClr>
                          </a:solidFill>
                          <a:latin typeface="Cambria Math" panose="02040503050406030204" pitchFamily="18" charset="0"/>
                        </a:rPr>
                        <m:t>  </m:t>
                      </m:r>
                    </m:oMath>
                  </m:oMathPara>
                </a14:m>
                <a:endParaRPr lang="en-US" sz="1600" dirty="0">
                  <a:solidFill>
                    <a:schemeClr val="tx1">
                      <a:lumMod val="50000"/>
                      <a:lumOff val="50000"/>
                    </a:schemeClr>
                  </a:solidFill>
                  <a:latin typeface="Cambria Math" panose="02040503050406030204" pitchFamily="18" charset="0"/>
                </a:endParaRPr>
              </a:p>
              <a:p>
                <a:r>
                  <a:rPr lang="en-US" sz="1600" dirty="0"/>
                  <a:t>              </a:t>
                </a:r>
                <a:endParaRPr lang="en-US" dirty="0">
                  <a:solidFill>
                    <a:srgbClr val="FF0000"/>
                  </a:solidFill>
                  <a:latin typeface="Cambria Math" panose="02040503050406030204" pitchFamily="18" charset="0"/>
                </a:endParaRPr>
              </a:p>
              <a:p>
                <a:r>
                  <a:rPr lang="en-US" dirty="0">
                    <a:solidFill>
                      <a:srgbClr val="FF0000"/>
                    </a:solidFill>
                    <a:latin typeface="Cambria Math" panose="02040503050406030204" pitchFamily="18" charset="0"/>
                  </a:rPr>
                  <a:t>First Simplex Table :</a:t>
                </a:r>
              </a:p>
            </p:txBody>
          </p:sp>
        </mc:Choice>
        <mc:Fallback xmlns="">
          <p:sp>
            <p:nvSpPr>
              <p:cNvPr id="7" name="Rectangle 6"/>
              <p:cNvSpPr>
                <a:spLocks noRot="1" noChangeAspect="1" noMove="1" noResize="1" noEditPoints="1" noAdjustHandles="1" noChangeArrowheads="1" noChangeShapeType="1" noTextEdit="1"/>
              </p:cNvSpPr>
              <p:nvPr/>
            </p:nvSpPr>
            <p:spPr>
              <a:xfrm>
                <a:off x="557048" y="1355834"/>
                <a:ext cx="8653892" cy="2400657"/>
              </a:xfrm>
              <a:prstGeom prst="rect">
                <a:avLst/>
              </a:prstGeom>
              <a:blipFill rotWithShape="0">
                <a:blip r:embed="rId4"/>
                <a:stretch>
                  <a:fillRect l="-563" t="-1015" r="-845" b="-254"/>
                </a:stretch>
              </a:blipFill>
            </p:spPr>
            <p:txBody>
              <a:bodyPr/>
              <a:lstStyle/>
              <a:p>
                <a:r>
                  <a:rPr lang="en-US">
                    <a:noFill/>
                  </a:rPr>
                  <a:t> </a:t>
                </a:r>
              </a:p>
            </p:txBody>
          </p:sp>
        </mc:Fallback>
      </mc:AlternateContent>
    </p:spTree>
    <p:extLst>
      <p:ext uri="{BB962C8B-B14F-4D97-AF65-F5344CB8AC3E}">
        <p14:creationId xmlns:p14="http://schemas.microsoft.com/office/powerpoint/2010/main" val="2841156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nvPr>
            </p:nvGraphicFramePr>
            <p:xfrm>
              <a:off x="677334" y="2401897"/>
              <a:ext cx="8198298" cy="2940306"/>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710224"/>
                    <a:gridCol w="1051531"/>
                    <a:gridCol w="910922"/>
                  </a:tblGrid>
                  <a:tr h="340226">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𝒋</m:t>
                                    </m:r>
                                  </m:sub>
                                </m:sSub>
                                <m:r>
                                  <a:rPr lang="en-US" b="1"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𝑴</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𝑴</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𝑪</m:t>
                                    </m:r>
                                  </m:e>
                                  <m:sub>
                                    <m:r>
                                      <a:rPr lang="en-US" sz="1600" b="1" i="1" smtClean="0">
                                        <a:latin typeface="Cambria Math" panose="02040503050406030204" pitchFamily="18" charset="0"/>
                                      </a:rPr>
                                      <m:t>𝑩</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𝑩</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𝒃</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𝟏</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𝟐</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𝟑</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𝟒</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𝟓</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𝟔</m:t>
                                    </m:r>
                                  </m:sub>
                                </m:sSub>
                              </m:oMath>
                            </m:oMathPara>
                          </a14:m>
                          <a:endParaRPr lang="en-US" sz="1600"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𝑀</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6</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smtClean="0"/>
                        </a:p>
                      </a:txBody>
                      <a:tcPr/>
                    </a:tc>
                  </a:tr>
                  <a:tr h="336807">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r>
                                      <a:rPr lang="en-US" sz="1600" b="0" i="1" smtClean="0">
                                        <a:latin typeface="Cambria Math" panose="02040503050406030204" pitchFamily="18" charset="0"/>
                                      </a:rPr>
                                      <m:t>𝑀</m:t>
                                    </m:r>
                                  </m:num>
                                  <m:den>
                                    <m:r>
                                      <a:rPr lang="en-US" sz="1600" b="0" i="1" smtClean="0">
                                        <a:latin typeface="Cambria Math" panose="02040503050406030204" pitchFamily="18" charset="0"/>
                                      </a:rPr>
                                      <m:t>3</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r>
                                      <a:rPr lang="en-US" sz="1600" b="0" i="1" smtClean="0">
                                        <a:latin typeface="Cambria Math" panose="02040503050406030204" pitchFamily="18" charset="0"/>
                                      </a:rPr>
                                      <m:t>𝑀</m:t>
                                    </m:r>
                                  </m:num>
                                  <m:den>
                                    <m:r>
                                      <a:rPr lang="en-US" sz="1600" b="0" i="1" smtClean="0">
                                        <a:latin typeface="Cambria Math" panose="02040503050406030204" pitchFamily="18" charset="0"/>
                                      </a:rPr>
                                      <m:t>3</m:t>
                                    </m:r>
                                  </m:den>
                                </m:f>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smtClean="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2852661341"/>
                  </p:ext>
                </p:extLst>
              </p:nvPr>
            </p:nvGraphicFramePr>
            <p:xfrm>
              <a:off x="677334" y="2401897"/>
              <a:ext cx="8198298" cy="2940306"/>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710224"/>
                    <a:gridCol w="1051531"/>
                    <a:gridCol w="910922"/>
                  </a:tblGrid>
                  <a:tr h="391795">
                    <a:tc>
                      <a:txBody>
                        <a:bodyPr/>
                        <a:lstStyle/>
                        <a:p>
                          <a:endParaRPr lang="en-US" dirty="0"/>
                        </a:p>
                      </a:txBody>
                      <a:tcPr/>
                    </a:tc>
                    <a:tc>
                      <a:txBody>
                        <a:bodyPr/>
                        <a:lstStyle/>
                        <a:p>
                          <a:endParaRPr lang="en-US" dirty="0"/>
                        </a:p>
                      </a:txBody>
                      <a:tcPr/>
                    </a:tc>
                    <a:tc>
                      <a:txBody>
                        <a:bodyPr/>
                        <a:lstStyle/>
                        <a:p>
                          <a:endParaRPr lang="en-US"/>
                        </a:p>
                      </a:txBody>
                      <a:tcPr>
                        <a:blipFill rotWithShape="0">
                          <a:blip r:embed="rId6"/>
                          <a:stretch>
                            <a:fillRect l="-135152" t="-3125" r="-583636" b="-657813"/>
                          </a:stretch>
                        </a:blipFill>
                      </a:tcPr>
                    </a:tc>
                    <a:tc>
                      <a:txBody>
                        <a:bodyPr/>
                        <a:lstStyle/>
                        <a:p>
                          <a:endParaRPr lang="en-US"/>
                        </a:p>
                      </a:txBody>
                      <a:tcPr>
                        <a:blipFill rotWithShape="0">
                          <a:blip r:embed="rId6"/>
                          <a:stretch>
                            <a:fillRect l="-224277" t="-3125" r="-456647" b="-657813"/>
                          </a:stretch>
                        </a:blipFill>
                      </a:tcPr>
                    </a:tc>
                    <a:tc>
                      <a:txBody>
                        <a:bodyPr/>
                        <a:lstStyle/>
                        <a:p>
                          <a:endParaRPr lang="en-US"/>
                        </a:p>
                      </a:txBody>
                      <a:tcPr>
                        <a:blipFill rotWithShape="0">
                          <a:blip r:embed="rId6"/>
                          <a:stretch>
                            <a:fillRect l="-257339" t="-3125" r="-262385" b="-657813"/>
                          </a:stretch>
                        </a:blipFill>
                      </a:tcPr>
                    </a:tc>
                    <a:tc>
                      <a:txBody>
                        <a:bodyPr/>
                        <a:lstStyle/>
                        <a:p>
                          <a:endParaRPr lang="en-US"/>
                        </a:p>
                      </a:txBody>
                      <a:tcPr>
                        <a:blipFill rotWithShape="0">
                          <a:blip r:embed="rId6"/>
                          <a:stretch>
                            <a:fillRect l="-603876" t="-3125" r="-343411" b="-657813"/>
                          </a:stretch>
                        </a:blipFill>
                      </a:tcPr>
                    </a:tc>
                    <a:tc>
                      <a:txBody>
                        <a:bodyPr/>
                        <a:lstStyle/>
                        <a:p>
                          <a:endParaRPr lang="en-US"/>
                        </a:p>
                      </a:txBody>
                      <a:tcPr>
                        <a:blipFill rotWithShape="0">
                          <a:blip r:embed="rId6"/>
                          <a:stretch>
                            <a:fillRect l="-782759" t="-3125" r="-281897" b="-657813"/>
                          </a:stretch>
                        </a:blipFill>
                      </a:tcPr>
                    </a:tc>
                    <a:tc>
                      <a:txBody>
                        <a:bodyPr/>
                        <a:lstStyle/>
                        <a:p>
                          <a:endParaRPr lang="en-US"/>
                        </a:p>
                      </a:txBody>
                      <a:tcPr>
                        <a:blipFill rotWithShape="0">
                          <a:blip r:embed="rId6"/>
                          <a:stretch>
                            <a:fillRect l="-591908" t="-3125" r="-89017" b="-657813"/>
                          </a:stretch>
                        </a:blipFill>
                      </a:tcPr>
                    </a:tc>
                    <a:tc>
                      <a:txBody>
                        <a:bodyPr/>
                        <a:lstStyle/>
                        <a:p>
                          <a:endParaRPr lang="en-US"/>
                        </a:p>
                      </a:txBody>
                      <a:tcPr>
                        <a:blipFill rotWithShape="0">
                          <a:blip r:embed="rId6"/>
                          <a:stretch>
                            <a:fillRect l="-803356" t="-3125" r="-3356" b="-657813"/>
                          </a:stretch>
                        </a:blipFill>
                      </a:tcPr>
                    </a:tc>
                  </a:tr>
                  <a:tr h="335280">
                    <a:tc>
                      <a:txBody>
                        <a:bodyPr/>
                        <a:lstStyle/>
                        <a:p>
                          <a:endParaRPr lang="en-US"/>
                        </a:p>
                      </a:txBody>
                      <a:tcPr>
                        <a:blipFill rotWithShape="0">
                          <a:blip r:embed="rId6"/>
                          <a:stretch>
                            <a:fillRect l="-870" t="-120000" r="-1073913" b="-665455"/>
                          </a:stretch>
                        </a:blipFill>
                      </a:tcPr>
                    </a:tc>
                    <a:tc>
                      <a:txBody>
                        <a:bodyPr/>
                        <a:lstStyle/>
                        <a:p>
                          <a:endParaRPr lang="en-US"/>
                        </a:p>
                      </a:txBody>
                      <a:tcPr>
                        <a:blipFill rotWithShape="0">
                          <a:blip r:embed="rId6"/>
                          <a:stretch>
                            <a:fillRect l="-108411" t="-120000" r="-1054206" b="-665455"/>
                          </a:stretch>
                        </a:blipFill>
                      </a:tcPr>
                    </a:tc>
                    <a:tc>
                      <a:txBody>
                        <a:bodyPr/>
                        <a:lstStyle/>
                        <a:p>
                          <a:endParaRPr lang="en-US"/>
                        </a:p>
                      </a:txBody>
                      <a:tcPr>
                        <a:blipFill rotWithShape="0">
                          <a:blip r:embed="rId6"/>
                          <a:stretch>
                            <a:fillRect l="-135152" t="-120000" r="-583636" b="-665455"/>
                          </a:stretch>
                        </a:blipFill>
                      </a:tcPr>
                    </a:tc>
                    <a:tc>
                      <a:txBody>
                        <a:bodyPr/>
                        <a:lstStyle/>
                        <a:p>
                          <a:endParaRPr lang="en-US"/>
                        </a:p>
                      </a:txBody>
                      <a:tcPr>
                        <a:blipFill rotWithShape="0">
                          <a:blip r:embed="rId6"/>
                          <a:stretch>
                            <a:fillRect l="-224277" t="-120000" r="-456647" b="-665455"/>
                          </a:stretch>
                        </a:blipFill>
                      </a:tcPr>
                    </a:tc>
                    <a:tc>
                      <a:txBody>
                        <a:bodyPr/>
                        <a:lstStyle/>
                        <a:p>
                          <a:endParaRPr lang="en-US"/>
                        </a:p>
                      </a:txBody>
                      <a:tcPr>
                        <a:blipFill rotWithShape="0">
                          <a:blip r:embed="rId6"/>
                          <a:stretch>
                            <a:fillRect l="-257339" t="-120000" r="-262385" b="-665455"/>
                          </a:stretch>
                        </a:blipFill>
                      </a:tcPr>
                    </a:tc>
                    <a:tc>
                      <a:txBody>
                        <a:bodyPr/>
                        <a:lstStyle/>
                        <a:p>
                          <a:endParaRPr lang="en-US"/>
                        </a:p>
                      </a:txBody>
                      <a:tcPr>
                        <a:blipFill rotWithShape="0">
                          <a:blip r:embed="rId6"/>
                          <a:stretch>
                            <a:fillRect l="-603876" t="-120000" r="-343411" b="-665455"/>
                          </a:stretch>
                        </a:blipFill>
                      </a:tcPr>
                    </a:tc>
                    <a:tc>
                      <a:txBody>
                        <a:bodyPr/>
                        <a:lstStyle/>
                        <a:p>
                          <a:endParaRPr lang="en-US"/>
                        </a:p>
                      </a:txBody>
                      <a:tcPr>
                        <a:blipFill rotWithShape="0">
                          <a:blip r:embed="rId6"/>
                          <a:stretch>
                            <a:fillRect l="-782759" t="-120000" r="-281897" b="-665455"/>
                          </a:stretch>
                        </a:blipFill>
                      </a:tcPr>
                    </a:tc>
                    <a:tc>
                      <a:txBody>
                        <a:bodyPr/>
                        <a:lstStyle/>
                        <a:p>
                          <a:endParaRPr lang="en-US"/>
                        </a:p>
                      </a:txBody>
                      <a:tcPr>
                        <a:blipFill rotWithShape="0">
                          <a:blip r:embed="rId6"/>
                          <a:stretch>
                            <a:fillRect l="-591908" t="-120000" r="-89017" b="-665455"/>
                          </a:stretch>
                        </a:blipFill>
                      </a:tcPr>
                    </a:tc>
                    <a:tc>
                      <a:txBody>
                        <a:bodyPr/>
                        <a:lstStyle/>
                        <a:p>
                          <a:endParaRPr lang="en-US"/>
                        </a:p>
                      </a:txBody>
                      <a:tcPr>
                        <a:blipFill rotWithShape="0">
                          <a:blip r:embed="rId6"/>
                          <a:stretch>
                            <a:fillRect l="-803356" t="-120000" r="-3356" b="-665455"/>
                          </a:stretch>
                        </a:blipFill>
                      </a:tcPr>
                    </a:tc>
                  </a:tr>
                  <a:tr h="549593">
                    <a:tc>
                      <a:txBody>
                        <a:bodyPr/>
                        <a:lstStyle/>
                        <a:p>
                          <a:endParaRPr lang="en-US"/>
                        </a:p>
                      </a:txBody>
                      <a:tcPr>
                        <a:blipFill rotWithShape="0">
                          <a:blip r:embed="rId6"/>
                          <a:stretch>
                            <a:fillRect l="-870" t="-132967" r="-1073913" b="-302198"/>
                          </a:stretch>
                        </a:blipFill>
                      </a:tcPr>
                    </a:tc>
                    <a:tc>
                      <a:txBody>
                        <a:bodyPr/>
                        <a:lstStyle/>
                        <a:p>
                          <a:endParaRPr lang="en-US"/>
                        </a:p>
                      </a:txBody>
                      <a:tcPr>
                        <a:blipFill rotWithShape="0">
                          <a:blip r:embed="rId6"/>
                          <a:stretch>
                            <a:fillRect l="-108411" t="-132967" r="-1054206" b="-302198"/>
                          </a:stretch>
                        </a:blipFill>
                      </a:tcPr>
                    </a:tc>
                    <a:tc>
                      <a:txBody>
                        <a:bodyPr/>
                        <a:lstStyle/>
                        <a:p>
                          <a:endParaRPr lang="en-US"/>
                        </a:p>
                      </a:txBody>
                      <a:tcPr>
                        <a:blipFill rotWithShape="0">
                          <a:blip r:embed="rId6"/>
                          <a:stretch>
                            <a:fillRect l="-135152" t="-132967" r="-583636" b="-302198"/>
                          </a:stretch>
                        </a:blipFill>
                      </a:tcPr>
                    </a:tc>
                    <a:tc>
                      <a:txBody>
                        <a:bodyPr/>
                        <a:lstStyle/>
                        <a:p>
                          <a:endParaRPr lang="en-US"/>
                        </a:p>
                      </a:txBody>
                      <a:tcPr>
                        <a:blipFill rotWithShape="0">
                          <a:blip r:embed="rId6"/>
                          <a:stretch>
                            <a:fillRect l="-224277" t="-132967" r="-456647" b="-302198"/>
                          </a:stretch>
                        </a:blipFill>
                      </a:tcPr>
                    </a:tc>
                    <a:tc>
                      <a:txBody>
                        <a:bodyPr/>
                        <a:lstStyle/>
                        <a:p>
                          <a:endParaRPr lang="en-US"/>
                        </a:p>
                      </a:txBody>
                      <a:tcPr>
                        <a:blipFill rotWithShape="0">
                          <a:blip r:embed="rId6"/>
                          <a:stretch>
                            <a:fillRect l="-257339" t="-132967" r="-262385" b="-302198"/>
                          </a:stretch>
                        </a:blipFill>
                      </a:tcPr>
                    </a:tc>
                    <a:tc>
                      <a:txBody>
                        <a:bodyPr/>
                        <a:lstStyle/>
                        <a:p>
                          <a:endParaRPr lang="en-US"/>
                        </a:p>
                      </a:txBody>
                      <a:tcPr>
                        <a:blipFill rotWithShape="0">
                          <a:blip r:embed="rId6"/>
                          <a:stretch>
                            <a:fillRect l="-603876" t="-132967" r="-343411" b="-302198"/>
                          </a:stretch>
                        </a:blipFill>
                      </a:tcPr>
                    </a:tc>
                    <a:tc>
                      <a:txBody>
                        <a:bodyPr/>
                        <a:lstStyle/>
                        <a:p>
                          <a:endParaRPr lang="en-US"/>
                        </a:p>
                      </a:txBody>
                      <a:tcPr>
                        <a:blipFill rotWithShape="0">
                          <a:blip r:embed="rId6"/>
                          <a:stretch>
                            <a:fillRect l="-782759" t="-132967" r="-281897" b="-302198"/>
                          </a:stretch>
                        </a:blipFill>
                      </a:tcPr>
                    </a:tc>
                    <a:tc>
                      <a:txBody>
                        <a:bodyPr/>
                        <a:lstStyle/>
                        <a:p>
                          <a:endParaRPr lang="en-US"/>
                        </a:p>
                      </a:txBody>
                      <a:tcPr>
                        <a:blipFill rotWithShape="0">
                          <a:blip r:embed="rId6"/>
                          <a:stretch>
                            <a:fillRect l="-591908" t="-132967" r="-89017" b="-302198"/>
                          </a:stretch>
                        </a:blipFill>
                      </a:tcPr>
                    </a:tc>
                    <a:tc>
                      <a:txBody>
                        <a:bodyPr/>
                        <a:lstStyle/>
                        <a:p>
                          <a:endParaRPr lang="en-US"/>
                        </a:p>
                      </a:txBody>
                      <a:tcPr>
                        <a:blipFill rotWithShape="0">
                          <a:blip r:embed="rId6"/>
                          <a:stretch>
                            <a:fillRect l="-803356" t="-132967" r="-3356" b="-302198"/>
                          </a:stretch>
                        </a:blipFill>
                      </a:tcPr>
                    </a:tc>
                  </a:tr>
                  <a:tr h="554546">
                    <a:tc>
                      <a:txBody>
                        <a:bodyPr/>
                        <a:lstStyle/>
                        <a:p>
                          <a:endParaRPr lang="en-US"/>
                        </a:p>
                      </a:txBody>
                      <a:tcPr>
                        <a:blipFill rotWithShape="0">
                          <a:blip r:embed="rId6"/>
                          <a:stretch>
                            <a:fillRect l="-870" t="-232967" r="-1073913" b="-202198"/>
                          </a:stretch>
                        </a:blipFill>
                      </a:tcPr>
                    </a:tc>
                    <a:tc>
                      <a:txBody>
                        <a:bodyPr/>
                        <a:lstStyle/>
                        <a:p>
                          <a:endParaRPr lang="en-US"/>
                        </a:p>
                      </a:txBody>
                      <a:tcPr>
                        <a:blipFill rotWithShape="0">
                          <a:blip r:embed="rId6"/>
                          <a:stretch>
                            <a:fillRect l="-108411" t="-232967" r="-1054206" b="-202198"/>
                          </a:stretch>
                        </a:blipFill>
                      </a:tcPr>
                    </a:tc>
                    <a:tc>
                      <a:txBody>
                        <a:bodyPr/>
                        <a:lstStyle/>
                        <a:p>
                          <a:endParaRPr lang="en-US"/>
                        </a:p>
                      </a:txBody>
                      <a:tcPr>
                        <a:blipFill rotWithShape="0">
                          <a:blip r:embed="rId6"/>
                          <a:stretch>
                            <a:fillRect l="-135152" t="-232967" r="-583636" b="-202198"/>
                          </a:stretch>
                        </a:blipFill>
                      </a:tcPr>
                    </a:tc>
                    <a:tc>
                      <a:txBody>
                        <a:bodyPr/>
                        <a:lstStyle/>
                        <a:p>
                          <a:endParaRPr lang="en-US"/>
                        </a:p>
                      </a:txBody>
                      <a:tcPr>
                        <a:blipFill rotWithShape="0">
                          <a:blip r:embed="rId6"/>
                          <a:stretch>
                            <a:fillRect l="-224277" t="-232967" r="-456647" b="-202198"/>
                          </a:stretch>
                        </a:blipFill>
                      </a:tcPr>
                    </a:tc>
                    <a:tc>
                      <a:txBody>
                        <a:bodyPr/>
                        <a:lstStyle/>
                        <a:p>
                          <a:endParaRPr lang="en-US"/>
                        </a:p>
                      </a:txBody>
                      <a:tcPr>
                        <a:blipFill rotWithShape="0">
                          <a:blip r:embed="rId6"/>
                          <a:stretch>
                            <a:fillRect l="-257339" t="-232967" r="-262385" b="-202198"/>
                          </a:stretch>
                        </a:blipFill>
                      </a:tcPr>
                    </a:tc>
                    <a:tc>
                      <a:txBody>
                        <a:bodyPr/>
                        <a:lstStyle/>
                        <a:p>
                          <a:endParaRPr lang="en-US"/>
                        </a:p>
                      </a:txBody>
                      <a:tcPr>
                        <a:blipFill rotWithShape="0">
                          <a:blip r:embed="rId6"/>
                          <a:stretch>
                            <a:fillRect l="-603876" t="-232967" r="-343411" b="-202198"/>
                          </a:stretch>
                        </a:blipFill>
                      </a:tcPr>
                    </a:tc>
                    <a:tc>
                      <a:txBody>
                        <a:bodyPr/>
                        <a:lstStyle/>
                        <a:p>
                          <a:endParaRPr lang="en-US"/>
                        </a:p>
                      </a:txBody>
                      <a:tcPr>
                        <a:blipFill rotWithShape="0">
                          <a:blip r:embed="rId6"/>
                          <a:stretch>
                            <a:fillRect l="-782759" t="-232967" r="-281897" b="-202198"/>
                          </a:stretch>
                        </a:blipFill>
                      </a:tcPr>
                    </a:tc>
                    <a:tc>
                      <a:txBody>
                        <a:bodyPr/>
                        <a:lstStyle/>
                        <a:p>
                          <a:endParaRPr lang="en-US"/>
                        </a:p>
                      </a:txBody>
                      <a:tcPr>
                        <a:blipFill rotWithShape="0">
                          <a:blip r:embed="rId6"/>
                          <a:stretch>
                            <a:fillRect l="-591908" t="-232967" r="-89017" b="-202198"/>
                          </a:stretch>
                        </a:blipFill>
                      </a:tcPr>
                    </a:tc>
                    <a:tc>
                      <a:txBody>
                        <a:bodyPr/>
                        <a:lstStyle/>
                        <a:p>
                          <a:endParaRPr lang="en-US"/>
                        </a:p>
                      </a:txBody>
                      <a:tcPr>
                        <a:blipFill rotWithShape="0">
                          <a:blip r:embed="rId6"/>
                          <a:stretch>
                            <a:fillRect l="-803356" t="-232967" r="-3356" b="-202198"/>
                          </a:stretch>
                        </a:blipFill>
                      </a:tcPr>
                    </a:tc>
                  </a:tr>
                  <a:tr h="554546">
                    <a:tc>
                      <a:txBody>
                        <a:bodyPr/>
                        <a:lstStyle/>
                        <a:p>
                          <a:endParaRPr lang="en-US"/>
                        </a:p>
                      </a:txBody>
                      <a:tcPr>
                        <a:blipFill rotWithShape="0">
                          <a:blip r:embed="rId6"/>
                          <a:stretch>
                            <a:fillRect l="-870" t="-332967" r="-1073913" b="-102198"/>
                          </a:stretch>
                        </a:blipFill>
                      </a:tcPr>
                    </a:tc>
                    <a:tc>
                      <a:txBody>
                        <a:bodyPr/>
                        <a:lstStyle/>
                        <a:p>
                          <a:endParaRPr lang="en-US"/>
                        </a:p>
                      </a:txBody>
                      <a:tcPr>
                        <a:blipFill rotWithShape="0">
                          <a:blip r:embed="rId6"/>
                          <a:stretch>
                            <a:fillRect l="-108411" t="-332967" r="-1054206" b="-102198"/>
                          </a:stretch>
                        </a:blipFill>
                      </a:tcPr>
                    </a:tc>
                    <a:tc>
                      <a:txBody>
                        <a:bodyPr/>
                        <a:lstStyle/>
                        <a:p>
                          <a:endParaRPr lang="en-US"/>
                        </a:p>
                      </a:txBody>
                      <a:tcPr>
                        <a:blipFill rotWithShape="0">
                          <a:blip r:embed="rId6"/>
                          <a:stretch>
                            <a:fillRect l="-135152" t="-332967" r="-583636" b="-102198"/>
                          </a:stretch>
                        </a:blipFill>
                      </a:tcPr>
                    </a:tc>
                    <a:tc>
                      <a:txBody>
                        <a:bodyPr/>
                        <a:lstStyle/>
                        <a:p>
                          <a:endParaRPr lang="en-US"/>
                        </a:p>
                      </a:txBody>
                      <a:tcPr>
                        <a:blipFill rotWithShape="0">
                          <a:blip r:embed="rId6"/>
                          <a:stretch>
                            <a:fillRect l="-224277" t="-332967" r="-456647" b="-102198"/>
                          </a:stretch>
                        </a:blipFill>
                      </a:tcPr>
                    </a:tc>
                    <a:tc>
                      <a:txBody>
                        <a:bodyPr/>
                        <a:lstStyle/>
                        <a:p>
                          <a:endParaRPr lang="en-US"/>
                        </a:p>
                      </a:txBody>
                      <a:tcPr>
                        <a:blipFill rotWithShape="0">
                          <a:blip r:embed="rId6"/>
                          <a:stretch>
                            <a:fillRect l="-257339" t="-332967" r="-262385" b="-102198"/>
                          </a:stretch>
                        </a:blipFill>
                      </a:tcPr>
                    </a:tc>
                    <a:tc>
                      <a:txBody>
                        <a:bodyPr/>
                        <a:lstStyle/>
                        <a:p>
                          <a:endParaRPr lang="en-US"/>
                        </a:p>
                      </a:txBody>
                      <a:tcPr>
                        <a:blipFill rotWithShape="0">
                          <a:blip r:embed="rId6"/>
                          <a:stretch>
                            <a:fillRect l="-603876" t="-332967" r="-343411" b="-102198"/>
                          </a:stretch>
                        </a:blipFill>
                      </a:tcPr>
                    </a:tc>
                    <a:tc>
                      <a:txBody>
                        <a:bodyPr/>
                        <a:lstStyle/>
                        <a:p>
                          <a:endParaRPr lang="en-US"/>
                        </a:p>
                      </a:txBody>
                      <a:tcPr>
                        <a:blipFill rotWithShape="0">
                          <a:blip r:embed="rId6"/>
                          <a:stretch>
                            <a:fillRect l="-782759" t="-332967" r="-281897" b="-102198"/>
                          </a:stretch>
                        </a:blipFill>
                      </a:tcPr>
                    </a:tc>
                    <a:tc>
                      <a:txBody>
                        <a:bodyPr/>
                        <a:lstStyle/>
                        <a:p>
                          <a:endParaRPr lang="en-US"/>
                        </a:p>
                      </a:txBody>
                      <a:tcPr>
                        <a:blipFill rotWithShape="0">
                          <a:blip r:embed="rId6"/>
                          <a:stretch>
                            <a:fillRect l="-591908" t="-332967" r="-89017" b="-102198"/>
                          </a:stretch>
                        </a:blipFill>
                      </a:tcPr>
                    </a:tc>
                    <a:tc>
                      <a:txBody>
                        <a:bodyPr/>
                        <a:lstStyle/>
                        <a:p>
                          <a:endParaRPr lang="en-US"/>
                        </a:p>
                      </a:txBody>
                      <a:tcPr>
                        <a:blipFill rotWithShape="0">
                          <a:blip r:embed="rId6"/>
                          <a:stretch>
                            <a:fillRect l="-803356" t="-332967" r="-3356" b="-102198"/>
                          </a:stretch>
                        </a:blipFill>
                      </a:tcPr>
                    </a:tc>
                  </a:tr>
                  <a:tr h="554546">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6"/>
                          <a:stretch>
                            <a:fillRect l="-135152" t="-432967" r="-583636" b="-2198"/>
                          </a:stretch>
                        </a:blipFill>
                      </a:tcPr>
                    </a:tc>
                    <a:tc>
                      <a:txBody>
                        <a:bodyPr/>
                        <a:lstStyle/>
                        <a:p>
                          <a:endParaRPr lang="en-US"/>
                        </a:p>
                      </a:txBody>
                      <a:tcPr>
                        <a:blipFill rotWithShape="0">
                          <a:blip r:embed="rId6"/>
                          <a:stretch>
                            <a:fillRect l="-224277" t="-432967" r="-456647" b="-2198"/>
                          </a:stretch>
                        </a:blipFill>
                      </a:tcPr>
                    </a:tc>
                    <a:tc>
                      <a:txBody>
                        <a:bodyPr/>
                        <a:lstStyle/>
                        <a:p>
                          <a:endParaRPr lang="en-US"/>
                        </a:p>
                      </a:txBody>
                      <a:tcPr>
                        <a:blipFill rotWithShape="0">
                          <a:blip r:embed="rId6"/>
                          <a:stretch>
                            <a:fillRect l="-257339" t="-432967" r="-262385" b="-2198"/>
                          </a:stretch>
                        </a:blipFill>
                      </a:tcPr>
                    </a:tc>
                    <a:tc>
                      <a:txBody>
                        <a:bodyPr/>
                        <a:lstStyle/>
                        <a:p>
                          <a:endParaRPr lang="en-US"/>
                        </a:p>
                      </a:txBody>
                      <a:tcPr>
                        <a:blipFill rotWithShape="0">
                          <a:blip r:embed="rId6"/>
                          <a:stretch>
                            <a:fillRect l="-603876" t="-432967" r="-343411" b="-2198"/>
                          </a:stretch>
                        </a:blipFill>
                      </a:tcPr>
                    </a:tc>
                    <a:tc>
                      <a:txBody>
                        <a:bodyPr/>
                        <a:lstStyle/>
                        <a:p>
                          <a:endParaRPr lang="en-US"/>
                        </a:p>
                      </a:txBody>
                      <a:tcPr>
                        <a:blipFill rotWithShape="0">
                          <a:blip r:embed="rId6"/>
                          <a:stretch>
                            <a:fillRect l="-782759" t="-432967" r="-281897" b="-2198"/>
                          </a:stretch>
                        </a:blipFill>
                      </a:tcPr>
                    </a:tc>
                    <a:tc>
                      <a:txBody>
                        <a:bodyPr/>
                        <a:lstStyle/>
                        <a:p>
                          <a:endParaRPr lang="en-US"/>
                        </a:p>
                      </a:txBody>
                      <a:tcPr>
                        <a:blipFill rotWithShape="0">
                          <a:blip r:embed="rId6"/>
                          <a:stretch>
                            <a:fillRect l="-591908" t="-432967" r="-89017" b="-2198"/>
                          </a:stretch>
                        </a:blipFill>
                      </a:tcPr>
                    </a:tc>
                    <a:tc>
                      <a:txBody>
                        <a:bodyPr/>
                        <a:lstStyle/>
                        <a:p>
                          <a:endParaRPr lang="en-US"/>
                        </a:p>
                      </a:txBody>
                      <a:tcPr>
                        <a:blipFill rotWithShape="0">
                          <a:blip r:embed="rId6"/>
                          <a:stretch>
                            <a:fillRect l="-803356" t="-432967" r="-3356" b="-2198"/>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557048" y="1355834"/>
                <a:ext cx="8653892" cy="722377"/>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𝑧</m:t>
                        </m:r>
                      </m:e>
                      <m:sub>
                        <m:r>
                          <a:rPr lang="en-US" sz="1600">
                            <a:solidFill>
                              <a:schemeClr val="tx1">
                                <a:lumMod val="50000"/>
                                <a:lumOff val="50000"/>
                              </a:schemeClr>
                            </a:solidFill>
                            <a:latin typeface="Cambria Math" panose="02040503050406030204" pitchFamily="18" charset="0"/>
                          </a:rPr>
                          <m:t>1</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𝑐</m:t>
                        </m:r>
                      </m:e>
                      <m:sub>
                        <m:r>
                          <a:rPr lang="en-US" sz="1600">
                            <a:solidFill>
                              <a:schemeClr val="tx1">
                                <a:lumMod val="50000"/>
                                <a:lumOff val="50000"/>
                              </a:schemeClr>
                            </a:solidFill>
                            <a:latin typeface="Cambria Math" panose="02040503050406030204" pitchFamily="18" charset="0"/>
                          </a:rPr>
                          <m:t>1</m:t>
                        </m:r>
                      </m:sub>
                    </m:sSub>
                  </m:oMath>
                </a14:m>
                <a:r>
                  <a:rPr lang="en-US" sz="1600" dirty="0">
                    <a:solidFill>
                      <a:schemeClr val="tx1">
                        <a:lumMod val="50000"/>
                        <a:lumOff val="50000"/>
                      </a:schemeClr>
                    </a:solidFill>
                    <a:latin typeface="Cambria Math" panose="02040503050406030204" pitchFamily="18" charset="0"/>
                  </a:rPr>
                  <a:t>is most negative,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1</m:t>
                        </m:r>
                      </m:sub>
                    </m:sSub>
                  </m:oMath>
                </a14:m>
                <a:r>
                  <a:rPr lang="en-US" sz="1600" dirty="0">
                    <a:solidFill>
                      <a:schemeClr val="tx1">
                        <a:lumMod val="50000"/>
                        <a:lumOff val="50000"/>
                      </a:schemeClr>
                    </a:solidFill>
                    <a:latin typeface="Cambria Math" panose="02040503050406030204" pitchFamily="18" charset="0"/>
                  </a:rPr>
                  <a:t> enters the basis. Further as </a:t>
                </a:r>
                <a14:m>
                  <m:oMath xmlns:m="http://schemas.openxmlformats.org/officeDocument/2006/math">
                    <m:f>
                      <m:fPr>
                        <m:ctrlPr>
                          <a:rPr lang="en-US" sz="1600" i="1">
                            <a:solidFill>
                              <a:schemeClr val="tx1">
                                <a:lumMod val="50000"/>
                                <a:lumOff val="50000"/>
                              </a:schemeClr>
                            </a:solidFill>
                            <a:latin typeface="Cambria Math" panose="02040503050406030204" pitchFamily="18" charset="0"/>
                          </a:rPr>
                        </m:ctrlPr>
                      </m:fPr>
                      <m:num>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𝑏</m:t>
                            </m:r>
                          </m:e>
                          <m:sub>
                            <m:r>
                              <a:rPr lang="en-US" sz="1600" b="0" i="0" smtClean="0">
                                <a:solidFill>
                                  <a:schemeClr val="tx1">
                                    <a:lumMod val="50000"/>
                                    <a:lumOff val="50000"/>
                                  </a:schemeClr>
                                </a:solidFill>
                                <a:latin typeface="Cambria Math" panose="02040503050406030204" pitchFamily="18" charset="0"/>
                              </a:rPr>
                              <m:t>1</m:t>
                            </m:r>
                          </m:sub>
                        </m:sSub>
                      </m:num>
                      <m:den>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𝑎</m:t>
                            </m:r>
                          </m:e>
                          <m:sub>
                            <m:r>
                              <a:rPr lang="en-US" sz="1600">
                                <a:solidFill>
                                  <a:schemeClr val="tx1">
                                    <a:lumMod val="50000"/>
                                    <a:lumOff val="50000"/>
                                  </a:schemeClr>
                                </a:solidFill>
                                <a:latin typeface="Cambria Math" panose="02040503050406030204" pitchFamily="18" charset="0"/>
                              </a:rPr>
                              <m:t>21</m:t>
                            </m:r>
                          </m:sub>
                        </m:sSub>
                      </m:den>
                    </m:f>
                  </m:oMath>
                </a14:m>
                <a:r>
                  <a:rPr lang="en-US" sz="1600" dirty="0">
                    <a:solidFill>
                      <a:schemeClr val="tx1">
                        <a:lumMod val="50000"/>
                        <a:lumOff val="50000"/>
                      </a:schemeClr>
                    </a:solidFill>
                    <a:latin typeface="Cambria Math" panose="02040503050406030204" pitchFamily="18" charset="0"/>
                  </a:rPr>
                  <a:t> is least among the positive ratios,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5</m:t>
                        </m:r>
                      </m:sub>
                    </m:sSub>
                  </m:oMath>
                </a14:m>
                <a:r>
                  <a:rPr lang="en-US" sz="1600" dirty="0">
                    <a:solidFill>
                      <a:schemeClr val="tx1">
                        <a:lumMod val="50000"/>
                        <a:lumOff val="50000"/>
                      </a:schemeClr>
                    </a:solidFill>
                    <a:latin typeface="Cambria Math" panose="02040503050406030204" pitchFamily="18" charset="0"/>
                  </a:rPr>
                  <a:t> leaves the basis. Thus the updated simplex table is :</a:t>
                </a:r>
              </a:p>
            </p:txBody>
          </p:sp>
        </mc:Choice>
        <mc:Fallback xmlns="">
          <p:sp>
            <p:nvSpPr>
              <p:cNvPr id="7" name="Rectangle 6"/>
              <p:cNvSpPr>
                <a:spLocks noRot="1" noChangeAspect="1" noMove="1" noResize="1" noEditPoints="1" noAdjustHandles="1" noChangeArrowheads="1" noChangeShapeType="1" noTextEdit="1"/>
              </p:cNvSpPr>
              <p:nvPr/>
            </p:nvSpPr>
            <p:spPr>
              <a:xfrm>
                <a:off x="557048" y="1355834"/>
                <a:ext cx="8653892" cy="722377"/>
              </a:xfrm>
              <a:prstGeom prst="rect">
                <a:avLst/>
              </a:prstGeom>
              <a:blipFill rotWithShape="0">
                <a:blip r:embed="rId5"/>
                <a:stretch>
                  <a:fillRect l="-352" b="-9244"/>
                </a:stretch>
              </a:blipFill>
            </p:spPr>
            <p:txBody>
              <a:bodyPr/>
              <a:lstStyle/>
              <a:p>
                <a:r>
                  <a:rPr lang="en-US">
                    <a:noFill/>
                  </a:rPr>
                  <a:t> </a:t>
                </a:r>
              </a:p>
            </p:txBody>
          </p:sp>
        </mc:Fallback>
      </mc:AlternateContent>
    </p:spTree>
    <p:extLst>
      <p:ext uri="{BB962C8B-B14F-4D97-AF65-F5344CB8AC3E}">
        <p14:creationId xmlns:p14="http://schemas.microsoft.com/office/powerpoint/2010/main" val="553868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nvPr>
            </p:nvGraphicFramePr>
            <p:xfrm>
              <a:off x="677334" y="2401897"/>
              <a:ext cx="8198298" cy="2677670"/>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850833"/>
                    <a:gridCol w="910922"/>
                    <a:gridCol w="910922"/>
                  </a:tblGrid>
                  <a:tr h="340226">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𝒄</m:t>
                                    </m:r>
                                  </m:e>
                                  <m:sub>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r>
                                  <a:rPr lang="en-US" sz="1600" b="1" i="1" smtClean="0">
                                    <a:latin typeface="Cambria Math" panose="02040503050406030204" pitchFamily="18" charset="0"/>
                                  </a:rPr>
                                  <m:t>𝟐</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r>
                                  <a:rPr lang="en-US" sz="1600" b="1" i="1" smtClean="0">
                                    <a:latin typeface="Cambria Math" panose="02040503050406030204" pitchFamily="18" charset="0"/>
                                  </a:rPr>
                                  <m:t>𝟏</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𝟎</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𝟎</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r>
                                  <a:rPr lang="en-US" sz="1600" b="1" i="1" smtClean="0">
                                    <a:latin typeface="Cambria Math" panose="02040503050406030204" pitchFamily="18" charset="0"/>
                                  </a:rPr>
                                  <m:t>𝑴</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r>
                                  <a:rPr lang="en-US" sz="1600" b="1" i="1" smtClean="0">
                                    <a:latin typeface="Cambria Math" panose="02040503050406030204" pitchFamily="18" charset="0"/>
                                  </a:rPr>
                                  <m:t>𝑴</m:t>
                                </m:r>
                              </m:oMath>
                            </m:oMathPara>
                          </a14:m>
                          <a:endParaRPr lang="en-US" sz="1600"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𝑪</m:t>
                                    </m:r>
                                  </m:e>
                                  <m:sub>
                                    <m:r>
                                      <a:rPr lang="en-US" sz="1600" b="1" i="1" smtClean="0">
                                        <a:latin typeface="Cambria Math" panose="02040503050406030204" pitchFamily="18" charset="0"/>
                                      </a:rPr>
                                      <m:t>𝑩</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𝑩</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𝒃</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𝟏</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𝟐</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𝟑</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𝟒</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𝟓</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𝟔</m:t>
                                    </m:r>
                                  </m:sub>
                                </m:sSub>
                              </m:oMath>
                            </m:oMathPara>
                          </a14:m>
                          <a:endParaRPr lang="en-US" sz="1600"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m:t>
                                    </m:r>
                                  </m:den>
                                </m:f>
                              </m:oMath>
                            </m:oMathPara>
                          </a14:m>
                          <a:endParaRPr lang="en-US" sz="1600"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6</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smtClean="0"/>
                        </a:p>
                      </a:txBody>
                      <a:tcPr/>
                    </a:tc>
                  </a:tr>
                  <a:tr h="336807">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m:t>
                                    </m:r>
                                  </m:den>
                                </m:f>
                              </m:oMath>
                            </m:oMathPara>
                          </a14:m>
                          <a:endParaRPr lang="en-US" sz="1600" dirty="0" smtClean="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4148450688"/>
                  </p:ext>
                </p:extLst>
              </p:nvPr>
            </p:nvGraphicFramePr>
            <p:xfrm>
              <a:off x="677334" y="2401897"/>
              <a:ext cx="8198298" cy="2677670"/>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850833"/>
                    <a:gridCol w="910922"/>
                    <a:gridCol w="910922"/>
                  </a:tblGrid>
                  <a:tr h="358331">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4"/>
                          <a:stretch>
                            <a:fillRect l="-135152" t="-3390" r="-583636" b="-649153"/>
                          </a:stretch>
                        </a:blipFill>
                      </a:tcPr>
                    </a:tc>
                    <a:tc>
                      <a:txBody>
                        <a:bodyPr/>
                        <a:lstStyle/>
                        <a:p>
                          <a:endParaRPr lang="en-US"/>
                        </a:p>
                      </a:txBody>
                      <a:tcPr>
                        <a:blipFill rotWithShape="0">
                          <a:blip r:embed="rId4"/>
                          <a:stretch>
                            <a:fillRect l="-224277" t="-3390" r="-456647" b="-649153"/>
                          </a:stretch>
                        </a:blipFill>
                      </a:tcPr>
                    </a:tc>
                    <a:tc>
                      <a:txBody>
                        <a:bodyPr/>
                        <a:lstStyle/>
                        <a:p>
                          <a:endParaRPr lang="en-US"/>
                        </a:p>
                      </a:txBody>
                      <a:tcPr>
                        <a:blipFill rotWithShape="0">
                          <a:blip r:embed="rId4"/>
                          <a:stretch>
                            <a:fillRect l="-257339" t="-3390" r="-262385" b="-649153"/>
                          </a:stretch>
                        </a:blipFill>
                      </a:tcPr>
                    </a:tc>
                    <a:tc>
                      <a:txBody>
                        <a:bodyPr/>
                        <a:lstStyle/>
                        <a:p>
                          <a:endParaRPr lang="en-US"/>
                        </a:p>
                      </a:txBody>
                      <a:tcPr>
                        <a:blipFill rotWithShape="0">
                          <a:blip r:embed="rId4"/>
                          <a:stretch>
                            <a:fillRect l="-603876" t="-3390" r="-343411" b="-649153"/>
                          </a:stretch>
                        </a:blipFill>
                      </a:tcPr>
                    </a:tc>
                    <a:tc>
                      <a:txBody>
                        <a:bodyPr/>
                        <a:lstStyle/>
                        <a:p>
                          <a:endParaRPr lang="en-US"/>
                        </a:p>
                      </a:txBody>
                      <a:tcPr>
                        <a:blipFill rotWithShape="0">
                          <a:blip r:embed="rId4"/>
                          <a:stretch>
                            <a:fillRect l="-653237" t="-3390" r="-218705" b="-649153"/>
                          </a:stretch>
                        </a:blipFill>
                      </a:tcPr>
                    </a:tc>
                    <a:tc>
                      <a:txBody>
                        <a:bodyPr/>
                        <a:lstStyle/>
                        <a:p>
                          <a:endParaRPr lang="en-US"/>
                        </a:p>
                      </a:txBody>
                      <a:tcPr>
                        <a:blipFill rotWithShape="0">
                          <a:blip r:embed="rId4"/>
                          <a:stretch>
                            <a:fillRect l="-698000" t="-3390" r="-102667" b="-649153"/>
                          </a:stretch>
                        </a:blipFill>
                      </a:tcPr>
                    </a:tc>
                    <a:tc>
                      <a:txBody>
                        <a:bodyPr/>
                        <a:lstStyle/>
                        <a:p>
                          <a:endParaRPr lang="en-US"/>
                        </a:p>
                      </a:txBody>
                      <a:tcPr>
                        <a:blipFill rotWithShape="0">
                          <a:blip r:embed="rId4"/>
                          <a:stretch>
                            <a:fillRect l="-803356" t="-3390" r="-3356" b="-649153"/>
                          </a:stretch>
                        </a:blipFill>
                      </a:tcPr>
                    </a:tc>
                  </a:tr>
                  <a:tr h="335280">
                    <a:tc>
                      <a:txBody>
                        <a:bodyPr/>
                        <a:lstStyle/>
                        <a:p>
                          <a:endParaRPr lang="en-US"/>
                        </a:p>
                      </a:txBody>
                      <a:tcPr>
                        <a:blipFill rotWithShape="0">
                          <a:blip r:embed="rId4"/>
                          <a:stretch>
                            <a:fillRect l="-870" t="-110909" r="-1073913" b="-596364"/>
                          </a:stretch>
                        </a:blipFill>
                      </a:tcPr>
                    </a:tc>
                    <a:tc>
                      <a:txBody>
                        <a:bodyPr/>
                        <a:lstStyle/>
                        <a:p>
                          <a:endParaRPr lang="en-US"/>
                        </a:p>
                      </a:txBody>
                      <a:tcPr>
                        <a:blipFill rotWithShape="0">
                          <a:blip r:embed="rId4"/>
                          <a:stretch>
                            <a:fillRect l="-108411" t="-110909" r="-1054206" b="-596364"/>
                          </a:stretch>
                        </a:blipFill>
                      </a:tcPr>
                    </a:tc>
                    <a:tc>
                      <a:txBody>
                        <a:bodyPr/>
                        <a:lstStyle/>
                        <a:p>
                          <a:endParaRPr lang="en-US"/>
                        </a:p>
                      </a:txBody>
                      <a:tcPr>
                        <a:blipFill rotWithShape="0">
                          <a:blip r:embed="rId4"/>
                          <a:stretch>
                            <a:fillRect l="-135152" t="-110909" r="-583636" b="-596364"/>
                          </a:stretch>
                        </a:blipFill>
                      </a:tcPr>
                    </a:tc>
                    <a:tc>
                      <a:txBody>
                        <a:bodyPr/>
                        <a:lstStyle/>
                        <a:p>
                          <a:endParaRPr lang="en-US"/>
                        </a:p>
                      </a:txBody>
                      <a:tcPr>
                        <a:blipFill rotWithShape="0">
                          <a:blip r:embed="rId4"/>
                          <a:stretch>
                            <a:fillRect l="-224277" t="-110909" r="-456647" b="-596364"/>
                          </a:stretch>
                        </a:blipFill>
                      </a:tcPr>
                    </a:tc>
                    <a:tc>
                      <a:txBody>
                        <a:bodyPr/>
                        <a:lstStyle/>
                        <a:p>
                          <a:endParaRPr lang="en-US"/>
                        </a:p>
                      </a:txBody>
                      <a:tcPr>
                        <a:blipFill rotWithShape="0">
                          <a:blip r:embed="rId4"/>
                          <a:stretch>
                            <a:fillRect l="-257339" t="-110909" r="-262385" b="-596364"/>
                          </a:stretch>
                        </a:blipFill>
                      </a:tcPr>
                    </a:tc>
                    <a:tc>
                      <a:txBody>
                        <a:bodyPr/>
                        <a:lstStyle/>
                        <a:p>
                          <a:endParaRPr lang="en-US"/>
                        </a:p>
                      </a:txBody>
                      <a:tcPr>
                        <a:blipFill rotWithShape="0">
                          <a:blip r:embed="rId4"/>
                          <a:stretch>
                            <a:fillRect l="-603876" t="-110909" r="-343411" b="-596364"/>
                          </a:stretch>
                        </a:blipFill>
                      </a:tcPr>
                    </a:tc>
                    <a:tc>
                      <a:txBody>
                        <a:bodyPr/>
                        <a:lstStyle/>
                        <a:p>
                          <a:endParaRPr lang="en-US"/>
                        </a:p>
                      </a:txBody>
                      <a:tcPr>
                        <a:blipFill rotWithShape="0">
                          <a:blip r:embed="rId4"/>
                          <a:stretch>
                            <a:fillRect l="-653237" t="-110909" r="-218705" b="-596364"/>
                          </a:stretch>
                        </a:blipFill>
                      </a:tcPr>
                    </a:tc>
                    <a:tc>
                      <a:txBody>
                        <a:bodyPr/>
                        <a:lstStyle/>
                        <a:p>
                          <a:endParaRPr lang="en-US"/>
                        </a:p>
                      </a:txBody>
                      <a:tcPr>
                        <a:blipFill rotWithShape="0">
                          <a:blip r:embed="rId4"/>
                          <a:stretch>
                            <a:fillRect l="-698000" t="-110909" r="-102667" b="-596364"/>
                          </a:stretch>
                        </a:blipFill>
                      </a:tcPr>
                    </a:tc>
                    <a:tc>
                      <a:txBody>
                        <a:bodyPr/>
                        <a:lstStyle/>
                        <a:p>
                          <a:endParaRPr lang="en-US"/>
                        </a:p>
                      </a:txBody>
                      <a:tcPr>
                        <a:blipFill rotWithShape="0">
                          <a:blip r:embed="rId4"/>
                          <a:stretch>
                            <a:fillRect l="-803356" t="-110909" r="-3356" b="-596364"/>
                          </a:stretch>
                        </a:blipFill>
                      </a:tcPr>
                    </a:tc>
                  </a:tr>
                  <a:tr h="549593">
                    <a:tc>
                      <a:txBody>
                        <a:bodyPr/>
                        <a:lstStyle/>
                        <a:p>
                          <a:endParaRPr lang="en-US"/>
                        </a:p>
                      </a:txBody>
                      <a:tcPr>
                        <a:blipFill rotWithShape="0">
                          <a:blip r:embed="rId4"/>
                          <a:stretch>
                            <a:fillRect l="-870" t="-128889" r="-1073913" b="-264444"/>
                          </a:stretch>
                        </a:blipFill>
                      </a:tcPr>
                    </a:tc>
                    <a:tc>
                      <a:txBody>
                        <a:bodyPr/>
                        <a:lstStyle/>
                        <a:p>
                          <a:endParaRPr lang="en-US"/>
                        </a:p>
                      </a:txBody>
                      <a:tcPr>
                        <a:blipFill rotWithShape="0">
                          <a:blip r:embed="rId4"/>
                          <a:stretch>
                            <a:fillRect l="-108411" t="-128889" r="-1054206" b="-264444"/>
                          </a:stretch>
                        </a:blipFill>
                      </a:tcPr>
                    </a:tc>
                    <a:tc>
                      <a:txBody>
                        <a:bodyPr/>
                        <a:lstStyle/>
                        <a:p>
                          <a:endParaRPr lang="en-US"/>
                        </a:p>
                      </a:txBody>
                      <a:tcPr>
                        <a:blipFill rotWithShape="0">
                          <a:blip r:embed="rId4"/>
                          <a:stretch>
                            <a:fillRect l="-135152" t="-128889" r="-583636" b="-264444"/>
                          </a:stretch>
                        </a:blipFill>
                      </a:tcPr>
                    </a:tc>
                    <a:tc>
                      <a:txBody>
                        <a:bodyPr/>
                        <a:lstStyle/>
                        <a:p>
                          <a:endParaRPr lang="en-US"/>
                        </a:p>
                      </a:txBody>
                      <a:tcPr>
                        <a:blipFill rotWithShape="0">
                          <a:blip r:embed="rId4"/>
                          <a:stretch>
                            <a:fillRect l="-224277" t="-128889" r="-456647" b="-264444"/>
                          </a:stretch>
                        </a:blipFill>
                      </a:tcPr>
                    </a:tc>
                    <a:tc>
                      <a:txBody>
                        <a:bodyPr/>
                        <a:lstStyle/>
                        <a:p>
                          <a:endParaRPr lang="en-US"/>
                        </a:p>
                      </a:txBody>
                      <a:tcPr>
                        <a:blipFill rotWithShape="0">
                          <a:blip r:embed="rId4"/>
                          <a:stretch>
                            <a:fillRect l="-257339" t="-128889" r="-262385" b="-264444"/>
                          </a:stretch>
                        </a:blipFill>
                      </a:tcPr>
                    </a:tc>
                    <a:tc>
                      <a:txBody>
                        <a:bodyPr/>
                        <a:lstStyle/>
                        <a:p>
                          <a:endParaRPr lang="en-US"/>
                        </a:p>
                      </a:txBody>
                      <a:tcPr>
                        <a:blipFill rotWithShape="0">
                          <a:blip r:embed="rId4"/>
                          <a:stretch>
                            <a:fillRect l="-603876" t="-128889" r="-343411" b="-264444"/>
                          </a:stretch>
                        </a:blipFill>
                      </a:tcPr>
                    </a:tc>
                    <a:tc>
                      <a:txBody>
                        <a:bodyPr/>
                        <a:lstStyle/>
                        <a:p>
                          <a:endParaRPr lang="en-US"/>
                        </a:p>
                      </a:txBody>
                      <a:tcPr>
                        <a:blipFill rotWithShape="0">
                          <a:blip r:embed="rId4"/>
                          <a:stretch>
                            <a:fillRect l="-653237" t="-128889" r="-218705" b="-264444"/>
                          </a:stretch>
                        </a:blipFill>
                      </a:tcPr>
                    </a:tc>
                    <a:tc>
                      <a:txBody>
                        <a:bodyPr/>
                        <a:lstStyle/>
                        <a:p>
                          <a:endParaRPr lang="en-US"/>
                        </a:p>
                      </a:txBody>
                      <a:tcPr>
                        <a:blipFill rotWithShape="0">
                          <a:blip r:embed="rId4"/>
                          <a:stretch>
                            <a:fillRect l="-698000" t="-128889" r="-102667" b="-264444"/>
                          </a:stretch>
                        </a:blipFill>
                      </a:tcPr>
                    </a:tc>
                    <a:tc>
                      <a:txBody>
                        <a:bodyPr/>
                        <a:lstStyle/>
                        <a:p>
                          <a:endParaRPr lang="en-US"/>
                        </a:p>
                      </a:txBody>
                      <a:tcPr>
                        <a:blipFill rotWithShape="0">
                          <a:blip r:embed="rId4"/>
                          <a:stretch>
                            <a:fillRect l="-803356" t="-128889" r="-3356" b="-264444"/>
                          </a:stretch>
                        </a:blipFill>
                      </a:tcPr>
                    </a:tc>
                  </a:tr>
                  <a:tr h="549593">
                    <a:tc>
                      <a:txBody>
                        <a:bodyPr/>
                        <a:lstStyle/>
                        <a:p>
                          <a:endParaRPr lang="en-US"/>
                        </a:p>
                      </a:txBody>
                      <a:tcPr>
                        <a:blipFill rotWithShape="0">
                          <a:blip r:embed="rId4"/>
                          <a:stretch>
                            <a:fillRect l="-870" t="-226374" r="-1073913" b="-161538"/>
                          </a:stretch>
                        </a:blipFill>
                      </a:tcPr>
                    </a:tc>
                    <a:tc>
                      <a:txBody>
                        <a:bodyPr/>
                        <a:lstStyle/>
                        <a:p>
                          <a:endParaRPr lang="en-US"/>
                        </a:p>
                      </a:txBody>
                      <a:tcPr>
                        <a:blipFill rotWithShape="0">
                          <a:blip r:embed="rId4"/>
                          <a:stretch>
                            <a:fillRect l="-108411" t="-226374" r="-1054206" b="-161538"/>
                          </a:stretch>
                        </a:blipFill>
                      </a:tcPr>
                    </a:tc>
                    <a:tc>
                      <a:txBody>
                        <a:bodyPr/>
                        <a:lstStyle/>
                        <a:p>
                          <a:endParaRPr lang="en-US"/>
                        </a:p>
                      </a:txBody>
                      <a:tcPr>
                        <a:blipFill rotWithShape="0">
                          <a:blip r:embed="rId4"/>
                          <a:stretch>
                            <a:fillRect l="-135152" t="-226374" r="-583636" b="-161538"/>
                          </a:stretch>
                        </a:blipFill>
                      </a:tcPr>
                    </a:tc>
                    <a:tc>
                      <a:txBody>
                        <a:bodyPr/>
                        <a:lstStyle/>
                        <a:p>
                          <a:endParaRPr lang="en-US"/>
                        </a:p>
                      </a:txBody>
                      <a:tcPr>
                        <a:blipFill rotWithShape="0">
                          <a:blip r:embed="rId4"/>
                          <a:stretch>
                            <a:fillRect l="-224277" t="-226374" r="-456647" b="-161538"/>
                          </a:stretch>
                        </a:blipFill>
                      </a:tcPr>
                    </a:tc>
                    <a:tc>
                      <a:txBody>
                        <a:bodyPr/>
                        <a:lstStyle/>
                        <a:p>
                          <a:endParaRPr lang="en-US"/>
                        </a:p>
                      </a:txBody>
                      <a:tcPr>
                        <a:blipFill rotWithShape="0">
                          <a:blip r:embed="rId4"/>
                          <a:stretch>
                            <a:fillRect l="-257339" t="-226374" r="-262385" b="-161538"/>
                          </a:stretch>
                        </a:blipFill>
                      </a:tcPr>
                    </a:tc>
                    <a:tc>
                      <a:txBody>
                        <a:bodyPr/>
                        <a:lstStyle/>
                        <a:p>
                          <a:endParaRPr lang="en-US"/>
                        </a:p>
                      </a:txBody>
                      <a:tcPr>
                        <a:blipFill rotWithShape="0">
                          <a:blip r:embed="rId4"/>
                          <a:stretch>
                            <a:fillRect l="-603876" t="-226374" r="-343411" b="-161538"/>
                          </a:stretch>
                        </a:blipFill>
                      </a:tcPr>
                    </a:tc>
                    <a:tc>
                      <a:txBody>
                        <a:bodyPr/>
                        <a:lstStyle/>
                        <a:p>
                          <a:endParaRPr lang="en-US"/>
                        </a:p>
                      </a:txBody>
                      <a:tcPr>
                        <a:blipFill rotWithShape="0">
                          <a:blip r:embed="rId4"/>
                          <a:stretch>
                            <a:fillRect l="-653237" t="-226374" r="-218705" b="-161538"/>
                          </a:stretch>
                        </a:blipFill>
                      </a:tcPr>
                    </a:tc>
                    <a:tc>
                      <a:txBody>
                        <a:bodyPr/>
                        <a:lstStyle/>
                        <a:p>
                          <a:endParaRPr lang="en-US"/>
                        </a:p>
                      </a:txBody>
                      <a:tcPr>
                        <a:blipFill rotWithShape="0">
                          <a:blip r:embed="rId4"/>
                          <a:stretch>
                            <a:fillRect l="-698000" t="-226374" r="-102667" b="-161538"/>
                          </a:stretch>
                        </a:blipFill>
                      </a:tcPr>
                    </a:tc>
                    <a:tc>
                      <a:txBody>
                        <a:bodyPr/>
                        <a:lstStyle/>
                        <a:p>
                          <a:endParaRPr lang="en-US"/>
                        </a:p>
                      </a:txBody>
                      <a:tcPr>
                        <a:blipFill rotWithShape="0">
                          <a:blip r:embed="rId4"/>
                          <a:stretch>
                            <a:fillRect l="-803356" t="-226374" r="-3356" b="-161538"/>
                          </a:stretch>
                        </a:blipFill>
                      </a:tcPr>
                    </a:tc>
                  </a:tr>
                  <a:tr h="335280">
                    <a:tc>
                      <a:txBody>
                        <a:bodyPr/>
                        <a:lstStyle/>
                        <a:p>
                          <a:endParaRPr lang="en-US"/>
                        </a:p>
                      </a:txBody>
                      <a:tcPr>
                        <a:blipFill rotWithShape="0">
                          <a:blip r:embed="rId4"/>
                          <a:stretch>
                            <a:fillRect l="-870" t="-540000" r="-1073913" b="-167273"/>
                          </a:stretch>
                        </a:blipFill>
                      </a:tcPr>
                    </a:tc>
                    <a:tc>
                      <a:txBody>
                        <a:bodyPr/>
                        <a:lstStyle/>
                        <a:p>
                          <a:endParaRPr lang="en-US"/>
                        </a:p>
                      </a:txBody>
                      <a:tcPr>
                        <a:blipFill rotWithShape="0">
                          <a:blip r:embed="rId4"/>
                          <a:stretch>
                            <a:fillRect l="-108411" t="-540000" r="-1054206" b="-167273"/>
                          </a:stretch>
                        </a:blipFill>
                      </a:tcPr>
                    </a:tc>
                    <a:tc>
                      <a:txBody>
                        <a:bodyPr/>
                        <a:lstStyle/>
                        <a:p>
                          <a:endParaRPr lang="en-US"/>
                        </a:p>
                      </a:txBody>
                      <a:tcPr>
                        <a:blipFill rotWithShape="0">
                          <a:blip r:embed="rId4"/>
                          <a:stretch>
                            <a:fillRect l="-135152" t="-540000" r="-583636" b="-167273"/>
                          </a:stretch>
                        </a:blipFill>
                      </a:tcPr>
                    </a:tc>
                    <a:tc>
                      <a:txBody>
                        <a:bodyPr/>
                        <a:lstStyle/>
                        <a:p>
                          <a:endParaRPr lang="en-US"/>
                        </a:p>
                      </a:txBody>
                      <a:tcPr>
                        <a:blipFill rotWithShape="0">
                          <a:blip r:embed="rId4"/>
                          <a:stretch>
                            <a:fillRect l="-224277" t="-540000" r="-456647" b="-167273"/>
                          </a:stretch>
                        </a:blipFill>
                      </a:tcPr>
                    </a:tc>
                    <a:tc>
                      <a:txBody>
                        <a:bodyPr/>
                        <a:lstStyle/>
                        <a:p>
                          <a:endParaRPr lang="en-US"/>
                        </a:p>
                      </a:txBody>
                      <a:tcPr>
                        <a:blipFill rotWithShape="0">
                          <a:blip r:embed="rId4"/>
                          <a:stretch>
                            <a:fillRect l="-257339" t="-540000" r="-262385" b="-167273"/>
                          </a:stretch>
                        </a:blipFill>
                      </a:tcPr>
                    </a:tc>
                    <a:tc>
                      <a:txBody>
                        <a:bodyPr/>
                        <a:lstStyle/>
                        <a:p>
                          <a:endParaRPr lang="en-US"/>
                        </a:p>
                      </a:txBody>
                      <a:tcPr>
                        <a:blipFill rotWithShape="0">
                          <a:blip r:embed="rId4"/>
                          <a:stretch>
                            <a:fillRect l="-603876" t="-540000" r="-343411" b="-167273"/>
                          </a:stretch>
                        </a:blipFill>
                      </a:tcPr>
                    </a:tc>
                    <a:tc>
                      <a:txBody>
                        <a:bodyPr/>
                        <a:lstStyle/>
                        <a:p>
                          <a:endParaRPr lang="en-US"/>
                        </a:p>
                      </a:txBody>
                      <a:tcPr>
                        <a:blipFill rotWithShape="0">
                          <a:blip r:embed="rId4"/>
                          <a:stretch>
                            <a:fillRect l="-653237" t="-540000" r="-218705" b="-167273"/>
                          </a:stretch>
                        </a:blipFill>
                      </a:tcPr>
                    </a:tc>
                    <a:tc>
                      <a:txBody>
                        <a:bodyPr/>
                        <a:lstStyle/>
                        <a:p>
                          <a:endParaRPr lang="en-US"/>
                        </a:p>
                      </a:txBody>
                      <a:tcPr>
                        <a:blipFill rotWithShape="0">
                          <a:blip r:embed="rId4"/>
                          <a:stretch>
                            <a:fillRect l="-698000" t="-540000" r="-102667" b="-167273"/>
                          </a:stretch>
                        </a:blipFill>
                      </a:tcPr>
                    </a:tc>
                    <a:tc>
                      <a:txBody>
                        <a:bodyPr/>
                        <a:lstStyle/>
                        <a:p>
                          <a:endParaRPr lang="en-US"/>
                        </a:p>
                      </a:txBody>
                      <a:tcPr>
                        <a:blipFill rotWithShape="0">
                          <a:blip r:embed="rId4"/>
                          <a:stretch>
                            <a:fillRect l="-803356" t="-540000" r="-3356" b="-167273"/>
                          </a:stretch>
                        </a:blipFill>
                      </a:tcPr>
                    </a:tc>
                  </a:tr>
                  <a:tr h="549593">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4"/>
                          <a:stretch>
                            <a:fillRect l="-135152" t="-391111" r="-583636" b="-2222"/>
                          </a:stretch>
                        </a:blipFill>
                      </a:tcPr>
                    </a:tc>
                    <a:tc>
                      <a:txBody>
                        <a:bodyPr/>
                        <a:lstStyle/>
                        <a:p>
                          <a:endParaRPr lang="en-US"/>
                        </a:p>
                      </a:txBody>
                      <a:tcPr>
                        <a:blipFill rotWithShape="0">
                          <a:blip r:embed="rId4"/>
                          <a:stretch>
                            <a:fillRect l="-224277" t="-391111" r="-456647" b="-2222"/>
                          </a:stretch>
                        </a:blipFill>
                      </a:tcPr>
                    </a:tc>
                    <a:tc>
                      <a:txBody>
                        <a:bodyPr/>
                        <a:lstStyle/>
                        <a:p>
                          <a:endParaRPr lang="en-US"/>
                        </a:p>
                      </a:txBody>
                      <a:tcPr>
                        <a:blipFill rotWithShape="0">
                          <a:blip r:embed="rId4"/>
                          <a:stretch>
                            <a:fillRect l="-257339" t="-391111" r="-262385" b="-2222"/>
                          </a:stretch>
                        </a:blipFill>
                      </a:tcPr>
                    </a:tc>
                    <a:tc>
                      <a:txBody>
                        <a:bodyPr/>
                        <a:lstStyle/>
                        <a:p>
                          <a:endParaRPr lang="en-US"/>
                        </a:p>
                      </a:txBody>
                      <a:tcPr>
                        <a:blipFill rotWithShape="0">
                          <a:blip r:embed="rId4"/>
                          <a:stretch>
                            <a:fillRect l="-603876" t="-391111" r="-343411" b="-2222"/>
                          </a:stretch>
                        </a:blipFill>
                      </a:tcPr>
                    </a:tc>
                    <a:tc>
                      <a:txBody>
                        <a:bodyPr/>
                        <a:lstStyle/>
                        <a:p>
                          <a:endParaRPr lang="en-US"/>
                        </a:p>
                      </a:txBody>
                      <a:tcPr>
                        <a:blipFill rotWithShape="0">
                          <a:blip r:embed="rId4"/>
                          <a:stretch>
                            <a:fillRect l="-653237" t="-391111" r="-218705" b="-2222"/>
                          </a:stretch>
                        </a:blipFill>
                      </a:tcPr>
                    </a:tc>
                    <a:tc>
                      <a:txBody>
                        <a:bodyPr/>
                        <a:lstStyle/>
                        <a:p>
                          <a:endParaRPr lang="en-US"/>
                        </a:p>
                      </a:txBody>
                      <a:tcPr>
                        <a:blipFill rotWithShape="0">
                          <a:blip r:embed="rId4"/>
                          <a:stretch>
                            <a:fillRect l="-698000" t="-391111" r="-102667" b="-2222"/>
                          </a:stretch>
                        </a:blipFill>
                      </a:tcPr>
                    </a:tc>
                    <a:tc>
                      <a:txBody>
                        <a:bodyPr/>
                        <a:lstStyle/>
                        <a:p>
                          <a:endParaRPr lang="en-US"/>
                        </a:p>
                      </a:txBody>
                      <a:tcPr>
                        <a:blipFill rotWithShape="0">
                          <a:blip r:embed="rId4"/>
                          <a:stretch>
                            <a:fillRect l="-803356" t="-391111" r="-3356" b="-2222"/>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557048" y="1355834"/>
                <a:ext cx="8653892" cy="722377"/>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Again, as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𝑧</m:t>
                        </m:r>
                      </m:e>
                      <m:sub>
                        <m:r>
                          <a:rPr lang="en-US" sz="1600" b="0" i="0" smtClean="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𝑐</m:t>
                        </m:r>
                      </m:e>
                      <m:sub>
                        <m:r>
                          <a:rPr lang="en-US" sz="1600" b="0" i="0" smtClean="0">
                            <a:solidFill>
                              <a:schemeClr val="tx1">
                                <a:lumMod val="50000"/>
                                <a:lumOff val="50000"/>
                              </a:schemeClr>
                            </a:solidFill>
                            <a:latin typeface="Cambria Math" panose="02040503050406030204" pitchFamily="18" charset="0"/>
                          </a:rPr>
                          <m:t>2</m:t>
                        </m:r>
                      </m:sub>
                    </m:sSub>
                  </m:oMath>
                </a14:m>
                <a:r>
                  <a:rPr lang="en-US" sz="1600" dirty="0">
                    <a:solidFill>
                      <a:schemeClr val="tx1">
                        <a:lumMod val="50000"/>
                        <a:lumOff val="50000"/>
                      </a:schemeClr>
                    </a:solidFill>
                    <a:latin typeface="Cambria Math" panose="02040503050406030204" pitchFamily="18" charset="0"/>
                  </a:rPr>
                  <a:t>is most negative,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2</m:t>
                        </m:r>
                      </m:sub>
                    </m:sSub>
                  </m:oMath>
                </a14:m>
                <a:r>
                  <a:rPr lang="en-US" sz="1600" dirty="0">
                    <a:solidFill>
                      <a:schemeClr val="tx1">
                        <a:lumMod val="50000"/>
                        <a:lumOff val="50000"/>
                      </a:schemeClr>
                    </a:solidFill>
                    <a:latin typeface="Cambria Math" panose="02040503050406030204" pitchFamily="18" charset="0"/>
                  </a:rPr>
                  <a:t> enters the basis. Further as </a:t>
                </a:r>
                <a14:m>
                  <m:oMath xmlns:m="http://schemas.openxmlformats.org/officeDocument/2006/math">
                    <m:f>
                      <m:fPr>
                        <m:ctrlPr>
                          <a:rPr lang="en-US" sz="1600" i="1">
                            <a:solidFill>
                              <a:schemeClr val="tx1">
                                <a:lumMod val="50000"/>
                                <a:lumOff val="50000"/>
                              </a:schemeClr>
                            </a:solidFill>
                            <a:latin typeface="Cambria Math" panose="02040503050406030204" pitchFamily="18" charset="0"/>
                          </a:rPr>
                        </m:ctrlPr>
                      </m:fPr>
                      <m:num>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𝑏</m:t>
                            </m:r>
                          </m:e>
                          <m:sub>
                            <m:r>
                              <a:rPr lang="en-US" sz="1600" b="0" i="0" smtClean="0">
                                <a:solidFill>
                                  <a:schemeClr val="tx1">
                                    <a:lumMod val="50000"/>
                                    <a:lumOff val="50000"/>
                                  </a:schemeClr>
                                </a:solidFill>
                                <a:latin typeface="Cambria Math" panose="02040503050406030204" pitchFamily="18" charset="0"/>
                              </a:rPr>
                              <m:t>2</m:t>
                            </m:r>
                          </m:sub>
                        </m:sSub>
                      </m:num>
                      <m:den>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𝑎</m:t>
                            </m:r>
                          </m:e>
                          <m:sub>
                            <m:r>
                              <a:rPr lang="en-US" sz="1600">
                                <a:solidFill>
                                  <a:schemeClr val="tx1">
                                    <a:lumMod val="50000"/>
                                    <a:lumOff val="50000"/>
                                  </a:schemeClr>
                                </a:solidFill>
                                <a:latin typeface="Cambria Math" panose="02040503050406030204" pitchFamily="18" charset="0"/>
                              </a:rPr>
                              <m:t>2</m:t>
                            </m:r>
                            <m:r>
                              <a:rPr lang="en-US" sz="1600" b="0" i="0" smtClean="0">
                                <a:solidFill>
                                  <a:schemeClr val="tx1">
                                    <a:lumMod val="50000"/>
                                    <a:lumOff val="50000"/>
                                  </a:schemeClr>
                                </a:solidFill>
                                <a:latin typeface="Cambria Math" panose="02040503050406030204" pitchFamily="18" charset="0"/>
                              </a:rPr>
                              <m:t>2</m:t>
                            </m:r>
                          </m:sub>
                        </m:sSub>
                      </m:den>
                    </m:f>
                  </m:oMath>
                </a14:m>
                <a:r>
                  <a:rPr lang="en-US" sz="1600" dirty="0">
                    <a:solidFill>
                      <a:schemeClr val="tx1">
                        <a:lumMod val="50000"/>
                        <a:lumOff val="50000"/>
                      </a:schemeClr>
                    </a:solidFill>
                    <a:latin typeface="Cambria Math" panose="02040503050406030204" pitchFamily="18" charset="0"/>
                  </a:rPr>
                  <a:t> is least among the positive ratios,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6</m:t>
                        </m:r>
                      </m:sub>
                    </m:sSub>
                  </m:oMath>
                </a14:m>
                <a:r>
                  <a:rPr lang="en-US" sz="1600" dirty="0">
                    <a:solidFill>
                      <a:schemeClr val="tx1">
                        <a:lumMod val="50000"/>
                        <a:lumOff val="50000"/>
                      </a:schemeClr>
                    </a:solidFill>
                    <a:latin typeface="Cambria Math" panose="02040503050406030204" pitchFamily="18" charset="0"/>
                  </a:rPr>
                  <a:t> leaves the basis. Thus the updated simplex table is :</a:t>
                </a:r>
              </a:p>
            </p:txBody>
          </p:sp>
        </mc:Choice>
        <mc:Fallback xmlns="">
          <p:sp>
            <p:nvSpPr>
              <p:cNvPr id="7" name="Rectangle 6"/>
              <p:cNvSpPr>
                <a:spLocks noRot="1" noChangeAspect="1" noMove="1" noResize="1" noEditPoints="1" noAdjustHandles="1" noChangeArrowheads="1" noChangeShapeType="1" noTextEdit="1"/>
              </p:cNvSpPr>
              <p:nvPr/>
            </p:nvSpPr>
            <p:spPr>
              <a:xfrm>
                <a:off x="557048" y="1355834"/>
                <a:ext cx="8653892" cy="722377"/>
              </a:xfrm>
              <a:prstGeom prst="rect">
                <a:avLst/>
              </a:prstGeom>
              <a:blipFill rotWithShape="0">
                <a:blip r:embed="rId3"/>
                <a:stretch>
                  <a:fillRect l="-352" b="-92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677334" y="5270534"/>
                <a:ext cx="8348425" cy="711092"/>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𝑧</m:t>
                        </m:r>
                      </m:e>
                      <m:sub>
                        <m:r>
                          <m:rPr>
                            <m:sty m:val="p"/>
                          </m:rPr>
                          <a:rPr lang="en-US" sz="1600" b="0" i="0" smtClean="0">
                            <a:solidFill>
                              <a:schemeClr val="tx1">
                                <a:lumMod val="50000"/>
                                <a:lumOff val="50000"/>
                              </a:schemeClr>
                            </a:solidFill>
                            <a:latin typeface="Cambria Math" panose="02040503050406030204" pitchFamily="18" charset="0"/>
                          </a:rPr>
                          <m:t>j</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𝑐</m:t>
                        </m:r>
                      </m:e>
                      <m:sub>
                        <m:r>
                          <a:rPr lang="en-US" sz="1600" b="0" i="1" smtClean="0">
                            <a:solidFill>
                              <a:schemeClr val="tx1">
                                <a:lumMod val="50000"/>
                                <a:lumOff val="50000"/>
                              </a:schemeClr>
                            </a:solidFill>
                            <a:latin typeface="Cambria Math" panose="02040503050406030204" pitchFamily="18" charset="0"/>
                          </a:rPr>
                          <m:t>𝑗</m:t>
                        </m:r>
                      </m:sub>
                    </m:sSub>
                    <m:r>
                      <a:rPr lang="en-US" sz="1600" b="0" i="1" smtClean="0">
                        <a:solidFill>
                          <a:schemeClr val="tx1">
                            <a:lumMod val="50000"/>
                            <a:lumOff val="50000"/>
                          </a:schemeClr>
                        </a:solidFill>
                        <a:latin typeface="Cambria Math" panose="02040503050406030204" pitchFamily="18" charset="0"/>
                      </a:rPr>
                      <m:t>≥0 ∀ </m:t>
                    </m:r>
                    <m:r>
                      <a:rPr lang="en-US" sz="1600" b="0" i="1" smtClean="0">
                        <a:solidFill>
                          <a:schemeClr val="tx1">
                            <a:lumMod val="50000"/>
                            <a:lumOff val="50000"/>
                          </a:schemeClr>
                        </a:solidFill>
                        <a:latin typeface="Cambria Math" panose="02040503050406030204" pitchFamily="18" charset="0"/>
                      </a:rPr>
                      <m:t>𝑗</m:t>
                    </m:r>
                  </m:oMath>
                </a14:m>
                <a:r>
                  <a:rPr lang="en-US" sz="1600" dirty="0" smtClean="0">
                    <a:solidFill>
                      <a:schemeClr val="tx1">
                        <a:lumMod val="50000"/>
                        <a:lumOff val="50000"/>
                      </a:schemeClr>
                    </a:solidFill>
                    <a:latin typeface="Cambria Math" panose="02040503050406030204" pitchFamily="18" charset="0"/>
                  </a:rPr>
                  <a:t>, (and all artificial variables are zero),  the current solution is optimal for the given problem. Thus optimal solution is </a:t>
                </a:r>
                <a14:m>
                  <m:oMath xmlns:m="http://schemas.openxmlformats.org/officeDocument/2006/math">
                    <m:sSub>
                      <m:sSubPr>
                        <m:ctrlPr>
                          <a:rPr lang="en-US" sz="1600" b="0" i="1" smtClean="0">
                            <a:solidFill>
                              <a:schemeClr val="tx1">
                                <a:lumMod val="50000"/>
                                <a:lumOff val="50000"/>
                              </a:schemeClr>
                            </a:solidFill>
                            <a:latin typeface="Cambria Math" panose="02040503050406030204" pitchFamily="18" charset="0"/>
                          </a:rPr>
                        </m:ctrlPr>
                      </m:sSubPr>
                      <m:e>
                        <m:r>
                          <a:rPr lang="en-US" sz="1600" b="0" i="1" smtClean="0">
                            <a:solidFill>
                              <a:schemeClr val="tx1">
                                <a:lumMod val="50000"/>
                                <a:lumOff val="50000"/>
                              </a:schemeClr>
                            </a:solidFill>
                            <a:latin typeface="Cambria Math" panose="02040503050406030204" pitchFamily="18" charset="0"/>
                          </a:rPr>
                          <m:t>𝑥</m:t>
                        </m:r>
                      </m:e>
                      <m:sub>
                        <m:r>
                          <a:rPr lang="en-US" sz="1600" b="0" i="1" smtClean="0">
                            <a:solidFill>
                              <a:schemeClr val="tx1">
                                <a:lumMod val="50000"/>
                                <a:lumOff val="50000"/>
                              </a:schemeClr>
                            </a:solidFill>
                            <a:latin typeface="Cambria Math" panose="02040503050406030204" pitchFamily="18" charset="0"/>
                          </a:rPr>
                          <m:t>1</m:t>
                        </m:r>
                      </m:sub>
                    </m:sSub>
                    <m:r>
                      <a:rPr lang="en-US" sz="1600" b="0" i="1" smtClean="0">
                        <a:solidFill>
                          <a:schemeClr val="tx1">
                            <a:lumMod val="50000"/>
                            <a:lumOff val="50000"/>
                          </a:schemeClr>
                        </a:solidFill>
                        <a:latin typeface="Cambria Math" panose="02040503050406030204" pitchFamily="18" charset="0"/>
                      </a:rPr>
                      <m:t>=</m:t>
                    </m:r>
                    <m:f>
                      <m:fPr>
                        <m:ctrlPr>
                          <a:rPr lang="en-US" sz="1600" b="0" i="1" smtClean="0">
                            <a:solidFill>
                              <a:schemeClr val="tx1">
                                <a:lumMod val="50000"/>
                                <a:lumOff val="50000"/>
                              </a:schemeClr>
                            </a:solidFill>
                            <a:latin typeface="Cambria Math" panose="02040503050406030204" pitchFamily="18" charset="0"/>
                          </a:rPr>
                        </m:ctrlPr>
                      </m:fPr>
                      <m:num>
                        <m:r>
                          <a:rPr lang="en-US" sz="1600" b="0" i="1" smtClean="0">
                            <a:solidFill>
                              <a:schemeClr val="tx1">
                                <a:lumMod val="50000"/>
                                <a:lumOff val="50000"/>
                              </a:schemeClr>
                            </a:solidFill>
                            <a:latin typeface="Cambria Math" panose="02040503050406030204" pitchFamily="18" charset="0"/>
                          </a:rPr>
                          <m:t>3</m:t>
                        </m:r>
                      </m:num>
                      <m:den>
                        <m:r>
                          <a:rPr lang="en-US" sz="1600" b="0" i="1" smtClean="0">
                            <a:solidFill>
                              <a:schemeClr val="tx1">
                                <a:lumMod val="50000"/>
                                <a:lumOff val="50000"/>
                              </a:schemeClr>
                            </a:solidFill>
                            <a:latin typeface="Cambria Math" panose="02040503050406030204" pitchFamily="18" charset="0"/>
                          </a:rPr>
                          <m:t>5</m:t>
                        </m:r>
                      </m:den>
                    </m:f>
                    <m:r>
                      <a:rPr lang="en-US" sz="1600" b="0" i="1" smtClean="0">
                        <a:solidFill>
                          <a:schemeClr val="tx1">
                            <a:lumMod val="50000"/>
                            <a:lumOff val="50000"/>
                          </a:schemeClr>
                        </a:solidFill>
                        <a:latin typeface="Cambria Math" panose="02040503050406030204" pitchFamily="18" charset="0"/>
                      </a:rPr>
                      <m:t>, </m:t>
                    </m:r>
                    <m:sSub>
                      <m:sSubPr>
                        <m:ctrlPr>
                          <a:rPr lang="en-US" sz="1600" b="0" i="1" smtClean="0">
                            <a:solidFill>
                              <a:schemeClr val="tx1">
                                <a:lumMod val="50000"/>
                                <a:lumOff val="50000"/>
                              </a:schemeClr>
                            </a:solidFill>
                            <a:latin typeface="Cambria Math" panose="02040503050406030204" pitchFamily="18" charset="0"/>
                          </a:rPr>
                        </m:ctrlPr>
                      </m:sSubPr>
                      <m:e>
                        <m:r>
                          <a:rPr lang="en-US" sz="1600" b="0" i="1" smtClean="0">
                            <a:solidFill>
                              <a:schemeClr val="tx1">
                                <a:lumMod val="50000"/>
                                <a:lumOff val="50000"/>
                              </a:schemeClr>
                            </a:solidFill>
                            <a:latin typeface="Cambria Math" panose="02040503050406030204" pitchFamily="18" charset="0"/>
                          </a:rPr>
                          <m:t>𝑥</m:t>
                        </m:r>
                      </m:e>
                      <m:sub>
                        <m:r>
                          <a:rPr lang="en-US" sz="1600" b="0" i="1" smtClean="0">
                            <a:solidFill>
                              <a:schemeClr val="tx1">
                                <a:lumMod val="50000"/>
                                <a:lumOff val="50000"/>
                              </a:schemeClr>
                            </a:solidFill>
                            <a:latin typeface="Cambria Math" panose="02040503050406030204" pitchFamily="18" charset="0"/>
                          </a:rPr>
                          <m:t>2</m:t>
                        </m:r>
                      </m:sub>
                    </m:sSub>
                    <m:r>
                      <a:rPr lang="en-US" sz="1600" b="0" i="1" smtClean="0">
                        <a:solidFill>
                          <a:schemeClr val="tx1">
                            <a:lumMod val="50000"/>
                            <a:lumOff val="50000"/>
                          </a:schemeClr>
                        </a:solidFill>
                        <a:latin typeface="Cambria Math" panose="02040503050406030204" pitchFamily="18" charset="0"/>
                      </a:rPr>
                      <m:t>=</m:t>
                    </m:r>
                    <m:f>
                      <m:fPr>
                        <m:ctrlPr>
                          <a:rPr lang="en-US" sz="1600" b="0" i="1" smtClean="0">
                            <a:solidFill>
                              <a:schemeClr val="tx1">
                                <a:lumMod val="50000"/>
                                <a:lumOff val="50000"/>
                              </a:schemeClr>
                            </a:solidFill>
                            <a:latin typeface="Cambria Math" panose="02040503050406030204" pitchFamily="18" charset="0"/>
                          </a:rPr>
                        </m:ctrlPr>
                      </m:fPr>
                      <m:num>
                        <m:r>
                          <a:rPr lang="en-US" sz="1600" b="0" i="1" smtClean="0">
                            <a:solidFill>
                              <a:schemeClr val="tx1">
                                <a:lumMod val="50000"/>
                                <a:lumOff val="50000"/>
                              </a:schemeClr>
                            </a:solidFill>
                            <a:latin typeface="Cambria Math" panose="02040503050406030204" pitchFamily="18" charset="0"/>
                          </a:rPr>
                          <m:t>6</m:t>
                        </m:r>
                      </m:num>
                      <m:den>
                        <m:r>
                          <a:rPr lang="en-US" sz="1600" b="0" i="1" smtClean="0">
                            <a:solidFill>
                              <a:schemeClr val="tx1">
                                <a:lumMod val="50000"/>
                                <a:lumOff val="50000"/>
                              </a:schemeClr>
                            </a:solidFill>
                            <a:latin typeface="Cambria Math" panose="02040503050406030204" pitchFamily="18" charset="0"/>
                          </a:rPr>
                          <m:t>5</m:t>
                        </m:r>
                      </m:den>
                    </m:f>
                  </m:oMath>
                </a14:m>
                <a:r>
                  <a:rPr lang="en-US" sz="1600" dirty="0" smtClean="0">
                    <a:solidFill>
                      <a:schemeClr val="tx1">
                        <a:lumMod val="50000"/>
                        <a:lumOff val="50000"/>
                      </a:schemeClr>
                    </a:solidFill>
                    <a:latin typeface="Cambria Math" panose="02040503050406030204" pitchFamily="18" charset="0"/>
                  </a:rPr>
                  <a:t> and optimal </a:t>
                </a:r>
                <a:r>
                  <a:rPr lang="en-US" sz="1600" dirty="0">
                    <a:solidFill>
                      <a:schemeClr val="tx1">
                        <a:lumMod val="50000"/>
                        <a:lumOff val="50000"/>
                      </a:schemeClr>
                    </a:solidFill>
                    <a:latin typeface="Cambria Math" panose="02040503050406030204" pitchFamily="18" charset="0"/>
                  </a:rPr>
                  <a:t>v</a:t>
                </a:r>
                <a:r>
                  <a:rPr lang="en-US" sz="1600" dirty="0" smtClean="0">
                    <a:solidFill>
                      <a:schemeClr val="tx1">
                        <a:lumMod val="50000"/>
                        <a:lumOff val="50000"/>
                      </a:schemeClr>
                    </a:solidFill>
                    <a:latin typeface="Cambria Math" panose="02040503050406030204" pitchFamily="18" charset="0"/>
                  </a:rPr>
                  <a:t>alue is </a:t>
                </a:r>
                <a14:m>
                  <m:oMath xmlns:m="http://schemas.openxmlformats.org/officeDocument/2006/math">
                    <m:f>
                      <m:fPr>
                        <m:ctrlPr>
                          <a:rPr lang="en-US" sz="1600" b="0" i="1" smtClean="0">
                            <a:solidFill>
                              <a:schemeClr val="tx1">
                                <a:lumMod val="50000"/>
                                <a:lumOff val="50000"/>
                              </a:schemeClr>
                            </a:solidFill>
                            <a:latin typeface="Cambria Math" panose="02040503050406030204" pitchFamily="18" charset="0"/>
                          </a:rPr>
                        </m:ctrlPr>
                      </m:fPr>
                      <m:num>
                        <m:r>
                          <a:rPr lang="en-US" sz="1600" b="0" i="1" smtClean="0">
                            <a:solidFill>
                              <a:schemeClr val="tx1">
                                <a:lumMod val="50000"/>
                                <a:lumOff val="50000"/>
                              </a:schemeClr>
                            </a:solidFill>
                            <a:latin typeface="Cambria Math" panose="02040503050406030204" pitchFamily="18" charset="0"/>
                          </a:rPr>
                          <m:t>12</m:t>
                        </m:r>
                      </m:num>
                      <m:den>
                        <m:r>
                          <a:rPr lang="en-US" sz="1600" b="0" i="1" smtClean="0">
                            <a:solidFill>
                              <a:schemeClr val="tx1">
                                <a:lumMod val="50000"/>
                                <a:lumOff val="50000"/>
                              </a:schemeClr>
                            </a:solidFill>
                            <a:latin typeface="Cambria Math" panose="02040503050406030204" pitchFamily="18" charset="0"/>
                          </a:rPr>
                          <m:t>5</m:t>
                        </m:r>
                      </m:den>
                    </m:f>
                  </m:oMath>
                </a14:m>
                <a:r>
                  <a:rPr lang="en-US" sz="1600" dirty="0" smtClean="0">
                    <a:solidFill>
                      <a:schemeClr val="tx1">
                        <a:lumMod val="50000"/>
                        <a:lumOff val="50000"/>
                      </a:schemeClr>
                    </a:solidFill>
                    <a:latin typeface="Cambria Math" panose="02040503050406030204" pitchFamily="18" charset="0"/>
                  </a:rPr>
                  <a:t>.</a:t>
                </a:r>
                <a:endParaRPr lang="en-US" sz="1600" dirty="0">
                  <a:solidFill>
                    <a:schemeClr val="tx1">
                      <a:lumMod val="50000"/>
                      <a:lumOff val="50000"/>
                    </a:schemeClr>
                  </a:solidFill>
                  <a:latin typeface="Cambria Math" panose="020405030504060302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77334" y="5270534"/>
                <a:ext cx="8348425" cy="711092"/>
              </a:xfrm>
              <a:prstGeom prst="rect">
                <a:avLst/>
              </a:prstGeom>
              <a:blipFill rotWithShape="0">
                <a:blip r:embed="rId6"/>
                <a:stretch>
                  <a:fillRect l="-365" t="-3448" b="-2586"/>
                </a:stretch>
              </a:blipFill>
            </p:spPr>
            <p:txBody>
              <a:bodyPr/>
              <a:lstStyle/>
              <a:p>
                <a:r>
                  <a:rPr lang="en-US">
                    <a:noFill/>
                  </a:rPr>
                  <a:t> </a:t>
                </a:r>
              </a:p>
            </p:txBody>
          </p:sp>
        </mc:Fallback>
      </mc:AlternateContent>
    </p:spTree>
    <p:extLst>
      <p:ext uri="{BB962C8B-B14F-4D97-AF65-F5344CB8AC3E}">
        <p14:creationId xmlns:p14="http://schemas.microsoft.com/office/powerpoint/2010/main" val="1082777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462970" cy="4182640"/>
              </a:xfrm>
            </p:spPr>
            <p:txBody>
              <a:bodyPr>
                <a:normAutofit lnSpcReduction="10000"/>
              </a:bodyPr>
              <a:lstStyle/>
              <a:p>
                <a:pPr algn="l"/>
                <a:r>
                  <a:rPr lang="en-US" dirty="0" smtClean="0">
                    <a:solidFill>
                      <a:srgbClr val="0070C0"/>
                    </a:solidFill>
                  </a:rPr>
                  <a:t>Example :                                        </a:t>
                </a:r>
                <a14:m>
                  <m:oMath xmlns:m="http://schemas.openxmlformats.org/officeDocument/2006/math">
                    <m:func>
                      <m:funcPr>
                        <m:ctrlPr>
                          <a:rPr lang="en-US" sz="1500" i="1" smtClean="0">
                            <a:solidFill>
                              <a:schemeClr val="tx1"/>
                            </a:solidFill>
                            <a:latin typeface="Cambria Math" panose="02040503050406030204" pitchFamily="18" charset="0"/>
                          </a:rPr>
                        </m:ctrlPr>
                      </m:funcPr>
                      <m:fName>
                        <m:r>
                          <m:rPr>
                            <m:sty m:val="p"/>
                          </m:rPr>
                          <a:rPr lang="en-US" sz="1500">
                            <a:solidFill>
                              <a:schemeClr val="tx1"/>
                            </a:solidFill>
                            <a:latin typeface="Cambria Math" panose="02040503050406030204" pitchFamily="18" charset="0"/>
                          </a:rPr>
                          <m:t>m</m:t>
                        </m:r>
                        <m:r>
                          <m:rPr>
                            <m:sty m:val="p"/>
                          </m:rPr>
                          <a:rPr lang="en-US" sz="1500" b="0" i="0" smtClean="0">
                            <a:solidFill>
                              <a:schemeClr val="tx1"/>
                            </a:solidFill>
                            <a:latin typeface="Cambria Math" panose="02040503050406030204" pitchFamily="18" charset="0"/>
                          </a:rPr>
                          <m:t>in</m:t>
                        </m:r>
                      </m:fName>
                      <m:e>
                        <m:sSub>
                          <m:sSubPr>
                            <m:ctrlPr>
                              <a:rPr lang="en-US" sz="1500" i="1">
                                <a:solidFill>
                                  <a:schemeClr val="tx1"/>
                                </a:solidFill>
                                <a:latin typeface="Cambria Math" panose="02040503050406030204" pitchFamily="18" charset="0"/>
                              </a:rPr>
                            </m:ctrlPr>
                          </m:sSubPr>
                          <m:e>
                            <m:r>
                              <a:rPr lang="en-US" sz="1500" b="0" i="0" smtClean="0">
                                <a:solidFill>
                                  <a:schemeClr val="tx1"/>
                                </a:solidFill>
                                <a:latin typeface="Cambria Math" panose="02040503050406030204" pitchFamily="18" charset="0"/>
                              </a:rPr>
                              <m:t>3</m:t>
                            </m:r>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1</m:t>
                            </m:r>
                          </m:sub>
                        </m:sSub>
                        <m:r>
                          <a:rPr lang="en-US" sz="1500">
                            <a:solidFill>
                              <a:schemeClr val="tx1"/>
                            </a:solidFill>
                            <a:latin typeface="Cambria Math" panose="02040503050406030204" pitchFamily="18" charset="0"/>
                          </a:rPr>
                          <m:t>+</m:t>
                        </m:r>
                        <m:sSub>
                          <m:sSubPr>
                            <m:ctrlPr>
                              <a:rPr lang="en-US" sz="1500" i="1">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2</m:t>
                            </m:r>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2</m:t>
                            </m:r>
                          </m:sub>
                        </m:sSub>
                      </m:e>
                    </m:func>
                  </m:oMath>
                </a14:m>
                <a:r>
                  <a:rPr lang="en-US" sz="1500" dirty="0" smtClean="0"/>
                  <a:t>  </a:t>
                </a:r>
                <a:r>
                  <a:rPr lang="en-US" sz="1500" dirty="0" err="1" smtClean="0"/>
                  <a:t>s.t.</a:t>
                </a:r>
                <a:r>
                  <a:rPr lang="en-US" sz="1500" dirty="0" smtClean="0"/>
                  <a:t> </a:t>
                </a:r>
              </a:p>
              <a:p>
                <a:pPr algn="l"/>
                <a:endParaRPr lang="en-US" sz="1500" dirty="0"/>
              </a:p>
              <a:p>
                <a:pPr algn="l"/>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  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b="0" i="0" smtClean="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b="0" i="1" smtClean="0">
                          <a:latin typeface="Cambria Math" panose="02040503050406030204" pitchFamily="18" charset="0"/>
                        </a:rPr>
                        <m:t>≤2</m:t>
                      </m:r>
                    </m:oMath>
                  </m:oMathPara>
                </a14:m>
                <a:endParaRPr lang="en-US" sz="1500" dirty="0" smtClean="0"/>
              </a:p>
              <a:p>
                <a:pPr algn="l"/>
                <a:r>
                  <a:rPr lang="en-US" sz="1500" dirty="0"/>
                  <a:t> </a:t>
                </a:r>
                <a14:m>
                  <m:oMath xmlns:m="http://schemas.openxmlformats.org/officeDocument/2006/math">
                    <m:r>
                      <a:rPr lang="en-US" sz="1500" b="0" i="0" smtClean="0">
                        <a:latin typeface="Cambria Math" panose="02040503050406030204" pitchFamily="18" charset="0"/>
                      </a:rPr>
                      <m:t>                                                                                           3</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m:t>
                    </m:r>
                    <m:r>
                      <a:rPr lang="en-US" sz="1500" b="0" i="1" smtClean="0">
                        <a:latin typeface="Cambria Math" panose="02040503050406030204" pitchFamily="18" charset="0"/>
                      </a:rPr>
                      <m:t>4</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i="1">
                        <a:latin typeface="Cambria Math" panose="02040503050406030204" pitchFamily="18" charset="0"/>
                      </a:rPr>
                      <m:t>≥</m:t>
                    </m:r>
                    <m:r>
                      <a:rPr lang="en-US" sz="1500" b="0" i="1" smtClean="0">
                        <a:latin typeface="Cambria Math" panose="02040503050406030204" pitchFamily="18" charset="0"/>
                      </a:rPr>
                      <m:t>12</m:t>
                    </m:r>
                  </m:oMath>
                </a14:m>
                <a:endParaRPr lang="en-US" sz="1500" dirty="0"/>
              </a:p>
              <a:p>
                <a:pPr algn="l"/>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2</m:t>
                          </m:r>
                        </m:sub>
                      </m:sSub>
                      <m:r>
                        <a:rPr lang="en-US" sz="1500" i="1">
                          <a:latin typeface="Cambria Math" panose="02040503050406030204" pitchFamily="18" charset="0"/>
                        </a:rPr>
                        <m:t>≥0 </m:t>
                      </m:r>
                    </m:oMath>
                  </m:oMathPara>
                </a14:m>
                <a:endParaRPr lang="en-US" sz="1500" dirty="0"/>
              </a:p>
              <a:p>
                <a:pPr algn="l"/>
                <a:r>
                  <a:rPr lang="en-US" sz="1500" dirty="0"/>
                  <a:t>                                 </a:t>
                </a:r>
                <a:r>
                  <a:rPr lang="en-US" sz="1500" dirty="0" smtClean="0"/>
                  <a:t>                              </a:t>
                </a:r>
                <a:endParaRPr lang="en-US" sz="1500" dirty="0"/>
              </a:p>
              <a:p>
                <a:pPr algn="l"/>
                <a:r>
                  <a:rPr lang="en-US" sz="1500" dirty="0" smtClean="0"/>
                  <a:t>Then </a:t>
                </a:r>
                <a:r>
                  <a:rPr lang="en-US" sz="1500" dirty="0"/>
                  <a:t>the above problem can be written as </a:t>
                </a:r>
                <a:r>
                  <a:rPr lang="en-US" sz="1500" dirty="0" smtClean="0"/>
                  <a:t>:</a:t>
                </a:r>
              </a:p>
              <a:p>
                <a:pPr algn="l"/>
                <a:endParaRPr lang="en-US" sz="1500" dirty="0"/>
              </a:p>
              <a:p>
                <a:pPr algn="l"/>
                <a:r>
                  <a:rPr lang="en-US" sz="1600" dirty="0" smtClean="0">
                    <a:solidFill>
                      <a:schemeClr val="tx1"/>
                    </a:solidFill>
                  </a:rPr>
                  <a:t>                                                      </a:t>
                </a:r>
                <a14:m>
                  <m:oMath xmlns:m="http://schemas.openxmlformats.org/officeDocument/2006/math">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panose="02040503050406030204" pitchFamily="18" charset="0"/>
                          </a:rPr>
                          <m:t>max</m:t>
                        </m:r>
                      </m:fName>
                      <m:e>
                        <m:sSub>
                          <m:sSubPr>
                            <m:ctrlPr>
                              <a:rPr lang="en-US" sz="1600" i="1">
                                <a:solidFill>
                                  <a:schemeClr val="tx1"/>
                                </a:solidFill>
                                <a:latin typeface="Cambria Math" panose="02040503050406030204" pitchFamily="18" charset="0"/>
                              </a:rPr>
                            </m:ctrlPr>
                          </m:sSubPr>
                          <m:e>
                            <m:r>
                              <a:rPr lang="en-US" sz="1600" b="0" i="0" smtClean="0">
                                <a:solidFill>
                                  <a:schemeClr val="tx1"/>
                                </a:solidFill>
                                <a:latin typeface="Cambria Math" panose="02040503050406030204" pitchFamily="18" charset="0"/>
                              </a:rPr>
                              <m:t>3</m:t>
                            </m:r>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+2</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2</m:t>
                            </m:r>
                          </m:sub>
                        </m:sSub>
                      </m:e>
                    </m:func>
                  </m:oMath>
                </a14:m>
                <a:r>
                  <a:rPr lang="en-US" sz="1600" dirty="0"/>
                  <a:t>  </a:t>
                </a:r>
                <a:r>
                  <a:rPr lang="en-US" sz="1600" dirty="0" err="1"/>
                  <a:t>s.t.</a:t>
                </a:r>
                <a:r>
                  <a:rPr lang="en-US" sz="1600" dirty="0"/>
                  <a:t> </a:t>
                </a:r>
              </a:p>
              <a:p>
                <a:pPr algn="l"/>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2</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r>
                        <a:rPr lang="en-US" sz="1600" i="1">
                          <a:latin typeface="Cambria Math" panose="02040503050406030204" pitchFamily="18" charset="0"/>
                        </a:rPr>
                        <m:t>2</m:t>
                      </m:r>
                    </m:oMath>
                  </m:oMathPara>
                </a14:m>
                <a:endParaRPr lang="en-US" sz="1600" dirty="0"/>
              </a:p>
              <a:p>
                <a:pPr algn="l"/>
                <a:r>
                  <a:rPr lang="en-US" sz="1600" dirty="0"/>
                  <a:t> </a:t>
                </a:r>
                <a14:m>
                  <m:oMath xmlns:m="http://schemas.openxmlformats.org/officeDocument/2006/math">
                    <m:r>
                      <a:rPr lang="en-US" sz="1600">
                        <a:latin typeface="Cambria Math" panose="02040503050406030204" pitchFamily="18" charset="0"/>
                      </a:rPr>
                      <m:t>                                                                        3</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r>
                      <a:rPr lang="en-US" sz="1600" i="1">
                        <a:latin typeface="Cambria Math" panose="02040503050406030204" pitchFamily="18" charset="0"/>
                      </a:rPr>
                      <m:t>4</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r>
                      <a:rPr lang="en-US" sz="1600" i="1">
                        <a:latin typeface="Cambria Math" panose="02040503050406030204" pitchFamily="18" charset="0"/>
                      </a:rPr>
                      <m:t>12</m:t>
                    </m:r>
                  </m:oMath>
                </a14:m>
                <a:endParaRPr lang="en-US" sz="1600" dirty="0"/>
              </a:p>
              <a:p>
                <a:pPr algn="l"/>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≥0 </m:t>
                      </m:r>
                    </m:oMath>
                  </m:oMathPara>
                </a14:m>
                <a:endParaRPr lang="en-US" sz="1600" dirty="0"/>
              </a:p>
              <a:p>
                <a:pPr algn="l"/>
                <a:r>
                  <a:rPr lang="en-US" sz="1600" dirty="0"/>
                  <a:t>              </a:t>
                </a:r>
              </a:p>
              <a:p>
                <a:pPr algn="l"/>
                <a:endParaRPr lang="en-US" sz="1600" dirty="0"/>
              </a:p>
              <a:p>
                <a:pPr algn="l"/>
                <a:endParaRPr lang="en-US" sz="1600"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576" t="-1458"/>
                </a:stretch>
              </a:blipFill>
            </p:spPr>
            <p:txBody>
              <a:bodyPr/>
              <a:lstStyle/>
              <a:p>
                <a:r>
                  <a:rPr lang="en-US">
                    <a:noFill/>
                  </a:rPr>
                  <a:t> </a:t>
                </a:r>
              </a:p>
            </p:txBody>
          </p:sp>
        </mc:Fallback>
      </mc:AlternateContent>
    </p:spTree>
    <p:extLst>
      <p:ext uri="{BB962C8B-B14F-4D97-AF65-F5344CB8AC3E}">
        <p14:creationId xmlns:p14="http://schemas.microsoft.com/office/powerpoint/2010/main" val="293324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nvPr>
            </p:nvGraphicFramePr>
            <p:xfrm>
              <a:off x="1331980" y="3814822"/>
              <a:ext cx="7287376" cy="1876933"/>
            </p:xfrm>
            <a:graphic>
              <a:graphicData uri="http://schemas.openxmlformats.org/drawingml/2006/table">
                <a:tbl>
                  <a:tblPr firstRow="1" bandRow="1">
                    <a:tableStyleId>{5C22544A-7EE6-4342-B048-85BDC9FD1C3A}</a:tableStyleId>
                  </a:tblPr>
                  <a:tblGrid>
                    <a:gridCol w="699206"/>
                    <a:gridCol w="654047"/>
                    <a:gridCol w="1007382"/>
                    <a:gridCol w="1283054"/>
                    <a:gridCol w="1100083"/>
                    <a:gridCol w="781849"/>
                    <a:gridCol w="850833"/>
                    <a:gridCol w="910922"/>
                  </a:tblGrid>
                  <a:tr h="340226">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𝒋</m:t>
                                    </m:r>
                                  </m:sub>
                                </m:sSub>
                                <m:r>
                                  <a:rPr lang="en-US" b="1"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𝟑</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𝟐</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𝑴</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𝑩</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𝒃</m:t>
                                </m:r>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𝟒</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𝟓</m:t>
                                    </m:r>
                                  </m:sub>
                                </m:sSub>
                              </m:oMath>
                            </m:oMathPara>
                          </a14:m>
                          <a:endParaRPr lang="en-US"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r>
                  <a:tr h="336807">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r>
                                  <a:rPr lang="en-US" b="0"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𝑀</m:t>
                                </m:r>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𝑀</m:t>
                                </m:r>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996937865"/>
                  </p:ext>
                </p:extLst>
              </p:nvPr>
            </p:nvGraphicFramePr>
            <p:xfrm>
              <a:off x="1331980" y="3814822"/>
              <a:ext cx="7287376" cy="1876933"/>
            </p:xfrm>
            <a:graphic>
              <a:graphicData uri="http://schemas.openxmlformats.org/drawingml/2006/table">
                <a:tbl>
                  <a:tblPr firstRow="1" bandRow="1">
                    <a:tableStyleId>{5C22544A-7EE6-4342-B048-85BDC9FD1C3A}</a:tableStyleId>
                  </a:tblPr>
                  <a:tblGrid>
                    <a:gridCol w="699206"/>
                    <a:gridCol w="654047"/>
                    <a:gridCol w="1007382"/>
                    <a:gridCol w="1283054"/>
                    <a:gridCol w="1100083"/>
                    <a:gridCol w="781849"/>
                    <a:gridCol w="850833"/>
                    <a:gridCol w="910922"/>
                  </a:tblGrid>
                  <a:tr h="391795">
                    <a:tc>
                      <a:txBody>
                        <a:bodyPr/>
                        <a:lstStyle/>
                        <a:p>
                          <a:endParaRPr lang="en-US" dirty="0"/>
                        </a:p>
                      </a:txBody>
                      <a:tcPr/>
                    </a:tc>
                    <a:tc>
                      <a:txBody>
                        <a:bodyPr/>
                        <a:lstStyle/>
                        <a:p>
                          <a:endParaRPr lang="en-US" dirty="0"/>
                        </a:p>
                      </a:txBody>
                      <a:tcPr/>
                    </a:tc>
                    <a:tc>
                      <a:txBody>
                        <a:bodyPr/>
                        <a:lstStyle/>
                        <a:p>
                          <a:endParaRPr lang="en-US"/>
                        </a:p>
                      </a:txBody>
                      <a:tcPr>
                        <a:blipFill rotWithShape="0">
                          <a:blip r:embed="rId4"/>
                          <a:stretch>
                            <a:fillRect l="-135152" t="-1538" r="-493333" b="-384615"/>
                          </a:stretch>
                        </a:blipFill>
                      </a:tcPr>
                    </a:tc>
                    <a:tc>
                      <a:txBody>
                        <a:bodyPr/>
                        <a:lstStyle/>
                        <a:p>
                          <a:endParaRPr lang="en-US"/>
                        </a:p>
                      </a:txBody>
                      <a:tcPr>
                        <a:blipFill rotWithShape="0">
                          <a:blip r:embed="rId4"/>
                          <a:stretch>
                            <a:fillRect l="-183886" t="-1538" r="-285782" b="-384615"/>
                          </a:stretch>
                        </a:blipFill>
                      </a:tcPr>
                    </a:tc>
                    <a:tc>
                      <a:txBody>
                        <a:bodyPr/>
                        <a:lstStyle/>
                        <a:p>
                          <a:endParaRPr lang="en-US"/>
                        </a:p>
                      </a:txBody>
                      <a:tcPr>
                        <a:blipFill rotWithShape="0">
                          <a:blip r:embed="rId4"/>
                          <a:stretch>
                            <a:fillRect l="-330939" t="-1538" r="-233149" b="-384615"/>
                          </a:stretch>
                        </a:blipFill>
                      </a:tcPr>
                    </a:tc>
                    <a:tc>
                      <a:txBody>
                        <a:bodyPr/>
                        <a:lstStyle/>
                        <a:p>
                          <a:endParaRPr lang="en-US"/>
                        </a:p>
                      </a:txBody>
                      <a:tcPr>
                        <a:blipFill rotWithShape="0">
                          <a:blip r:embed="rId4"/>
                          <a:stretch>
                            <a:fillRect l="-609375" t="-1538" r="-229688" b="-384615"/>
                          </a:stretch>
                        </a:blipFill>
                      </a:tcPr>
                    </a:tc>
                    <a:tc>
                      <a:txBody>
                        <a:bodyPr/>
                        <a:lstStyle/>
                        <a:p>
                          <a:endParaRPr lang="en-US"/>
                        </a:p>
                      </a:txBody>
                      <a:tcPr>
                        <a:blipFill rotWithShape="0">
                          <a:blip r:embed="rId4"/>
                          <a:stretch>
                            <a:fillRect l="-648571" t="-1538" r="-110000" b="-384615"/>
                          </a:stretch>
                        </a:blipFill>
                      </a:tcPr>
                    </a:tc>
                    <a:tc>
                      <a:txBody>
                        <a:bodyPr/>
                        <a:lstStyle/>
                        <a:p>
                          <a:endParaRPr lang="en-US"/>
                        </a:p>
                      </a:txBody>
                      <a:tcPr>
                        <a:blipFill rotWithShape="0">
                          <a:blip r:embed="rId4"/>
                          <a:stretch>
                            <a:fillRect l="-703356" t="-1538" r="-3356" b="-384615"/>
                          </a:stretch>
                        </a:blipFill>
                      </a:tcPr>
                    </a:tc>
                  </a:tr>
                  <a:tr h="365760">
                    <a:tc>
                      <a:txBody>
                        <a:bodyPr/>
                        <a:lstStyle/>
                        <a:p>
                          <a:endParaRPr lang="en-US"/>
                        </a:p>
                      </a:txBody>
                      <a:tcPr>
                        <a:blipFill rotWithShape="0">
                          <a:blip r:embed="rId4"/>
                          <a:stretch>
                            <a:fillRect l="-870" t="-110000" r="-944348" b="-316667"/>
                          </a:stretch>
                        </a:blipFill>
                      </a:tcPr>
                    </a:tc>
                    <a:tc>
                      <a:txBody>
                        <a:bodyPr/>
                        <a:lstStyle/>
                        <a:p>
                          <a:endParaRPr lang="en-US"/>
                        </a:p>
                      </a:txBody>
                      <a:tcPr>
                        <a:blipFill rotWithShape="0">
                          <a:blip r:embed="rId4"/>
                          <a:stretch>
                            <a:fillRect l="-108411" t="-110000" r="-914953" b="-316667"/>
                          </a:stretch>
                        </a:blipFill>
                      </a:tcPr>
                    </a:tc>
                    <a:tc>
                      <a:txBody>
                        <a:bodyPr/>
                        <a:lstStyle/>
                        <a:p>
                          <a:endParaRPr lang="en-US"/>
                        </a:p>
                      </a:txBody>
                      <a:tcPr>
                        <a:blipFill rotWithShape="0">
                          <a:blip r:embed="rId4"/>
                          <a:stretch>
                            <a:fillRect l="-135152" t="-110000" r="-493333" b="-316667"/>
                          </a:stretch>
                        </a:blipFill>
                      </a:tcPr>
                    </a:tc>
                    <a:tc>
                      <a:txBody>
                        <a:bodyPr/>
                        <a:lstStyle/>
                        <a:p>
                          <a:endParaRPr lang="en-US"/>
                        </a:p>
                      </a:txBody>
                      <a:tcPr>
                        <a:blipFill rotWithShape="0">
                          <a:blip r:embed="rId4"/>
                          <a:stretch>
                            <a:fillRect l="-183886" t="-110000" r="-285782" b="-316667"/>
                          </a:stretch>
                        </a:blipFill>
                      </a:tcPr>
                    </a:tc>
                    <a:tc>
                      <a:txBody>
                        <a:bodyPr/>
                        <a:lstStyle/>
                        <a:p>
                          <a:endParaRPr lang="en-US"/>
                        </a:p>
                      </a:txBody>
                      <a:tcPr>
                        <a:blipFill rotWithShape="0">
                          <a:blip r:embed="rId4"/>
                          <a:stretch>
                            <a:fillRect l="-330939" t="-110000" r="-233149" b="-316667"/>
                          </a:stretch>
                        </a:blipFill>
                      </a:tcPr>
                    </a:tc>
                    <a:tc>
                      <a:txBody>
                        <a:bodyPr/>
                        <a:lstStyle/>
                        <a:p>
                          <a:endParaRPr lang="en-US"/>
                        </a:p>
                      </a:txBody>
                      <a:tcPr>
                        <a:blipFill rotWithShape="0">
                          <a:blip r:embed="rId4"/>
                          <a:stretch>
                            <a:fillRect l="-609375" t="-110000" r="-229688" b="-316667"/>
                          </a:stretch>
                        </a:blipFill>
                      </a:tcPr>
                    </a:tc>
                    <a:tc>
                      <a:txBody>
                        <a:bodyPr/>
                        <a:lstStyle/>
                        <a:p>
                          <a:endParaRPr lang="en-US"/>
                        </a:p>
                      </a:txBody>
                      <a:tcPr>
                        <a:blipFill rotWithShape="0">
                          <a:blip r:embed="rId4"/>
                          <a:stretch>
                            <a:fillRect l="-648571" t="-110000" r="-110000" b="-316667"/>
                          </a:stretch>
                        </a:blipFill>
                      </a:tcPr>
                    </a:tc>
                    <a:tc>
                      <a:txBody>
                        <a:bodyPr/>
                        <a:lstStyle/>
                        <a:p>
                          <a:endParaRPr lang="en-US"/>
                        </a:p>
                      </a:txBody>
                      <a:tcPr>
                        <a:blipFill rotWithShape="0">
                          <a:blip r:embed="rId4"/>
                          <a:stretch>
                            <a:fillRect l="-703356" t="-110000" r="-3356" b="-316667"/>
                          </a:stretch>
                        </a:blipFill>
                      </a:tcPr>
                    </a:tc>
                  </a:tr>
                  <a:tr h="365760">
                    <a:tc>
                      <a:txBody>
                        <a:bodyPr/>
                        <a:lstStyle/>
                        <a:p>
                          <a:endParaRPr lang="en-US"/>
                        </a:p>
                      </a:txBody>
                      <a:tcPr>
                        <a:blipFill rotWithShape="0">
                          <a:blip r:embed="rId4"/>
                          <a:stretch>
                            <a:fillRect l="-870" t="-210000" r="-944348" b="-216667"/>
                          </a:stretch>
                        </a:blipFill>
                      </a:tcPr>
                    </a:tc>
                    <a:tc>
                      <a:txBody>
                        <a:bodyPr/>
                        <a:lstStyle/>
                        <a:p>
                          <a:endParaRPr lang="en-US"/>
                        </a:p>
                      </a:txBody>
                      <a:tcPr>
                        <a:blipFill rotWithShape="0">
                          <a:blip r:embed="rId4"/>
                          <a:stretch>
                            <a:fillRect l="-108411" t="-210000" r="-914953" b="-216667"/>
                          </a:stretch>
                        </a:blipFill>
                      </a:tcPr>
                    </a:tc>
                    <a:tc>
                      <a:txBody>
                        <a:bodyPr/>
                        <a:lstStyle/>
                        <a:p>
                          <a:endParaRPr lang="en-US"/>
                        </a:p>
                      </a:txBody>
                      <a:tcPr>
                        <a:blipFill rotWithShape="0">
                          <a:blip r:embed="rId4"/>
                          <a:stretch>
                            <a:fillRect l="-135152" t="-210000" r="-493333" b="-216667"/>
                          </a:stretch>
                        </a:blipFill>
                      </a:tcPr>
                    </a:tc>
                    <a:tc>
                      <a:txBody>
                        <a:bodyPr/>
                        <a:lstStyle/>
                        <a:p>
                          <a:endParaRPr lang="en-US"/>
                        </a:p>
                      </a:txBody>
                      <a:tcPr>
                        <a:blipFill rotWithShape="0">
                          <a:blip r:embed="rId4"/>
                          <a:stretch>
                            <a:fillRect l="-183886" t="-210000" r="-285782" b="-216667"/>
                          </a:stretch>
                        </a:blipFill>
                      </a:tcPr>
                    </a:tc>
                    <a:tc>
                      <a:txBody>
                        <a:bodyPr/>
                        <a:lstStyle/>
                        <a:p>
                          <a:endParaRPr lang="en-US"/>
                        </a:p>
                      </a:txBody>
                      <a:tcPr>
                        <a:blipFill rotWithShape="0">
                          <a:blip r:embed="rId4"/>
                          <a:stretch>
                            <a:fillRect l="-330939" t="-210000" r="-233149" b="-216667"/>
                          </a:stretch>
                        </a:blipFill>
                      </a:tcPr>
                    </a:tc>
                    <a:tc>
                      <a:txBody>
                        <a:bodyPr/>
                        <a:lstStyle/>
                        <a:p>
                          <a:endParaRPr lang="en-US"/>
                        </a:p>
                      </a:txBody>
                      <a:tcPr>
                        <a:blipFill rotWithShape="0">
                          <a:blip r:embed="rId4"/>
                          <a:stretch>
                            <a:fillRect l="-609375" t="-210000" r="-229688" b="-216667"/>
                          </a:stretch>
                        </a:blipFill>
                      </a:tcPr>
                    </a:tc>
                    <a:tc>
                      <a:txBody>
                        <a:bodyPr/>
                        <a:lstStyle/>
                        <a:p>
                          <a:endParaRPr lang="en-US"/>
                        </a:p>
                      </a:txBody>
                      <a:tcPr>
                        <a:blipFill rotWithShape="0">
                          <a:blip r:embed="rId4"/>
                          <a:stretch>
                            <a:fillRect l="-648571" t="-210000" r="-110000" b="-216667"/>
                          </a:stretch>
                        </a:blipFill>
                      </a:tcPr>
                    </a:tc>
                    <a:tc>
                      <a:txBody>
                        <a:bodyPr/>
                        <a:lstStyle/>
                        <a:p>
                          <a:endParaRPr lang="en-US"/>
                        </a:p>
                      </a:txBody>
                      <a:tcPr>
                        <a:blipFill rotWithShape="0">
                          <a:blip r:embed="rId4"/>
                          <a:stretch>
                            <a:fillRect l="-703356" t="-210000" r="-3356" b="-216667"/>
                          </a:stretch>
                        </a:blipFill>
                      </a:tcPr>
                    </a:tc>
                  </a:tr>
                  <a:tr h="365760">
                    <a:tc>
                      <a:txBody>
                        <a:bodyPr/>
                        <a:lstStyle/>
                        <a:p>
                          <a:endParaRPr lang="en-US"/>
                        </a:p>
                      </a:txBody>
                      <a:tcPr>
                        <a:blipFill rotWithShape="0">
                          <a:blip r:embed="rId4"/>
                          <a:stretch>
                            <a:fillRect l="-870" t="-310000" r="-944348" b="-116667"/>
                          </a:stretch>
                        </a:blipFill>
                      </a:tcPr>
                    </a:tc>
                    <a:tc>
                      <a:txBody>
                        <a:bodyPr/>
                        <a:lstStyle/>
                        <a:p>
                          <a:endParaRPr lang="en-US"/>
                        </a:p>
                      </a:txBody>
                      <a:tcPr>
                        <a:blipFill rotWithShape="0">
                          <a:blip r:embed="rId4"/>
                          <a:stretch>
                            <a:fillRect l="-108411" t="-310000" r="-914953" b="-116667"/>
                          </a:stretch>
                        </a:blipFill>
                      </a:tcPr>
                    </a:tc>
                    <a:tc>
                      <a:txBody>
                        <a:bodyPr/>
                        <a:lstStyle/>
                        <a:p>
                          <a:endParaRPr lang="en-US"/>
                        </a:p>
                      </a:txBody>
                      <a:tcPr>
                        <a:blipFill rotWithShape="0">
                          <a:blip r:embed="rId4"/>
                          <a:stretch>
                            <a:fillRect l="-135152" t="-310000" r="-493333" b="-116667"/>
                          </a:stretch>
                        </a:blipFill>
                      </a:tcPr>
                    </a:tc>
                    <a:tc>
                      <a:txBody>
                        <a:bodyPr/>
                        <a:lstStyle/>
                        <a:p>
                          <a:endParaRPr lang="en-US"/>
                        </a:p>
                      </a:txBody>
                      <a:tcPr>
                        <a:blipFill rotWithShape="0">
                          <a:blip r:embed="rId4"/>
                          <a:stretch>
                            <a:fillRect l="-183886" t="-310000" r="-285782" b="-116667"/>
                          </a:stretch>
                        </a:blipFill>
                      </a:tcPr>
                    </a:tc>
                    <a:tc>
                      <a:txBody>
                        <a:bodyPr/>
                        <a:lstStyle/>
                        <a:p>
                          <a:endParaRPr lang="en-US"/>
                        </a:p>
                      </a:txBody>
                      <a:tcPr>
                        <a:blipFill rotWithShape="0">
                          <a:blip r:embed="rId4"/>
                          <a:stretch>
                            <a:fillRect l="-330939" t="-310000" r="-233149" b="-116667"/>
                          </a:stretch>
                        </a:blipFill>
                      </a:tcPr>
                    </a:tc>
                    <a:tc>
                      <a:txBody>
                        <a:bodyPr/>
                        <a:lstStyle/>
                        <a:p>
                          <a:endParaRPr lang="en-US"/>
                        </a:p>
                      </a:txBody>
                      <a:tcPr>
                        <a:blipFill rotWithShape="0">
                          <a:blip r:embed="rId4"/>
                          <a:stretch>
                            <a:fillRect l="-609375" t="-310000" r="-229688" b="-116667"/>
                          </a:stretch>
                        </a:blipFill>
                      </a:tcPr>
                    </a:tc>
                    <a:tc>
                      <a:txBody>
                        <a:bodyPr/>
                        <a:lstStyle/>
                        <a:p>
                          <a:endParaRPr lang="en-US"/>
                        </a:p>
                      </a:txBody>
                      <a:tcPr>
                        <a:blipFill rotWithShape="0">
                          <a:blip r:embed="rId4"/>
                          <a:stretch>
                            <a:fillRect l="-648571" t="-310000" r="-110000" b="-116667"/>
                          </a:stretch>
                        </a:blipFill>
                      </a:tcPr>
                    </a:tc>
                    <a:tc>
                      <a:txBody>
                        <a:bodyPr/>
                        <a:lstStyle/>
                        <a:p>
                          <a:endParaRPr lang="en-US"/>
                        </a:p>
                      </a:txBody>
                      <a:tcPr>
                        <a:blipFill rotWithShape="0">
                          <a:blip r:embed="rId4"/>
                          <a:stretch>
                            <a:fillRect l="-703356" t="-310000" r="-3356" b="-116667"/>
                          </a:stretch>
                        </a:blipFill>
                      </a:tcPr>
                    </a:tc>
                  </a:tr>
                  <a:tr h="387858">
                    <a:tc>
                      <a:txBody>
                        <a:bodyPr/>
                        <a:lstStyle/>
                        <a:p>
                          <a:endParaRPr lang="en-US" dirty="0"/>
                        </a:p>
                      </a:txBody>
                      <a:tcPr/>
                    </a:tc>
                    <a:tc>
                      <a:txBody>
                        <a:bodyPr/>
                        <a:lstStyle/>
                        <a:p>
                          <a:endParaRPr lang="en-US" dirty="0"/>
                        </a:p>
                      </a:txBody>
                      <a:tcPr/>
                    </a:tc>
                    <a:tc>
                      <a:txBody>
                        <a:bodyPr/>
                        <a:lstStyle/>
                        <a:p>
                          <a:endParaRPr lang="en-US"/>
                        </a:p>
                      </a:txBody>
                      <a:tcPr>
                        <a:blipFill rotWithShape="0">
                          <a:blip r:embed="rId4"/>
                          <a:stretch>
                            <a:fillRect l="-135152" t="-384375" r="-493333" b="-9375"/>
                          </a:stretch>
                        </a:blipFill>
                      </a:tcPr>
                    </a:tc>
                    <a:tc>
                      <a:txBody>
                        <a:bodyPr/>
                        <a:lstStyle/>
                        <a:p>
                          <a:endParaRPr lang="en-US"/>
                        </a:p>
                      </a:txBody>
                      <a:tcPr>
                        <a:blipFill rotWithShape="0">
                          <a:blip r:embed="rId4"/>
                          <a:stretch>
                            <a:fillRect l="-183886" t="-384375" r="-285782" b="-9375"/>
                          </a:stretch>
                        </a:blipFill>
                      </a:tcPr>
                    </a:tc>
                    <a:tc>
                      <a:txBody>
                        <a:bodyPr/>
                        <a:lstStyle/>
                        <a:p>
                          <a:endParaRPr lang="en-US"/>
                        </a:p>
                      </a:txBody>
                      <a:tcPr>
                        <a:blipFill rotWithShape="0">
                          <a:blip r:embed="rId4"/>
                          <a:stretch>
                            <a:fillRect l="-330939" t="-384375" r="-233149" b="-9375"/>
                          </a:stretch>
                        </a:blipFill>
                      </a:tcPr>
                    </a:tc>
                    <a:tc>
                      <a:txBody>
                        <a:bodyPr/>
                        <a:lstStyle/>
                        <a:p>
                          <a:endParaRPr lang="en-US"/>
                        </a:p>
                      </a:txBody>
                      <a:tcPr>
                        <a:blipFill rotWithShape="0">
                          <a:blip r:embed="rId4"/>
                          <a:stretch>
                            <a:fillRect l="-609375" t="-384375" r="-229688" b="-9375"/>
                          </a:stretch>
                        </a:blipFill>
                      </a:tcPr>
                    </a:tc>
                    <a:tc>
                      <a:txBody>
                        <a:bodyPr/>
                        <a:lstStyle/>
                        <a:p>
                          <a:endParaRPr lang="en-US"/>
                        </a:p>
                      </a:txBody>
                      <a:tcPr>
                        <a:blipFill rotWithShape="0">
                          <a:blip r:embed="rId4"/>
                          <a:stretch>
                            <a:fillRect l="-648571" t="-384375" r="-110000" b="-9375"/>
                          </a:stretch>
                        </a:blipFill>
                      </a:tcPr>
                    </a:tc>
                    <a:tc>
                      <a:txBody>
                        <a:bodyPr/>
                        <a:lstStyle/>
                        <a:p>
                          <a:endParaRPr lang="en-US"/>
                        </a:p>
                      </a:txBody>
                      <a:tcPr>
                        <a:blipFill rotWithShape="0">
                          <a:blip r:embed="rId4"/>
                          <a:stretch>
                            <a:fillRect l="-703356" t="-384375" r="-3356" b="-9375"/>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557048" y="1355834"/>
                <a:ext cx="8653892" cy="2092881"/>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As the initial simplex table does not possess an identity matrix, introducing artificial variables, the modified problem is :</a:t>
                </a:r>
              </a:p>
              <a:p>
                <a:pPr algn="ctr"/>
                <a:r>
                  <a:rPr lang="en-US" sz="1600" dirty="0">
                    <a:solidFill>
                      <a:schemeClr val="tx1">
                        <a:lumMod val="50000"/>
                        <a:lumOff val="50000"/>
                      </a:schemeClr>
                    </a:solidFill>
                    <a:latin typeface="Cambria Math" panose="02040503050406030204" pitchFamily="18" charset="0"/>
                  </a:rPr>
                  <a:t> </a:t>
                </a:r>
                <a14:m>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max</m:t>
                        </m:r>
                      </m:fName>
                      <m:e>
                        <m:sSub>
                          <m:sSubPr>
                            <m:ctrlPr>
                              <a:rPr lang="en-US" sz="1600" i="1">
                                <a:latin typeface="Cambria Math" panose="02040503050406030204" pitchFamily="18" charset="0"/>
                              </a:rPr>
                            </m:ctrlPr>
                          </m:sSubPr>
                          <m:e>
                            <m:r>
                              <a:rPr lang="en-US" sz="1600">
                                <a:latin typeface="Cambria Math" panose="02040503050406030204" pitchFamily="18" charset="0"/>
                              </a:rPr>
                              <m:t>3</m:t>
                            </m:r>
                            <m:r>
                              <a:rPr lang="en-US" sz="1600">
                                <a:latin typeface="Cambria Math" panose="02040503050406030204" pitchFamily="18" charset="0"/>
                              </a:rPr>
                              <m:t>𝑥</m:t>
                            </m:r>
                          </m:e>
                          <m:sub>
                            <m:r>
                              <a:rPr lang="en-US" sz="1600">
                                <a:latin typeface="Cambria Math" panose="02040503050406030204" pitchFamily="18" charset="0"/>
                              </a:rPr>
                              <m:t>1</m:t>
                            </m:r>
                          </m:sub>
                        </m:sSub>
                        <m:r>
                          <a:rPr lang="en-US" sz="1600" i="1">
                            <a:latin typeface="Cambria Math" panose="02040503050406030204" pitchFamily="18" charset="0"/>
                          </a:rPr>
                          <m:t>+2</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r>
                          <a:rPr lang="en-US" sz="1600" b="0" i="1" smtClean="0">
                            <a:latin typeface="Cambria Math" panose="02040503050406030204" pitchFamily="18" charset="0"/>
                          </a:rPr>
                          <m:t>𝑀</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5</m:t>
                            </m:r>
                          </m:sub>
                        </m:sSub>
                      </m:e>
                    </m:func>
                  </m:oMath>
                </a14:m>
                <a:r>
                  <a:rPr lang="en-US" sz="1600" dirty="0"/>
                  <a:t>  </a:t>
                </a:r>
                <a:r>
                  <a:rPr lang="en-US" sz="1600" dirty="0" err="1"/>
                  <a:t>s.t.</a:t>
                </a:r>
                <a:r>
                  <a:rPr lang="en-US" sz="1600" dirty="0"/>
                  <a:t> </a:t>
                </a: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2</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r>
                        <a:rPr lang="en-US" sz="1600" i="1">
                          <a:latin typeface="Cambria Math" panose="02040503050406030204" pitchFamily="18" charset="0"/>
                        </a:rPr>
                        <m:t>=2</m:t>
                      </m:r>
                    </m:oMath>
                  </m:oMathPara>
                </a14:m>
                <a:endParaRPr lang="en-US" sz="1600" dirty="0"/>
              </a:p>
              <a:p>
                <a:r>
                  <a:rPr lang="en-US" sz="1600" dirty="0"/>
                  <a:t> </a:t>
                </a:r>
                <a14:m>
                  <m:oMath xmlns:m="http://schemas.openxmlformats.org/officeDocument/2006/math">
                    <m:r>
                      <a:rPr lang="en-US" sz="1600">
                        <a:latin typeface="Cambria Math" panose="02040503050406030204" pitchFamily="18" charset="0"/>
                      </a:rPr>
                      <m:t>                                                                        3</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r>
                      <a:rPr lang="en-US" sz="1600" i="1">
                        <a:latin typeface="Cambria Math" panose="02040503050406030204" pitchFamily="18" charset="0"/>
                      </a:rPr>
                      <m:t>4</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5</m:t>
                        </m:r>
                      </m:sub>
                    </m:sSub>
                    <m:r>
                      <a:rPr lang="en-US" sz="1600" i="1">
                        <a:latin typeface="Cambria Math" panose="02040503050406030204" pitchFamily="18" charset="0"/>
                      </a:rPr>
                      <m:t>=12</m:t>
                    </m:r>
                  </m:oMath>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≥0 </m:t>
                      </m:r>
                    </m:oMath>
                  </m:oMathPara>
                </a14:m>
                <a:endParaRPr lang="en-US" sz="1600" dirty="0"/>
              </a:p>
              <a:p>
                <a:r>
                  <a:rPr lang="en-US" sz="1600" dirty="0"/>
                  <a:t>              </a:t>
                </a:r>
                <a:endParaRPr lang="en-US" dirty="0">
                  <a:solidFill>
                    <a:srgbClr val="FF0000"/>
                  </a:solidFill>
                  <a:latin typeface="Cambria Math" panose="02040503050406030204" pitchFamily="18" charset="0"/>
                </a:endParaRPr>
              </a:p>
              <a:p>
                <a:r>
                  <a:rPr lang="en-US" dirty="0">
                    <a:solidFill>
                      <a:srgbClr val="FF0000"/>
                    </a:solidFill>
                    <a:latin typeface="Cambria Math" panose="02040503050406030204" pitchFamily="18" charset="0"/>
                  </a:rPr>
                  <a:t>First Simplex Table :</a:t>
                </a:r>
              </a:p>
            </p:txBody>
          </p:sp>
        </mc:Choice>
        <mc:Fallback xmlns="">
          <p:sp>
            <p:nvSpPr>
              <p:cNvPr id="7" name="Rectangle 6"/>
              <p:cNvSpPr>
                <a:spLocks noRot="1" noChangeAspect="1" noMove="1" noResize="1" noEditPoints="1" noAdjustHandles="1" noChangeArrowheads="1" noChangeShapeType="1" noTextEdit="1"/>
              </p:cNvSpPr>
              <p:nvPr/>
            </p:nvSpPr>
            <p:spPr>
              <a:xfrm>
                <a:off x="557048" y="1355834"/>
                <a:ext cx="8653892" cy="2092881"/>
              </a:xfrm>
              <a:prstGeom prst="rect">
                <a:avLst/>
              </a:prstGeom>
              <a:blipFill rotWithShape="0">
                <a:blip r:embed="rId3"/>
                <a:stretch>
                  <a:fillRect l="-563" t="-1163" r="-845" b="-3198"/>
                </a:stretch>
              </a:blipFill>
            </p:spPr>
            <p:txBody>
              <a:bodyPr/>
              <a:lstStyle/>
              <a:p>
                <a:r>
                  <a:rPr lang="en-US">
                    <a:noFill/>
                  </a:rPr>
                  <a:t> </a:t>
                </a:r>
              </a:p>
            </p:txBody>
          </p:sp>
        </mc:Fallback>
      </mc:AlternateContent>
    </p:spTree>
    <p:extLst>
      <p:ext uri="{BB962C8B-B14F-4D97-AF65-F5344CB8AC3E}">
        <p14:creationId xmlns:p14="http://schemas.microsoft.com/office/powerpoint/2010/main" val="21575507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nvPr>
            </p:nvGraphicFramePr>
            <p:xfrm>
              <a:off x="677334" y="2774748"/>
              <a:ext cx="7287376" cy="1752537"/>
            </p:xfrm>
            <a:graphic>
              <a:graphicData uri="http://schemas.openxmlformats.org/drawingml/2006/table">
                <a:tbl>
                  <a:tblPr firstRow="1" bandRow="1">
                    <a:tableStyleId>{5C22544A-7EE6-4342-B048-85BDC9FD1C3A}</a:tableStyleId>
                  </a:tblPr>
                  <a:tblGrid>
                    <a:gridCol w="699206"/>
                    <a:gridCol w="654047"/>
                    <a:gridCol w="1007382"/>
                    <a:gridCol w="1053183"/>
                    <a:gridCol w="1069666"/>
                    <a:gridCol w="1042137"/>
                    <a:gridCol w="710224"/>
                    <a:gridCol w="1051531"/>
                  </a:tblGrid>
                  <a:tr h="340226">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𝒋</m:t>
                                    </m:r>
                                  </m:sub>
                                </m:sSub>
                                <m:r>
                                  <a:rPr lang="en-US" b="1"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𝑴</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𝑪</m:t>
                                    </m:r>
                                  </m:e>
                                  <m:sub>
                                    <m:r>
                                      <a:rPr lang="en-US" sz="1600" b="1" i="1" smtClean="0">
                                        <a:latin typeface="Cambria Math" panose="02040503050406030204" pitchFamily="18" charset="0"/>
                                      </a:rPr>
                                      <m:t>𝑩</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𝑩</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𝒃</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𝟏</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𝟐</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𝟑</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𝟒</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𝟓</m:t>
                                    </m:r>
                                  </m:sub>
                                </m:sSub>
                              </m:oMath>
                            </m:oMathPara>
                          </a14:m>
                          <a:endParaRPr lang="en-US" sz="1600"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𝑀</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5</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r>
                  <a:tr h="336807">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r>
                                  <a:rPr lang="en-US" sz="1600" b="0" i="1" smtClean="0">
                                    <a:latin typeface="Cambria Math" panose="02040503050406030204" pitchFamily="18" charset="0"/>
                                  </a:rPr>
                                  <m:t>𝑀</m:t>
                                </m:r>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r>
                                  <a:rPr lang="en-US" sz="1600" b="0" i="1" smtClean="0">
                                    <a:latin typeface="Cambria Math" panose="02040503050406030204" pitchFamily="18" charset="0"/>
                                  </a:rPr>
                                  <m:t>𝑀</m:t>
                                </m:r>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r>
                </a:tbl>
              </a:graphicData>
            </a:graphic>
          </p:graphicFrame>
        </mc:Choice>
        <mc:Fallback>
          <p:graphicFrame>
            <p:nvGraphicFramePr>
              <p:cNvPr id="4" name="Content Placeholder 3"/>
              <p:cNvGraphicFramePr>
                <a:graphicFrameLocks noGrp="1"/>
              </p:cNvGraphicFramePr>
              <p:nvPr>
                <p:ph idx="1"/>
                <p:extLst/>
              </p:nvPr>
            </p:nvGraphicFramePr>
            <p:xfrm>
              <a:off x="677334" y="2774748"/>
              <a:ext cx="7287376" cy="1752537"/>
            </p:xfrm>
            <a:graphic>
              <a:graphicData uri="http://schemas.openxmlformats.org/drawingml/2006/table">
                <a:tbl>
                  <a:tblPr firstRow="1" bandRow="1">
                    <a:tableStyleId>{5C22544A-7EE6-4342-B048-85BDC9FD1C3A}</a:tableStyleId>
                  </a:tblPr>
                  <a:tblGrid>
                    <a:gridCol w="699206"/>
                    <a:gridCol w="654047"/>
                    <a:gridCol w="1007382"/>
                    <a:gridCol w="1053183"/>
                    <a:gridCol w="1069666"/>
                    <a:gridCol w="1042137"/>
                    <a:gridCol w="710224"/>
                    <a:gridCol w="1051531"/>
                  </a:tblGrid>
                  <a:tr h="391795">
                    <a:tc>
                      <a:txBody>
                        <a:bodyPr/>
                        <a:lstStyle/>
                        <a:p>
                          <a:endParaRPr lang="en-US" dirty="0"/>
                        </a:p>
                      </a:txBody>
                      <a:tcPr/>
                    </a:tc>
                    <a:tc>
                      <a:txBody>
                        <a:bodyPr/>
                        <a:lstStyle/>
                        <a:p>
                          <a:endParaRPr lang="en-US" dirty="0"/>
                        </a:p>
                      </a:txBody>
                      <a:tcPr/>
                    </a:tc>
                    <a:tc>
                      <a:txBody>
                        <a:bodyPr/>
                        <a:lstStyle/>
                        <a:p>
                          <a:endParaRPr lang="en-US"/>
                        </a:p>
                      </a:txBody>
                      <a:tcPr>
                        <a:blipFill rotWithShape="0">
                          <a:blip r:embed="rId2"/>
                          <a:stretch>
                            <a:fillRect l="-135152" t="-1563" r="-492727" b="-356250"/>
                          </a:stretch>
                        </a:blipFill>
                      </a:tcPr>
                    </a:tc>
                    <a:tc>
                      <a:txBody>
                        <a:bodyPr/>
                        <a:lstStyle/>
                        <a:p>
                          <a:endParaRPr lang="en-US"/>
                        </a:p>
                      </a:txBody>
                      <a:tcPr>
                        <a:blipFill rotWithShape="0">
                          <a:blip r:embed="rId2"/>
                          <a:stretch>
                            <a:fillRect l="-224277" t="-1563" r="-369942" b="-356250"/>
                          </a:stretch>
                        </a:blipFill>
                      </a:tcPr>
                    </a:tc>
                    <a:tc>
                      <a:txBody>
                        <a:bodyPr/>
                        <a:lstStyle/>
                        <a:p>
                          <a:endParaRPr lang="en-US"/>
                        </a:p>
                      </a:txBody>
                      <a:tcPr>
                        <a:blipFill rotWithShape="0">
                          <a:blip r:embed="rId2"/>
                          <a:stretch>
                            <a:fillRect l="-318750" t="-1563" r="-263636" b="-356250"/>
                          </a:stretch>
                        </a:blipFill>
                      </a:tcPr>
                    </a:tc>
                    <a:tc>
                      <a:txBody>
                        <a:bodyPr/>
                        <a:lstStyle/>
                        <a:p>
                          <a:endParaRPr lang="en-US"/>
                        </a:p>
                      </a:txBody>
                      <a:tcPr>
                        <a:blipFill rotWithShape="0">
                          <a:blip r:embed="rId2"/>
                          <a:stretch>
                            <a:fillRect l="-430994" t="-1563" r="-171345" b="-356250"/>
                          </a:stretch>
                        </a:blipFill>
                      </a:tcPr>
                    </a:tc>
                    <a:tc>
                      <a:txBody>
                        <a:bodyPr/>
                        <a:lstStyle/>
                        <a:p>
                          <a:endParaRPr lang="en-US"/>
                        </a:p>
                      </a:txBody>
                      <a:tcPr>
                        <a:blipFill rotWithShape="0">
                          <a:blip r:embed="rId2"/>
                          <a:stretch>
                            <a:fillRect l="-782759" t="-1563" r="-152586" b="-356250"/>
                          </a:stretch>
                        </a:blipFill>
                      </a:tcPr>
                    </a:tc>
                    <a:tc>
                      <a:txBody>
                        <a:bodyPr/>
                        <a:lstStyle/>
                        <a:p>
                          <a:endParaRPr lang="en-US"/>
                        </a:p>
                      </a:txBody>
                      <a:tcPr>
                        <a:blipFill rotWithShape="0">
                          <a:blip r:embed="rId2"/>
                          <a:stretch>
                            <a:fillRect l="-591908" t="-1563" r="-2312" b="-356250"/>
                          </a:stretch>
                        </a:blipFill>
                      </a:tcPr>
                    </a:tc>
                  </a:tr>
                  <a:tr h="335280">
                    <a:tc>
                      <a:txBody>
                        <a:bodyPr/>
                        <a:lstStyle/>
                        <a:p>
                          <a:endParaRPr lang="en-US"/>
                        </a:p>
                      </a:txBody>
                      <a:tcPr>
                        <a:blipFill rotWithShape="0">
                          <a:blip r:embed="rId2"/>
                          <a:stretch>
                            <a:fillRect l="-870" t="-118182" r="-943478" b="-314545"/>
                          </a:stretch>
                        </a:blipFill>
                      </a:tcPr>
                    </a:tc>
                    <a:tc>
                      <a:txBody>
                        <a:bodyPr/>
                        <a:lstStyle/>
                        <a:p>
                          <a:endParaRPr lang="en-US"/>
                        </a:p>
                      </a:txBody>
                      <a:tcPr>
                        <a:blipFill rotWithShape="0">
                          <a:blip r:embed="rId2"/>
                          <a:stretch>
                            <a:fillRect l="-108411" t="-118182" r="-914019" b="-314545"/>
                          </a:stretch>
                        </a:blipFill>
                      </a:tcPr>
                    </a:tc>
                    <a:tc>
                      <a:txBody>
                        <a:bodyPr/>
                        <a:lstStyle/>
                        <a:p>
                          <a:endParaRPr lang="en-US"/>
                        </a:p>
                      </a:txBody>
                      <a:tcPr>
                        <a:blipFill rotWithShape="0">
                          <a:blip r:embed="rId2"/>
                          <a:stretch>
                            <a:fillRect l="-135152" t="-118182" r="-492727" b="-314545"/>
                          </a:stretch>
                        </a:blipFill>
                      </a:tcPr>
                    </a:tc>
                    <a:tc>
                      <a:txBody>
                        <a:bodyPr/>
                        <a:lstStyle/>
                        <a:p>
                          <a:endParaRPr lang="en-US"/>
                        </a:p>
                      </a:txBody>
                      <a:tcPr>
                        <a:blipFill rotWithShape="0">
                          <a:blip r:embed="rId2"/>
                          <a:stretch>
                            <a:fillRect l="-224277" t="-118182" r="-369942" b="-314545"/>
                          </a:stretch>
                        </a:blipFill>
                      </a:tcPr>
                    </a:tc>
                    <a:tc>
                      <a:txBody>
                        <a:bodyPr/>
                        <a:lstStyle/>
                        <a:p>
                          <a:endParaRPr lang="en-US"/>
                        </a:p>
                      </a:txBody>
                      <a:tcPr>
                        <a:blipFill rotWithShape="0">
                          <a:blip r:embed="rId2"/>
                          <a:stretch>
                            <a:fillRect l="-318750" t="-118182" r="-263636" b="-314545"/>
                          </a:stretch>
                        </a:blipFill>
                      </a:tcPr>
                    </a:tc>
                    <a:tc>
                      <a:txBody>
                        <a:bodyPr/>
                        <a:lstStyle/>
                        <a:p>
                          <a:endParaRPr lang="en-US"/>
                        </a:p>
                      </a:txBody>
                      <a:tcPr>
                        <a:blipFill rotWithShape="0">
                          <a:blip r:embed="rId2"/>
                          <a:stretch>
                            <a:fillRect l="-430994" t="-118182" r="-171345" b="-314545"/>
                          </a:stretch>
                        </a:blipFill>
                      </a:tcPr>
                    </a:tc>
                    <a:tc>
                      <a:txBody>
                        <a:bodyPr/>
                        <a:lstStyle/>
                        <a:p>
                          <a:endParaRPr lang="en-US"/>
                        </a:p>
                      </a:txBody>
                      <a:tcPr>
                        <a:blipFill rotWithShape="0">
                          <a:blip r:embed="rId2"/>
                          <a:stretch>
                            <a:fillRect l="-782759" t="-118182" r="-152586" b="-314545"/>
                          </a:stretch>
                        </a:blipFill>
                      </a:tcPr>
                    </a:tc>
                    <a:tc>
                      <a:txBody>
                        <a:bodyPr/>
                        <a:lstStyle/>
                        <a:p>
                          <a:endParaRPr lang="en-US"/>
                        </a:p>
                      </a:txBody>
                      <a:tcPr>
                        <a:blipFill rotWithShape="0">
                          <a:blip r:embed="rId2"/>
                          <a:stretch>
                            <a:fillRect l="-591908" t="-118182" r="-2312" b="-314545"/>
                          </a:stretch>
                        </a:blipFill>
                      </a:tcPr>
                    </a:tc>
                  </a:tr>
                  <a:tr h="335280">
                    <a:tc>
                      <a:txBody>
                        <a:bodyPr/>
                        <a:lstStyle/>
                        <a:p>
                          <a:endParaRPr lang="en-US"/>
                        </a:p>
                      </a:txBody>
                      <a:tcPr>
                        <a:blipFill rotWithShape="0">
                          <a:blip r:embed="rId2"/>
                          <a:stretch>
                            <a:fillRect l="-870" t="-214286" r="-943478" b="-208929"/>
                          </a:stretch>
                        </a:blipFill>
                      </a:tcPr>
                    </a:tc>
                    <a:tc>
                      <a:txBody>
                        <a:bodyPr/>
                        <a:lstStyle/>
                        <a:p>
                          <a:endParaRPr lang="en-US"/>
                        </a:p>
                      </a:txBody>
                      <a:tcPr>
                        <a:blipFill rotWithShape="0">
                          <a:blip r:embed="rId2"/>
                          <a:stretch>
                            <a:fillRect l="-108411" t="-214286" r="-914019" b="-208929"/>
                          </a:stretch>
                        </a:blipFill>
                      </a:tcPr>
                    </a:tc>
                    <a:tc>
                      <a:txBody>
                        <a:bodyPr/>
                        <a:lstStyle/>
                        <a:p>
                          <a:endParaRPr lang="en-US"/>
                        </a:p>
                      </a:txBody>
                      <a:tcPr>
                        <a:blipFill rotWithShape="0">
                          <a:blip r:embed="rId2"/>
                          <a:stretch>
                            <a:fillRect l="-135152" t="-214286" r="-492727" b="-208929"/>
                          </a:stretch>
                        </a:blipFill>
                      </a:tcPr>
                    </a:tc>
                    <a:tc>
                      <a:txBody>
                        <a:bodyPr/>
                        <a:lstStyle/>
                        <a:p>
                          <a:endParaRPr lang="en-US"/>
                        </a:p>
                      </a:txBody>
                      <a:tcPr>
                        <a:blipFill rotWithShape="0">
                          <a:blip r:embed="rId2"/>
                          <a:stretch>
                            <a:fillRect l="-224277" t="-214286" r="-369942" b="-208929"/>
                          </a:stretch>
                        </a:blipFill>
                      </a:tcPr>
                    </a:tc>
                    <a:tc>
                      <a:txBody>
                        <a:bodyPr/>
                        <a:lstStyle/>
                        <a:p>
                          <a:endParaRPr lang="en-US"/>
                        </a:p>
                      </a:txBody>
                      <a:tcPr>
                        <a:blipFill rotWithShape="0">
                          <a:blip r:embed="rId2"/>
                          <a:stretch>
                            <a:fillRect l="-318750" t="-214286" r="-263636" b="-208929"/>
                          </a:stretch>
                        </a:blipFill>
                      </a:tcPr>
                    </a:tc>
                    <a:tc>
                      <a:txBody>
                        <a:bodyPr/>
                        <a:lstStyle/>
                        <a:p>
                          <a:endParaRPr lang="en-US"/>
                        </a:p>
                      </a:txBody>
                      <a:tcPr>
                        <a:blipFill rotWithShape="0">
                          <a:blip r:embed="rId2"/>
                          <a:stretch>
                            <a:fillRect l="-430994" t="-214286" r="-171345" b="-208929"/>
                          </a:stretch>
                        </a:blipFill>
                      </a:tcPr>
                    </a:tc>
                    <a:tc>
                      <a:txBody>
                        <a:bodyPr/>
                        <a:lstStyle/>
                        <a:p>
                          <a:endParaRPr lang="en-US"/>
                        </a:p>
                      </a:txBody>
                      <a:tcPr>
                        <a:blipFill rotWithShape="0">
                          <a:blip r:embed="rId2"/>
                          <a:stretch>
                            <a:fillRect l="-782759" t="-214286" r="-152586" b="-208929"/>
                          </a:stretch>
                        </a:blipFill>
                      </a:tcPr>
                    </a:tc>
                    <a:tc>
                      <a:txBody>
                        <a:bodyPr/>
                        <a:lstStyle/>
                        <a:p>
                          <a:endParaRPr lang="en-US"/>
                        </a:p>
                      </a:txBody>
                      <a:tcPr>
                        <a:blipFill rotWithShape="0">
                          <a:blip r:embed="rId2"/>
                          <a:stretch>
                            <a:fillRect l="-591908" t="-214286" r="-2312" b="-208929"/>
                          </a:stretch>
                        </a:blipFill>
                      </a:tcPr>
                    </a:tc>
                  </a:tr>
                  <a:tr h="335280">
                    <a:tc>
                      <a:txBody>
                        <a:bodyPr/>
                        <a:lstStyle/>
                        <a:p>
                          <a:endParaRPr lang="en-US"/>
                        </a:p>
                      </a:txBody>
                      <a:tcPr>
                        <a:blipFill rotWithShape="0">
                          <a:blip r:embed="rId2"/>
                          <a:stretch>
                            <a:fillRect l="-870" t="-320000" r="-943478" b="-112727"/>
                          </a:stretch>
                        </a:blipFill>
                      </a:tcPr>
                    </a:tc>
                    <a:tc>
                      <a:txBody>
                        <a:bodyPr/>
                        <a:lstStyle/>
                        <a:p>
                          <a:endParaRPr lang="en-US"/>
                        </a:p>
                      </a:txBody>
                      <a:tcPr>
                        <a:blipFill rotWithShape="0">
                          <a:blip r:embed="rId2"/>
                          <a:stretch>
                            <a:fillRect l="-108411" t="-320000" r="-914019" b="-112727"/>
                          </a:stretch>
                        </a:blipFill>
                      </a:tcPr>
                    </a:tc>
                    <a:tc>
                      <a:txBody>
                        <a:bodyPr/>
                        <a:lstStyle/>
                        <a:p>
                          <a:endParaRPr lang="en-US"/>
                        </a:p>
                      </a:txBody>
                      <a:tcPr>
                        <a:blipFill rotWithShape="0">
                          <a:blip r:embed="rId2"/>
                          <a:stretch>
                            <a:fillRect l="-135152" t="-320000" r="-492727" b="-112727"/>
                          </a:stretch>
                        </a:blipFill>
                      </a:tcPr>
                    </a:tc>
                    <a:tc>
                      <a:txBody>
                        <a:bodyPr/>
                        <a:lstStyle/>
                        <a:p>
                          <a:endParaRPr lang="en-US"/>
                        </a:p>
                      </a:txBody>
                      <a:tcPr>
                        <a:blipFill rotWithShape="0">
                          <a:blip r:embed="rId2"/>
                          <a:stretch>
                            <a:fillRect l="-224277" t="-320000" r="-369942" b="-112727"/>
                          </a:stretch>
                        </a:blipFill>
                      </a:tcPr>
                    </a:tc>
                    <a:tc>
                      <a:txBody>
                        <a:bodyPr/>
                        <a:lstStyle/>
                        <a:p>
                          <a:endParaRPr lang="en-US"/>
                        </a:p>
                      </a:txBody>
                      <a:tcPr>
                        <a:blipFill rotWithShape="0">
                          <a:blip r:embed="rId2"/>
                          <a:stretch>
                            <a:fillRect l="-318750" t="-320000" r="-263636" b="-112727"/>
                          </a:stretch>
                        </a:blipFill>
                      </a:tcPr>
                    </a:tc>
                    <a:tc>
                      <a:txBody>
                        <a:bodyPr/>
                        <a:lstStyle/>
                        <a:p>
                          <a:endParaRPr lang="en-US"/>
                        </a:p>
                      </a:txBody>
                      <a:tcPr>
                        <a:blipFill rotWithShape="0">
                          <a:blip r:embed="rId2"/>
                          <a:stretch>
                            <a:fillRect l="-430994" t="-320000" r="-171345" b="-112727"/>
                          </a:stretch>
                        </a:blipFill>
                      </a:tcPr>
                    </a:tc>
                    <a:tc>
                      <a:txBody>
                        <a:bodyPr/>
                        <a:lstStyle/>
                        <a:p>
                          <a:endParaRPr lang="en-US"/>
                        </a:p>
                      </a:txBody>
                      <a:tcPr>
                        <a:blipFill rotWithShape="0">
                          <a:blip r:embed="rId2"/>
                          <a:stretch>
                            <a:fillRect l="-782759" t="-320000" r="-152586" b="-112727"/>
                          </a:stretch>
                        </a:blipFill>
                      </a:tcPr>
                    </a:tc>
                    <a:tc>
                      <a:txBody>
                        <a:bodyPr/>
                        <a:lstStyle/>
                        <a:p>
                          <a:endParaRPr lang="en-US"/>
                        </a:p>
                      </a:txBody>
                      <a:tcPr>
                        <a:blipFill rotWithShape="0">
                          <a:blip r:embed="rId2"/>
                          <a:stretch>
                            <a:fillRect l="-591908" t="-320000" r="-2312" b="-112727"/>
                          </a:stretch>
                        </a:blipFill>
                      </a:tcPr>
                    </a:tc>
                  </a:tr>
                  <a:tr h="354902">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2"/>
                          <a:stretch>
                            <a:fillRect l="-135152" t="-398276" r="-492727" b="-6897"/>
                          </a:stretch>
                        </a:blipFill>
                      </a:tcPr>
                    </a:tc>
                    <a:tc>
                      <a:txBody>
                        <a:bodyPr/>
                        <a:lstStyle/>
                        <a:p>
                          <a:endParaRPr lang="en-US"/>
                        </a:p>
                      </a:txBody>
                      <a:tcPr>
                        <a:blipFill rotWithShape="0">
                          <a:blip r:embed="rId2"/>
                          <a:stretch>
                            <a:fillRect l="-224277" t="-398276" r="-369942" b="-6897"/>
                          </a:stretch>
                        </a:blipFill>
                      </a:tcPr>
                    </a:tc>
                    <a:tc>
                      <a:txBody>
                        <a:bodyPr/>
                        <a:lstStyle/>
                        <a:p>
                          <a:endParaRPr lang="en-US"/>
                        </a:p>
                      </a:txBody>
                      <a:tcPr>
                        <a:blipFill rotWithShape="0">
                          <a:blip r:embed="rId2"/>
                          <a:stretch>
                            <a:fillRect l="-318750" t="-398276" r="-263636" b="-6897"/>
                          </a:stretch>
                        </a:blipFill>
                      </a:tcPr>
                    </a:tc>
                    <a:tc>
                      <a:txBody>
                        <a:bodyPr/>
                        <a:lstStyle/>
                        <a:p>
                          <a:endParaRPr lang="en-US"/>
                        </a:p>
                      </a:txBody>
                      <a:tcPr>
                        <a:blipFill rotWithShape="0">
                          <a:blip r:embed="rId2"/>
                          <a:stretch>
                            <a:fillRect l="-430994" t="-398276" r="-171345" b="-6897"/>
                          </a:stretch>
                        </a:blipFill>
                      </a:tcPr>
                    </a:tc>
                    <a:tc>
                      <a:txBody>
                        <a:bodyPr/>
                        <a:lstStyle/>
                        <a:p>
                          <a:endParaRPr lang="en-US"/>
                        </a:p>
                      </a:txBody>
                      <a:tcPr>
                        <a:blipFill rotWithShape="0">
                          <a:blip r:embed="rId2"/>
                          <a:stretch>
                            <a:fillRect l="-782759" t="-398276" r="-152586" b="-6897"/>
                          </a:stretch>
                        </a:blipFill>
                      </a:tcPr>
                    </a:tc>
                    <a:tc>
                      <a:txBody>
                        <a:bodyPr/>
                        <a:lstStyle/>
                        <a:p>
                          <a:endParaRPr lang="en-US"/>
                        </a:p>
                      </a:txBody>
                      <a:tcPr>
                        <a:blipFill rotWithShape="0">
                          <a:blip r:embed="rId2"/>
                          <a:stretch>
                            <a:fillRect l="-591908" t="-398276" r="-2312" b="-6897"/>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557048" y="1355834"/>
                <a:ext cx="8653892" cy="722377"/>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𝑧</m:t>
                        </m:r>
                      </m:e>
                      <m:sub>
                        <m:r>
                          <a:rPr lang="en-US" sz="1600" b="0" i="0" smtClean="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𝑐</m:t>
                        </m:r>
                      </m:e>
                      <m:sub>
                        <m:r>
                          <a:rPr lang="en-US" sz="1600" b="0" i="0" smtClean="0">
                            <a:solidFill>
                              <a:schemeClr val="tx1">
                                <a:lumMod val="50000"/>
                                <a:lumOff val="50000"/>
                              </a:schemeClr>
                            </a:solidFill>
                            <a:latin typeface="Cambria Math" panose="02040503050406030204" pitchFamily="18" charset="0"/>
                          </a:rPr>
                          <m:t>2</m:t>
                        </m:r>
                      </m:sub>
                    </m:sSub>
                  </m:oMath>
                </a14:m>
                <a:r>
                  <a:rPr lang="en-US" sz="1600" dirty="0">
                    <a:solidFill>
                      <a:schemeClr val="tx1">
                        <a:lumMod val="50000"/>
                        <a:lumOff val="50000"/>
                      </a:schemeClr>
                    </a:solidFill>
                    <a:latin typeface="Cambria Math" panose="02040503050406030204" pitchFamily="18" charset="0"/>
                  </a:rPr>
                  <a:t>is most negative,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2</m:t>
                        </m:r>
                      </m:sub>
                    </m:sSub>
                  </m:oMath>
                </a14:m>
                <a:r>
                  <a:rPr lang="en-US" sz="1600" dirty="0">
                    <a:solidFill>
                      <a:schemeClr val="tx1">
                        <a:lumMod val="50000"/>
                        <a:lumOff val="50000"/>
                      </a:schemeClr>
                    </a:solidFill>
                    <a:latin typeface="Cambria Math" panose="02040503050406030204" pitchFamily="18" charset="0"/>
                  </a:rPr>
                  <a:t> enters the basis. Further as </a:t>
                </a:r>
                <a14:m>
                  <m:oMath xmlns:m="http://schemas.openxmlformats.org/officeDocument/2006/math">
                    <m:f>
                      <m:fPr>
                        <m:ctrlPr>
                          <a:rPr lang="en-US" sz="1600" i="1">
                            <a:solidFill>
                              <a:schemeClr val="tx1">
                                <a:lumMod val="50000"/>
                                <a:lumOff val="50000"/>
                              </a:schemeClr>
                            </a:solidFill>
                            <a:latin typeface="Cambria Math" panose="02040503050406030204" pitchFamily="18" charset="0"/>
                          </a:rPr>
                        </m:ctrlPr>
                      </m:fPr>
                      <m:num>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𝑏</m:t>
                            </m:r>
                          </m:e>
                          <m:sub>
                            <m:r>
                              <a:rPr lang="en-US" sz="1600" b="0" i="0" smtClean="0">
                                <a:solidFill>
                                  <a:schemeClr val="tx1">
                                    <a:lumMod val="50000"/>
                                    <a:lumOff val="50000"/>
                                  </a:schemeClr>
                                </a:solidFill>
                                <a:latin typeface="Cambria Math" panose="02040503050406030204" pitchFamily="18" charset="0"/>
                              </a:rPr>
                              <m:t>1</m:t>
                            </m:r>
                          </m:sub>
                        </m:sSub>
                      </m:num>
                      <m:den>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𝑎</m:t>
                            </m:r>
                          </m:e>
                          <m:sub>
                            <m:r>
                              <a:rPr lang="en-US" sz="1600">
                                <a:solidFill>
                                  <a:schemeClr val="tx1">
                                    <a:lumMod val="50000"/>
                                    <a:lumOff val="50000"/>
                                  </a:schemeClr>
                                </a:solidFill>
                                <a:latin typeface="Cambria Math" panose="02040503050406030204" pitchFamily="18" charset="0"/>
                              </a:rPr>
                              <m:t>21</m:t>
                            </m:r>
                          </m:sub>
                        </m:sSub>
                      </m:den>
                    </m:f>
                  </m:oMath>
                </a14:m>
                <a:r>
                  <a:rPr lang="en-US" sz="1600" dirty="0">
                    <a:solidFill>
                      <a:schemeClr val="tx1">
                        <a:lumMod val="50000"/>
                        <a:lumOff val="50000"/>
                      </a:schemeClr>
                    </a:solidFill>
                    <a:latin typeface="Cambria Math" panose="02040503050406030204" pitchFamily="18" charset="0"/>
                  </a:rPr>
                  <a:t> is least among the positive ratios,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3</m:t>
                        </m:r>
                      </m:sub>
                    </m:sSub>
                  </m:oMath>
                </a14:m>
                <a:r>
                  <a:rPr lang="en-US" sz="1600" dirty="0">
                    <a:solidFill>
                      <a:schemeClr val="tx1">
                        <a:lumMod val="50000"/>
                        <a:lumOff val="50000"/>
                      </a:schemeClr>
                    </a:solidFill>
                    <a:latin typeface="Cambria Math" panose="02040503050406030204" pitchFamily="18" charset="0"/>
                  </a:rPr>
                  <a:t> leaves the basis. Thus the updated simplex table is :</a:t>
                </a:r>
              </a:p>
            </p:txBody>
          </p:sp>
        </mc:Choice>
        <mc:Fallback xmlns="">
          <p:sp>
            <p:nvSpPr>
              <p:cNvPr id="7" name="Rectangle 6"/>
              <p:cNvSpPr>
                <a:spLocks noRot="1" noChangeAspect="1" noMove="1" noResize="1" noEditPoints="1" noAdjustHandles="1" noChangeArrowheads="1" noChangeShapeType="1" noTextEdit="1"/>
              </p:cNvSpPr>
              <p:nvPr/>
            </p:nvSpPr>
            <p:spPr>
              <a:xfrm>
                <a:off x="557048" y="1355834"/>
                <a:ext cx="8653892" cy="722377"/>
              </a:xfrm>
              <a:prstGeom prst="rect">
                <a:avLst/>
              </a:prstGeom>
              <a:blipFill rotWithShape="0">
                <a:blip r:embed="rId5"/>
                <a:stretch>
                  <a:fillRect l="-352" b="-92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557048" y="5223822"/>
                <a:ext cx="8653892" cy="672043"/>
              </a:xfrm>
              <a:prstGeom prst="rect">
                <a:avLst/>
              </a:prstGeom>
            </p:spPr>
            <p:txBody>
              <a:bodyPr wrap="square">
                <a:spAutoFit/>
              </a:bodyPr>
              <a:lstStyle/>
              <a:p>
                <a:r>
                  <a:rPr lang="en-US" dirty="0" smtClean="0">
                    <a:solidFill>
                      <a:schemeClr val="tx1">
                        <a:lumMod val="50000"/>
                        <a:lumOff val="50000"/>
                      </a:schemeClr>
                    </a:solidFill>
                    <a:latin typeface="Cambria Math" panose="02040503050406030204" pitchFamily="18" charset="0"/>
                  </a:rPr>
                  <a:t>As </a:t>
                </a: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a:solidFill>
                              <a:schemeClr val="tx1">
                                <a:lumMod val="50000"/>
                                <a:lumOff val="50000"/>
                              </a:schemeClr>
                            </a:solidFill>
                            <a:latin typeface="Cambria Math" panose="02040503050406030204" pitchFamily="18" charset="0"/>
                          </a:rPr>
                          <m:t>𝑧</m:t>
                        </m:r>
                      </m:e>
                      <m:sub>
                        <m:r>
                          <m:rPr>
                            <m:sty m:val="p"/>
                          </m:rPr>
                          <a:rPr lang="en-US">
                            <a:solidFill>
                              <a:schemeClr val="tx1">
                                <a:lumMod val="50000"/>
                                <a:lumOff val="50000"/>
                              </a:schemeClr>
                            </a:solidFill>
                            <a:latin typeface="Cambria Math" panose="02040503050406030204" pitchFamily="18" charset="0"/>
                          </a:rPr>
                          <m:t>j</m:t>
                        </m:r>
                      </m:sub>
                    </m:sSub>
                    <m:r>
                      <a:rPr lang="en-US">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a:solidFill>
                              <a:schemeClr val="tx1">
                                <a:lumMod val="50000"/>
                                <a:lumOff val="50000"/>
                              </a:schemeClr>
                            </a:solidFill>
                            <a:latin typeface="Cambria Math" panose="02040503050406030204" pitchFamily="18" charset="0"/>
                          </a:rPr>
                          <m:t>𝑐</m:t>
                        </m:r>
                      </m:e>
                      <m:sub>
                        <m:r>
                          <a:rPr lang="en-US" i="1">
                            <a:solidFill>
                              <a:schemeClr val="tx1">
                                <a:lumMod val="50000"/>
                                <a:lumOff val="50000"/>
                              </a:schemeClr>
                            </a:solidFill>
                            <a:latin typeface="Cambria Math" panose="02040503050406030204" pitchFamily="18" charset="0"/>
                          </a:rPr>
                          <m:t>𝑗</m:t>
                        </m:r>
                      </m:sub>
                    </m:sSub>
                    <m:r>
                      <a:rPr lang="en-US" i="1">
                        <a:solidFill>
                          <a:schemeClr val="tx1">
                            <a:lumMod val="50000"/>
                            <a:lumOff val="50000"/>
                          </a:schemeClr>
                        </a:solidFill>
                        <a:latin typeface="Cambria Math" panose="02040503050406030204" pitchFamily="18" charset="0"/>
                      </a:rPr>
                      <m:t>≥0 ∀ </m:t>
                    </m:r>
                    <m:r>
                      <a:rPr lang="en-US" i="1">
                        <a:solidFill>
                          <a:schemeClr val="tx1">
                            <a:lumMod val="50000"/>
                            <a:lumOff val="50000"/>
                          </a:schemeClr>
                        </a:solidFill>
                        <a:latin typeface="Cambria Math" panose="02040503050406030204" pitchFamily="18" charset="0"/>
                      </a:rPr>
                      <m:t>𝑗</m:t>
                    </m:r>
                    <m:r>
                      <a:rPr lang="en-US" b="0" i="0" smtClean="0">
                        <a:solidFill>
                          <a:schemeClr val="tx1">
                            <a:lumMod val="50000"/>
                            <a:lumOff val="50000"/>
                          </a:schemeClr>
                        </a:solidFill>
                        <a:latin typeface="Cambria Math" panose="02040503050406030204" pitchFamily="18" charset="0"/>
                      </a:rPr>
                      <m:t> </m:t>
                    </m:r>
                  </m:oMath>
                </a14:m>
                <a:r>
                  <a:rPr lang="en-US" dirty="0" smtClean="0">
                    <a:solidFill>
                      <a:schemeClr val="tx1">
                        <a:lumMod val="50000"/>
                        <a:lumOff val="50000"/>
                      </a:schemeClr>
                    </a:solidFill>
                    <a:latin typeface="Cambria Math" panose="02040503050406030204" pitchFamily="18" charset="0"/>
                  </a:rPr>
                  <a:t>and there is an </a:t>
                </a:r>
                <a:r>
                  <a:rPr lang="en-US" dirty="0">
                    <a:solidFill>
                      <a:schemeClr val="tx1">
                        <a:lumMod val="50000"/>
                        <a:lumOff val="50000"/>
                      </a:schemeClr>
                    </a:solidFill>
                    <a:latin typeface="Cambria Math" panose="02040503050406030204" pitchFamily="18" charset="0"/>
                  </a:rPr>
                  <a:t>artificial </a:t>
                </a:r>
                <a:r>
                  <a:rPr lang="en-US" dirty="0" smtClean="0">
                    <a:solidFill>
                      <a:schemeClr val="tx1">
                        <a:lumMod val="50000"/>
                        <a:lumOff val="50000"/>
                      </a:schemeClr>
                    </a:solidFill>
                    <a:latin typeface="Cambria Math" panose="02040503050406030204" pitchFamily="18" charset="0"/>
                  </a:rPr>
                  <a:t>variable in the optimal solution at non-zero level (value),  </a:t>
                </a:r>
                <a:r>
                  <a:rPr lang="en-US" dirty="0">
                    <a:solidFill>
                      <a:schemeClr val="tx1">
                        <a:lumMod val="50000"/>
                        <a:lumOff val="50000"/>
                      </a:schemeClr>
                    </a:solidFill>
                    <a:latin typeface="Cambria Math" panose="02040503050406030204" pitchFamily="18" charset="0"/>
                  </a:rPr>
                  <a:t>the </a:t>
                </a:r>
                <a:r>
                  <a:rPr lang="en-US" dirty="0" smtClean="0">
                    <a:solidFill>
                      <a:schemeClr val="tx1">
                        <a:lumMod val="50000"/>
                        <a:lumOff val="50000"/>
                      </a:schemeClr>
                    </a:solidFill>
                    <a:latin typeface="Cambria Math" panose="02040503050406030204" pitchFamily="18" charset="0"/>
                  </a:rPr>
                  <a:t>given problem is infeasible (feasible region is empty).</a:t>
                </a:r>
                <a:endParaRPr lang="en-US" dirty="0">
                  <a:solidFill>
                    <a:schemeClr val="tx1">
                      <a:lumMod val="50000"/>
                      <a:lumOff val="50000"/>
                    </a:schemeClr>
                  </a:solidFill>
                  <a:latin typeface="Cambria Math" panose="020405030504060302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557048" y="5223822"/>
                <a:ext cx="8653892" cy="672043"/>
              </a:xfrm>
              <a:prstGeom prst="rect">
                <a:avLst/>
              </a:prstGeom>
              <a:blipFill rotWithShape="0">
                <a:blip r:embed="rId6"/>
                <a:stretch>
                  <a:fillRect l="-563" t="-6364" b="-13636"/>
                </a:stretch>
              </a:blipFill>
            </p:spPr>
            <p:txBody>
              <a:bodyPr/>
              <a:lstStyle/>
              <a:p>
                <a:r>
                  <a:rPr lang="en-US">
                    <a:noFill/>
                  </a:rPr>
                  <a:t> </a:t>
                </a:r>
              </a:p>
            </p:txBody>
          </p:sp>
        </mc:Fallback>
      </mc:AlternateContent>
    </p:spTree>
    <p:extLst>
      <p:ext uri="{BB962C8B-B14F-4D97-AF65-F5344CB8AC3E}">
        <p14:creationId xmlns:p14="http://schemas.microsoft.com/office/powerpoint/2010/main" val="3226559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2800" dirty="0" smtClean="0"/>
              <a:t>Two phase </a:t>
            </a:r>
            <a:r>
              <a:rPr lang="en-US" sz="2800" dirty="0" smtClean="0"/>
              <a:t>Method for finding Solution to an LPP </a:t>
            </a:r>
            <a:endParaRPr lang="en-US" sz="2800" dirty="0"/>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811033" y="2159794"/>
                <a:ext cx="8945810" cy="4182640"/>
              </a:xfrm>
            </p:spPr>
            <p:txBody>
              <a:bodyPr>
                <a:normAutofit fontScale="85000" lnSpcReduction="20000"/>
              </a:bodyPr>
              <a:lstStyle/>
              <a:p>
                <a:pPr marL="285750" indent="-285750" algn="l">
                  <a:buFont typeface="Wingdings" panose="05000000000000000000" pitchFamily="2" charset="2"/>
                  <a:buChar char="Ø"/>
                </a:pPr>
                <a:r>
                  <a:rPr lang="en-US" sz="1500" dirty="0" smtClean="0">
                    <a:latin typeface="Cambria Math" panose="02040503050406030204" pitchFamily="18" charset="0"/>
                  </a:rPr>
                  <a:t>Two Phase </a:t>
                </a:r>
                <a:r>
                  <a:rPr lang="en-US" sz="1500" dirty="0">
                    <a:latin typeface="Cambria Math" panose="02040503050406030204" pitchFamily="18" charset="0"/>
                  </a:rPr>
                  <a:t>method </a:t>
                </a:r>
                <a:r>
                  <a:rPr lang="en-US" sz="1500" dirty="0" smtClean="0">
                    <a:latin typeface="Cambria Math" panose="02040503050406030204" pitchFamily="18" charset="0"/>
                  </a:rPr>
                  <a:t>(just like the Big </a:t>
                </a:r>
                <a:r>
                  <a:rPr lang="en-US" sz="1500" dirty="0">
                    <a:latin typeface="Cambria Math" panose="02040503050406030204" pitchFamily="18" charset="0"/>
                  </a:rPr>
                  <a:t>M method) is used when the initial identity matrix is not available (after including the slack and surplus variables). </a:t>
                </a:r>
              </a:p>
              <a:p>
                <a:pPr algn="l"/>
                <a:endParaRPr lang="en-US" sz="1500" dirty="0">
                  <a:latin typeface="Cambria Math" panose="02040503050406030204" pitchFamily="18" charset="0"/>
                </a:endParaRPr>
              </a:p>
              <a:p>
                <a:pPr marL="285750" indent="-285750" algn="l">
                  <a:buFont typeface="Wingdings" panose="05000000000000000000" pitchFamily="2" charset="2"/>
                  <a:buChar char="Ø"/>
                </a:pPr>
                <a:r>
                  <a:rPr lang="en-US" sz="1500" dirty="0" smtClean="0">
                    <a:latin typeface="Cambria Math" panose="02040503050406030204" pitchFamily="18" charset="0"/>
                  </a:rPr>
                  <a:t>Firstly, </a:t>
                </a:r>
                <a:r>
                  <a:rPr lang="en-US" sz="1500" dirty="0">
                    <a:latin typeface="Cambria Math" panose="02040503050406030204" pitchFamily="18" charset="0"/>
                  </a:rPr>
                  <a:t>introduce appropriate number of new variables (called artificial variables) to obtain the initial identity matrix in the initial simplex </a:t>
                </a:r>
                <a:r>
                  <a:rPr lang="en-US" sz="1500" dirty="0" smtClean="0">
                    <a:latin typeface="Cambria Math" panose="02040503050406030204" pitchFamily="18" charset="0"/>
                  </a:rPr>
                  <a:t>table (as in the Big M method).  </a:t>
                </a:r>
              </a:p>
              <a:p>
                <a:pPr algn="l"/>
                <a:endParaRPr lang="en-US" sz="1600" dirty="0" smtClean="0"/>
              </a:p>
              <a:p>
                <a:pPr marL="285750" indent="-285750" algn="l">
                  <a:buFont typeface="Wingdings" panose="05000000000000000000" pitchFamily="2" charset="2"/>
                  <a:buChar char="Ø"/>
                </a:pPr>
                <a:r>
                  <a:rPr lang="en-US" sz="1500" dirty="0" smtClean="0">
                    <a:latin typeface="Cambria Math" panose="02040503050406030204" pitchFamily="18" charset="0"/>
                  </a:rPr>
                  <a:t>Assign zero cost to all original, slack and surplus variables and assign cost to be </a:t>
                </a:r>
                <a14:m>
                  <m:oMath xmlns:m="http://schemas.openxmlformats.org/officeDocument/2006/math">
                    <m:r>
                      <a:rPr lang="en-US" sz="1500" b="0" i="1" smtClean="0">
                        <a:latin typeface="Cambria Math" panose="02040503050406030204" pitchFamily="18" charset="0"/>
                      </a:rPr>
                      <m:t>−1 </m:t>
                    </m:r>
                  </m:oMath>
                </a14:m>
                <a:r>
                  <a:rPr lang="en-US" sz="1500" dirty="0" smtClean="0">
                    <a:latin typeface="Cambria Math" panose="02040503050406030204" pitchFamily="18" charset="0"/>
                  </a:rPr>
                  <a:t> to all the artificial variables and solve the optimization problem  </a:t>
                </a:r>
                <a:r>
                  <a:rPr lang="en-US" sz="1500" dirty="0">
                    <a:latin typeface="Cambria Math" panose="02040503050406030204" pitchFamily="18" charset="0"/>
                  </a:rPr>
                  <a:t>using simplex </a:t>
                </a:r>
                <a:r>
                  <a:rPr lang="en-US" sz="1500" dirty="0" smtClean="0">
                    <a:latin typeface="Cambria Math" panose="02040503050406030204" pitchFamily="18" charset="0"/>
                  </a:rPr>
                  <a:t>method. </a:t>
                </a:r>
              </a:p>
              <a:p>
                <a:pPr marL="285750" indent="-285750" algn="l">
                  <a:buFont typeface="Wingdings" panose="05000000000000000000" pitchFamily="2" charset="2"/>
                  <a:buChar char="Ø"/>
                </a:pPr>
                <a:endParaRPr lang="en-US" sz="1500" dirty="0">
                  <a:latin typeface="Cambria Math" panose="02040503050406030204" pitchFamily="18" charset="0"/>
                </a:endParaRPr>
              </a:p>
              <a:p>
                <a:pPr marL="285750" indent="-285750" algn="l">
                  <a:buFont typeface="Wingdings" panose="05000000000000000000" pitchFamily="2" charset="2"/>
                  <a:buChar char="Ø"/>
                </a:pPr>
                <a:r>
                  <a:rPr lang="en-US" sz="1500" dirty="0" smtClean="0">
                    <a:latin typeface="Cambria Math" panose="02040503050406030204" pitchFamily="18" charset="0"/>
                  </a:rPr>
                  <a:t>If all the artificial variables are zer</a:t>
                </a:r>
                <a:r>
                  <a:rPr lang="en-US" sz="1500" dirty="0" smtClean="0">
                    <a:latin typeface="Cambria Math" panose="02040503050406030204" pitchFamily="18" charset="0"/>
                  </a:rPr>
                  <a:t>o in the optimal table, the optimal table corresponds to a BFS of the original problem (</a:t>
                </a:r>
                <a:r>
                  <a:rPr lang="en-US" sz="1500" dirty="0" smtClean="0">
                    <a:solidFill>
                      <a:srgbClr val="00B050"/>
                    </a:solidFill>
                    <a:latin typeface="Cambria Math" panose="02040503050406030204" pitchFamily="18" charset="0"/>
                  </a:rPr>
                  <a:t>This is known as the phase I when the problem is solved to obtain a BFS for the original problem</a:t>
                </a:r>
                <a:r>
                  <a:rPr lang="en-US" sz="1500" dirty="0" smtClean="0">
                    <a:latin typeface="Cambria Math" panose="02040503050406030204" pitchFamily="18" charset="0"/>
                  </a:rPr>
                  <a:t>). </a:t>
                </a:r>
                <a:r>
                  <a:rPr lang="en-US" sz="1500" dirty="0" smtClean="0">
                    <a:latin typeface="Cambria Math" panose="02040503050406030204" pitchFamily="18" charset="0"/>
                  </a:rPr>
                  <a:t> </a:t>
                </a:r>
                <a:endParaRPr lang="en-US" sz="1500" dirty="0">
                  <a:latin typeface="Cambria Math" panose="02040503050406030204" pitchFamily="18" charset="0"/>
                </a:endParaRPr>
              </a:p>
              <a:p>
                <a:pPr marL="285750" indent="-285750" algn="l">
                  <a:buFont typeface="Wingdings" panose="05000000000000000000" pitchFamily="2" charset="2"/>
                  <a:buChar char="Ø"/>
                </a:pPr>
                <a:endParaRPr lang="en-US" sz="1500" dirty="0">
                  <a:latin typeface="Cambria Math" panose="02040503050406030204" pitchFamily="18" charset="0"/>
                </a:endParaRPr>
              </a:p>
              <a:p>
                <a:pPr marL="285750" indent="-285750" algn="l">
                  <a:buFont typeface="Wingdings" panose="05000000000000000000" pitchFamily="2" charset="2"/>
                  <a:buChar char="Ø"/>
                </a:pPr>
                <a:r>
                  <a:rPr lang="en-US" sz="1500" dirty="0" smtClean="0">
                    <a:latin typeface="Cambria Math" panose="02040503050406030204" pitchFamily="18" charset="0"/>
                  </a:rPr>
                  <a:t>In phase II, substitute the original costs in the optimal </a:t>
                </a:r>
                <a:r>
                  <a:rPr lang="en-US" sz="1500" dirty="0" smtClean="0">
                    <a:latin typeface="Cambria Math" panose="02040503050406030204" pitchFamily="18" charset="0"/>
                  </a:rPr>
                  <a:t>table obtained in Phase I </a:t>
                </a:r>
                <a:r>
                  <a:rPr lang="en-US" sz="1500" dirty="0" smtClean="0">
                    <a:latin typeface="Cambria Math" panose="02040503050406030204" pitchFamily="18" charset="0"/>
                  </a:rPr>
                  <a:t>and solve the problem using simplex method to obtain the optimal solution to the original problem.</a:t>
                </a:r>
              </a:p>
              <a:p>
                <a:pPr marL="285750" indent="-285750" algn="l">
                  <a:buFont typeface="Wingdings" panose="05000000000000000000" pitchFamily="2" charset="2"/>
                  <a:buChar char="Ø"/>
                </a:pPr>
                <a:endParaRPr lang="en-US" sz="1500" dirty="0">
                  <a:latin typeface="Cambria Math" panose="02040503050406030204" pitchFamily="18" charset="0"/>
                </a:endParaRPr>
              </a:p>
              <a:p>
                <a:pPr marL="285750" indent="-285750" algn="l">
                  <a:buFont typeface="Wingdings" panose="05000000000000000000" pitchFamily="2" charset="2"/>
                  <a:buChar char="Ø"/>
                </a:pPr>
                <a:r>
                  <a:rPr lang="en-US" sz="1500" dirty="0">
                    <a:latin typeface="Cambria Math" panose="02040503050406030204" pitchFamily="18" charset="0"/>
                  </a:rPr>
                  <a:t>If some artificial variable is positive in the optimal solution of the modified problem, the original problem is infeasible (does not have any solution).</a:t>
                </a:r>
              </a:p>
              <a:p>
                <a:pPr marL="285750" indent="-285750" algn="l">
                  <a:buFont typeface="Wingdings" panose="05000000000000000000" pitchFamily="2" charset="2"/>
                  <a:buChar char="Ø"/>
                </a:pPr>
                <a:endParaRPr lang="en-US" sz="1500" dirty="0">
                  <a:latin typeface="Cambria Math" panose="02040503050406030204" pitchFamily="18" charset="0"/>
                </a:endParaRPr>
              </a:p>
              <a:p>
                <a:pPr marL="285750" indent="-285750" algn="l">
                  <a:buFont typeface="Wingdings" panose="05000000000000000000" pitchFamily="2" charset="2"/>
                  <a:buChar char="Ø"/>
                </a:pPr>
                <a:endParaRPr lang="en-US" sz="1500" dirty="0" smtClean="0">
                  <a:latin typeface="Cambria Math" panose="02040503050406030204" pitchFamily="18" charset="0"/>
                </a:endParaRPr>
              </a:p>
              <a:p>
                <a:pPr marL="285750" indent="-285750" algn="l">
                  <a:buFont typeface="Wingdings" panose="05000000000000000000" pitchFamily="2" charset="2"/>
                  <a:buChar char="Ø"/>
                </a:pPr>
                <a:endParaRPr lang="en-US" sz="1500" dirty="0">
                  <a:latin typeface="Cambria Math" panose="02040503050406030204"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945810" cy="4182640"/>
              </a:xfrm>
              <a:blipFill rotWithShape="0">
                <a:blip r:embed="rId2"/>
                <a:stretch>
                  <a:fillRect t="-1020"/>
                </a:stretch>
              </a:blipFill>
            </p:spPr>
            <p:txBody>
              <a:bodyPr/>
              <a:lstStyle/>
              <a:p>
                <a:r>
                  <a:rPr lang="en-US">
                    <a:noFill/>
                  </a:rPr>
                  <a:t> </a:t>
                </a:r>
              </a:p>
            </p:txBody>
          </p:sp>
        </mc:Fallback>
      </mc:AlternateContent>
    </p:spTree>
    <p:extLst>
      <p:ext uri="{BB962C8B-B14F-4D97-AF65-F5344CB8AC3E}">
        <p14:creationId xmlns:p14="http://schemas.microsoft.com/office/powerpoint/2010/main" val="2685976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811033" y="2159794"/>
                <a:ext cx="8462970" cy="4182640"/>
              </a:xfrm>
            </p:spPr>
            <p:txBody>
              <a:bodyPr>
                <a:normAutofit fontScale="92500" lnSpcReduction="20000"/>
              </a:bodyPr>
              <a:lstStyle/>
              <a:p>
                <a:pPr algn="l"/>
                <a:r>
                  <a:rPr lang="en-US" dirty="0" smtClean="0">
                    <a:solidFill>
                      <a:srgbClr val="0070C0"/>
                    </a:solidFill>
                  </a:rPr>
                  <a:t>Example :                                        </a:t>
                </a:r>
                <a14:m>
                  <m:oMath xmlns:m="http://schemas.openxmlformats.org/officeDocument/2006/math">
                    <m:func>
                      <m:funcPr>
                        <m:ctrlPr>
                          <a:rPr lang="en-US" sz="1500" i="1" smtClean="0">
                            <a:solidFill>
                              <a:schemeClr val="tx1"/>
                            </a:solidFill>
                            <a:latin typeface="Cambria Math" panose="02040503050406030204" pitchFamily="18" charset="0"/>
                          </a:rPr>
                        </m:ctrlPr>
                      </m:funcPr>
                      <m:fName>
                        <m:r>
                          <m:rPr>
                            <m:sty m:val="p"/>
                          </m:rPr>
                          <a:rPr lang="en-US" sz="1500">
                            <a:solidFill>
                              <a:schemeClr val="tx1"/>
                            </a:solidFill>
                            <a:latin typeface="Cambria Math" panose="02040503050406030204" pitchFamily="18" charset="0"/>
                          </a:rPr>
                          <m:t>m</m:t>
                        </m:r>
                        <m:r>
                          <m:rPr>
                            <m:sty m:val="p"/>
                          </m:rPr>
                          <a:rPr lang="en-US" sz="1500" b="0" i="0" smtClean="0">
                            <a:solidFill>
                              <a:schemeClr val="tx1"/>
                            </a:solidFill>
                            <a:latin typeface="Cambria Math" panose="02040503050406030204" pitchFamily="18" charset="0"/>
                          </a:rPr>
                          <m:t>in</m:t>
                        </m:r>
                      </m:fName>
                      <m:e>
                        <m:sSub>
                          <m:sSubPr>
                            <m:ctrlPr>
                              <a:rPr lang="en-US" sz="1500" i="1">
                                <a:solidFill>
                                  <a:schemeClr val="tx1"/>
                                </a:solidFill>
                                <a:latin typeface="Cambria Math" panose="02040503050406030204" pitchFamily="18" charset="0"/>
                              </a:rPr>
                            </m:ctrlPr>
                          </m:sSubPr>
                          <m:e>
                            <m:r>
                              <a:rPr lang="en-US" sz="1500" b="0" i="0" smtClean="0">
                                <a:solidFill>
                                  <a:schemeClr val="tx1"/>
                                </a:solidFill>
                                <a:latin typeface="Cambria Math" panose="02040503050406030204" pitchFamily="18" charset="0"/>
                              </a:rPr>
                              <m:t>2</m:t>
                            </m:r>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1</m:t>
                            </m:r>
                          </m:sub>
                        </m:sSub>
                        <m:r>
                          <a:rPr lang="en-US" sz="1500">
                            <a:solidFill>
                              <a:schemeClr val="tx1"/>
                            </a:solidFill>
                            <a:latin typeface="Cambria Math" panose="02040503050406030204" pitchFamily="18" charset="0"/>
                          </a:rPr>
                          <m:t>+</m:t>
                        </m:r>
                        <m:sSub>
                          <m:sSubPr>
                            <m:ctrlPr>
                              <a:rPr lang="en-US" sz="1500" i="1">
                                <a:solidFill>
                                  <a:schemeClr val="tx1"/>
                                </a:solidFill>
                                <a:latin typeface="Cambria Math" panose="02040503050406030204" pitchFamily="18" charset="0"/>
                              </a:rPr>
                            </m:ctrlPr>
                          </m:sSubPr>
                          <m:e>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2</m:t>
                            </m:r>
                          </m:sub>
                        </m:sSub>
                      </m:e>
                    </m:func>
                  </m:oMath>
                </a14:m>
                <a:r>
                  <a:rPr lang="en-US" sz="1500" dirty="0" smtClean="0"/>
                  <a:t>  </a:t>
                </a:r>
                <a:r>
                  <a:rPr lang="en-US" sz="1500" dirty="0" err="1" smtClean="0"/>
                  <a:t>s.t.</a:t>
                </a:r>
                <a:r>
                  <a:rPr lang="en-US" sz="1500" dirty="0" smtClean="0"/>
                  <a:t> </a:t>
                </a:r>
              </a:p>
              <a:p>
                <a:pPr algn="l"/>
                <a:endParaRPr lang="en-US" sz="1500" dirty="0"/>
              </a:p>
              <a:p>
                <a:pPr algn="l"/>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  3</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b="0" i="0" smtClean="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b="0" i="1" smtClean="0">
                          <a:latin typeface="Cambria Math" panose="02040503050406030204" pitchFamily="18" charset="0"/>
                        </a:rPr>
                        <m:t>=3</m:t>
                      </m:r>
                    </m:oMath>
                  </m:oMathPara>
                </a14:m>
                <a:endParaRPr lang="en-US" sz="1500" dirty="0" smtClean="0"/>
              </a:p>
              <a:p>
                <a:pPr algn="l"/>
                <a:r>
                  <a:rPr lang="en-US" sz="1500" dirty="0"/>
                  <a:t> </a:t>
                </a:r>
                <a14:m>
                  <m:oMath xmlns:m="http://schemas.openxmlformats.org/officeDocument/2006/math">
                    <m:r>
                      <a:rPr lang="en-US" sz="1500" b="0" i="0" smtClean="0">
                        <a:latin typeface="Cambria Math" panose="02040503050406030204" pitchFamily="18" charset="0"/>
                      </a:rPr>
                      <m:t>                                                                                           </m:t>
                    </m:r>
                    <m:r>
                      <a:rPr lang="en-US" sz="1500">
                        <a:latin typeface="Cambria Math" panose="02040503050406030204" pitchFamily="18" charset="0"/>
                      </a:rPr>
                      <m:t>4</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+3</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i="1">
                        <a:latin typeface="Cambria Math" panose="02040503050406030204" pitchFamily="18" charset="0"/>
                      </a:rPr>
                      <m:t>≥6</m:t>
                    </m:r>
                  </m:oMath>
                </a14:m>
                <a:endParaRPr lang="en-US" sz="1500" dirty="0"/>
              </a:p>
              <a:p>
                <a:pPr algn="l"/>
                <a14:m>
                  <m:oMathPara xmlns:m="http://schemas.openxmlformats.org/officeDocument/2006/math">
                    <m:oMathParaPr>
                      <m:jc m:val="centerGroup"/>
                    </m:oMathParaPr>
                    <m:oMath xmlns:m="http://schemas.openxmlformats.org/officeDocument/2006/math">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i="1">
                          <a:latin typeface="Cambria Math" panose="02040503050406030204" pitchFamily="18" charset="0"/>
                        </a:rPr>
                        <m:t>≤3 </m:t>
                      </m:r>
                    </m:oMath>
                  </m:oMathPara>
                </a14:m>
                <a:endParaRPr lang="en-US" sz="1500" dirty="0"/>
              </a:p>
              <a:p>
                <a:pPr algn="l"/>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2</m:t>
                          </m:r>
                        </m:sub>
                      </m:sSub>
                      <m:r>
                        <a:rPr lang="en-US" sz="1500" i="1">
                          <a:latin typeface="Cambria Math" panose="02040503050406030204" pitchFamily="18" charset="0"/>
                        </a:rPr>
                        <m:t>≥0 </m:t>
                      </m:r>
                    </m:oMath>
                  </m:oMathPara>
                </a14:m>
                <a:endParaRPr lang="en-US" sz="1500" dirty="0"/>
              </a:p>
              <a:p>
                <a:pPr algn="l"/>
                <a:r>
                  <a:rPr lang="en-US" sz="1500" dirty="0"/>
                  <a:t>                                 </a:t>
                </a:r>
                <a:r>
                  <a:rPr lang="en-US" sz="1500" dirty="0" smtClean="0"/>
                  <a:t>                              </a:t>
                </a:r>
                <a:endParaRPr lang="en-US" sz="1500" dirty="0"/>
              </a:p>
              <a:p>
                <a:pPr algn="l"/>
                <a:r>
                  <a:rPr lang="en-US" sz="1500" dirty="0" smtClean="0"/>
                  <a:t>Then </a:t>
                </a:r>
                <a:r>
                  <a:rPr lang="en-US" sz="1500" dirty="0"/>
                  <a:t>the above problem can be written as </a:t>
                </a:r>
                <a:r>
                  <a:rPr lang="en-US" sz="1500" dirty="0" smtClean="0"/>
                  <a:t>:</a:t>
                </a:r>
              </a:p>
              <a:p>
                <a:pPr algn="l"/>
                <a:endParaRPr lang="en-US" sz="1500" dirty="0"/>
              </a:p>
              <a:p>
                <a:pPr algn="l"/>
                <a:r>
                  <a:rPr lang="en-US" sz="1600" dirty="0" smtClean="0">
                    <a:solidFill>
                      <a:schemeClr val="tx1"/>
                    </a:solidFill>
                  </a:rPr>
                  <a:t>                                                      </a:t>
                </a:r>
                <a14:m>
                  <m:oMath xmlns:m="http://schemas.openxmlformats.org/officeDocument/2006/math">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panose="02040503050406030204" pitchFamily="18" charset="0"/>
                          </a:rPr>
                          <m:t>max</m:t>
                        </m:r>
                      </m:fName>
                      <m:e>
                        <m:sSub>
                          <m:sSubPr>
                            <m:ctrlPr>
                              <a:rPr lang="en-US" sz="1600" i="1">
                                <a:solidFill>
                                  <a:schemeClr val="tx1"/>
                                </a:solidFill>
                                <a:latin typeface="Cambria Math" panose="02040503050406030204" pitchFamily="18" charset="0"/>
                              </a:rPr>
                            </m:ctrlPr>
                          </m:sSubPr>
                          <m:e>
                            <m:r>
                              <a:rPr lang="en-US" sz="1600" b="0" i="0" smtClean="0">
                                <a:solidFill>
                                  <a:schemeClr val="tx1"/>
                                </a:solidFill>
                                <a:latin typeface="Cambria Math" panose="02040503050406030204" pitchFamily="18" charset="0"/>
                              </a:rPr>
                              <m:t>−2</m:t>
                            </m:r>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2</m:t>
                            </m:r>
                          </m:sub>
                        </m:sSub>
                      </m:e>
                    </m:func>
                  </m:oMath>
                </a14:m>
                <a:r>
                  <a:rPr lang="en-US" sz="1600" dirty="0"/>
                  <a:t>  </a:t>
                </a:r>
                <a:r>
                  <a:rPr lang="en-US" sz="1600" dirty="0" err="1"/>
                  <a:t>s.t.</a:t>
                </a:r>
                <a:r>
                  <a:rPr lang="en-US" sz="1600" dirty="0"/>
                  <a:t> </a:t>
                </a:r>
              </a:p>
              <a:p>
                <a:pPr algn="l"/>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3</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                </m:t>
                      </m:r>
                      <m:r>
                        <a:rPr lang="en-US" sz="1600" i="1">
                          <a:latin typeface="Cambria Math" panose="02040503050406030204" pitchFamily="18" charset="0"/>
                        </a:rPr>
                        <m:t>=3</m:t>
                      </m:r>
                    </m:oMath>
                  </m:oMathPara>
                </a14:m>
                <a:endParaRPr lang="en-US" sz="1600" dirty="0"/>
              </a:p>
              <a:p>
                <a:pPr algn="l"/>
                <a:r>
                  <a:rPr lang="en-US" sz="1600" dirty="0"/>
                  <a:t> </a:t>
                </a:r>
                <a14:m>
                  <m:oMath xmlns:m="http://schemas.openxmlformats.org/officeDocument/2006/math">
                    <m:r>
                      <a:rPr lang="en-US" sz="1600">
                        <a:latin typeface="Cambria Math" panose="02040503050406030204" pitchFamily="18" charset="0"/>
                      </a:rPr>
                      <m:t>                                                                       </m:t>
                    </m:r>
                    <m:r>
                      <a:rPr lang="en-US" sz="1600" b="0" i="0" smtClean="0">
                        <a:latin typeface="Cambria Math" panose="02040503050406030204" pitchFamily="18" charset="0"/>
                      </a:rPr>
                      <m:t>       </m:t>
                    </m:r>
                    <m:r>
                      <a:rPr lang="en-US" sz="1600">
                        <a:latin typeface="Cambria Math" panose="02040503050406030204" pitchFamily="18" charset="0"/>
                      </a:rPr>
                      <m:t>4</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+3</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    =</m:t>
                    </m:r>
                    <m:r>
                      <a:rPr lang="en-US" sz="1600" i="1">
                        <a:latin typeface="Cambria Math" panose="02040503050406030204" pitchFamily="18" charset="0"/>
                      </a:rPr>
                      <m:t>6</m:t>
                    </m:r>
                  </m:oMath>
                </a14:m>
                <a:endParaRPr lang="en-US" sz="1600" dirty="0"/>
              </a:p>
              <a:p>
                <a:pPr algn="l"/>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r>
                        <a:rPr lang="en-US" sz="1600" i="1">
                          <a:latin typeface="Cambria Math" panose="02040503050406030204" pitchFamily="18" charset="0"/>
                        </a:rPr>
                        <m:t>2</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      =</m:t>
                      </m:r>
                      <m:r>
                        <a:rPr lang="en-US" sz="1600" i="1">
                          <a:latin typeface="Cambria Math" panose="02040503050406030204" pitchFamily="18" charset="0"/>
                        </a:rPr>
                        <m:t>3 </m:t>
                      </m:r>
                    </m:oMath>
                  </m:oMathPara>
                </a14:m>
                <a:endParaRPr lang="en-US" sz="1600" dirty="0"/>
              </a:p>
              <a:p>
                <a:pPr algn="l"/>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≥0 </m:t>
                      </m:r>
                    </m:oMath>
                  </m:oMathPara>
                </a14:m>
                <a:endParaRPr lang="en-US" sz="1600" dirty="0"/>
              </a:p>
              <a:p>
                <a:pPr algn="l"/>
                <a:r>
                  <a:rPr lang="en-US" sz="1600" dirty="0"/>
                  <a:t>              </a:t>
                </a:r>
              </a:p>
              <a:p>
                <a:pPr algn="l"/>
                <a:endParaRPr lang="en-US" sz="1600" dirty="0"/>
              </a:p>
              <a:p>
                <a:pPr algn="l"/>
                <a:endParaRPr lang="en-US" sz="1600" dirty="0" smtClean="0"/>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432" t="-1603"/>
                </a:stretch>
              </a:blipFill>
            </p:spPr>
            <p:txBody>
              <a:bodyPr/>
              <a:lstStyle/>
              <a:p>
                <a:r>
                  <a:rPr lang="en-US">
                    <a:noFill/>
                  </a:rPr>
                  <a:t> </a:t>
                </a:r>
              </a:p>
            </p:txBody>
          </p:sp>
        </mc:Fallback>
      </mc:AlternateContent>
    </p:spTree>
    <p:extLst>
      <p:ext uri="{BB962C8B-B14F-4D97-AF65-F5344CB8AC3E}">
        <p14:creationId xmlns:p14="http://schemas.microsoft.com/office/powerpoint/2010/main" val="39436868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649121006"/>
                  </p:ext>
                </p:extLst>
              </p:nvPr>
            </p:nvGraphicFramePr>
            <p:xfrm>
              <a:off x="677334" y="4027460"/>
              <a:ext cx="8198298" cy="2242693"/>
            </p:xfrm>
            <a:graphic>
              <a:graphicData uri="http://schemas.openxmlformats.org/drawingml/2006/table">
                <a:tbl>
                  <a:tblPr firstRow="1" bandRow="1">
                    <a:tableStyleId>{5C22544A-7EE6-4342-B048-85BDC9FD1C3A}</a:tableStyleId>
                  </a:tblPr>
                  <a:tblGrid>
                    <a:gridCol w="699206"/>
                    <a:gridCol w="654047"/>
                    <a:gridCol w="1007382"/>
                    <a:gridCol w="1283054"/>
                    <a:gridCol w="1100083"/>
                    <a:gridCol w="781849"/>
                    <a:gridCol w="850833"/>
                    <a:gridCol w="910922"/>
                    <a:gridCol w="910922"/>
                  </a:tblGrid>
                  <a:tr h="340226">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𝒋</m:t>
                                    </m:r>
                                  </m:sub>
                                </m:sSub>
                                <m:r>
                                  <a:rPr lang="en-US" b="1"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𝑩</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𝒃</m:t>
                                </m:r>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𝟒</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𝟓</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𝟔</m:t>
                                    </m:r>
                                  </m:sub>
                                </m:sSub>
                              </m:oMath>
                            </m:oMathPara>
                          </a14:m>
                          <a:endParaRPr lang="en-US"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smtClean="0"/>
                        </a:p>
                      </a:txBody>
                      <a:tcPr/>
                    </a:tc>
                  </a:tr>
                  <a:tr h="336807">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r>
                                  <a:rPr lang="en-US" b="0"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smtClean="0"/>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649121006"/>
                  </p:ext>
                </p:extLst>
              </p:nvPr>
            </p:nvGraphicFramePr>
            <p:xfrm>
              <a:off x="677334" y="4027460"/>
              <a:ext cx="8198298" cy="2242693"/>
            </p:xfrm>
            <a:graphic>
              <a:graphicData uri="http://schemas.openxmlformats.org/drawingml/2006/table">
                <a:tbl>
                  <a:tblPr firstRow="1" bandRow="1">
                    <a:tableStyleId>{5C22544A-7EE6-4342-B048-85BDC9FD1C3A}</a:tableStyleId>
                  </a:tblPr>
                  <a:tblGrid>
                    <a:gridCol w="699206"/>
                    <a:gridCol w="654047"/>
                    <a:gridCol w="1007382"/>
                    <a:gridCol w="1283054"/>
                    <a:gridCol w="1100083"/>
                    <a:gridCol w="781849"/>
                    <a:gridCol w="850833"/>
                    <a:gridCol w="910922"/>
                    <a:gridCol w="910922"/>
                  </a:tblGrid>
                  <a:tr h="391795">
                    <a:tc>
                      <a:txBody>
                        <a:bodyPr/>
                        <a:lstStyle/>
                        <a:p>
                          <a:endParaRPr lang="en-US" dirty="0"/>
                        </a:p>
                      </a:txBody>
                      <a:tcPr/>
                    </a:tc>
                    <a:tc>
                      <a:txBody>
                        <a:bodyPr/>
                        <a:lstStyle/>
                        <a:p>
                          <a:endParaRPr lang="en-US" dirty="0"/>
                        </a:p>
                      </a:txBody>
                      <a:tcPr/>
                    </a:tc>
                    <a:tc>
                      <a:txBody>
                        <a:bodyPr/>
                        <a:lstStyle/>
                        <a:p>
                          <a:endParaRPr lang="en-US"/>
                        </a:p>
                      </a:txBody>
                      <a:tcPr>
                        <a:blipFill rotWithShape="0">
                          <a:blip r:embed="rId2"/>
                          <a:stretch>
                            <a:fillRect l="-135152" t="-1563" r="-583636" b="-484375"/>
                          </a:stretch>
                        </a:blipFill>
                      </a:tcPr>
                    </a:tc>
                    <a:tc>
                      <a:txBody>
                        <a:bodyPr/>
                        <a:lstStyle/>
                        <a:p>
                          <a:endParaRPr lang="en-US"/>
                        </a:p>
                      </a:txBody>
                      <a:tcPr>
                        <a:blipFill rotWithShape="0">
                          <a:blip r:embed="rId2"/>
                          <a:stretch>
                            <a:fillRect l="-183886" t="-1563" r="-356398" b="-484375"/>
                          </a:stretch>
                        </a:blipFill>
                      </a:tcPr>
                    </a:tc>
                    <a:tc>
                      <a:txBody>
                        <a:bodyPr/>
                        <a:lstStyle/>
                        <a:p>
                          <a:endParaRPr lang="en-US"/>
                        </a:p>
                      </a:txBody>
                      <a:tcPr>
                        <a:blipFill rotWithShape="0">
                          <a:blip r:embed="rId2"/>
                          <a:stretch>
                            <a:fillRect l="-332778" t="-1563" r="-317778" b="-484375"/>
                          </a:stretch>
                        </a:blipFill>
                      </a:tcPr>
                    </a:tc>
                    <a:tc>
                      <a:txBody>
                        <a:bodyPr/>
                        <a:lstStyle/>
                        <a:p>
                          <a:endParaRPr lang="en-US"/>
                        </a:p>
                      </a:txBody>
                      <a:tcPr>
                        <a:blipFill rotWithShape="0">
                          <a:blip r:embed="rId2"/>
                          <a:stretch>
                            <a:fillRect l="-603876" t="-1563" r="-343411" b="-484375"/>
                          </a:stretch>
                        </a:blipFill>
                      </a:tcPr>
                    </a:tc>
                    <a:tc>
                      <a:txBody>
                        <a:bodyPr/>
                        <a:lstStyle/>
                        <a:p>
                          <a:endParaRPr lang="en-US"/>
                        </a:p>
                      </a:txBody>
                      <a:tcPr>
                        <a:blipFill rotWithShape="0">
                          <a:blip r:embed="rId2"/>
                          <a:stretch>
                            <a:fillRect l="-653237" t="-1563" r="-218705" b="-484375"/>
                          </a:stretch>
                        </a:blipFill>
                      </a:tcPr>
                    </a:tc>
                    <a:tc>
                      <a:txBody>
                        <a:bodyPr/>
                        <a:lstStyle/>
                        <a:p>
                          <a:endParaRPr lang="en-US"/>
                        </a:p>
                      </a:txBody>
                      <a:tcPr>
                        <a:blipFill rotWithShape="0">
                          <a:blip r:embed="rId2"/>
                          <a:stretch>
                            <a:fillRect l="-698000" t="-1563" r="-102667" b="-484375"/>
                          </a:stretch>
                        </a:blipFill>
                      </a:tcPr>
                    </a:tc>
                    <a:tc>
                      <a:txBody>
                        <a:bodyPr/>
                        <a:lstStyle/>
                        <a:p>
                          <a:endParaRPr lang="en-US"/>
                        </a:p>
                      </a:txBody>
                      <a:tcPr>
                        <a:blipFill rotWithShape="0">
                          <a:blip r:embed="rId2"/>
                          <a:stretch>
                            <a:fillRect l="-803356" t="-1563" r="-3356" b="-484375"/>
                          </a:stretch>
                        </a:blipFill>
                      </a:tcPr>
                    </a:tc>
                  </a:tr>
                  <a:tr h="365760">
                    <a:tc>
                      <a:txBody>
                        <a:bodyPr/>
                        <a:lstStyle/>
                        <a:p>
                          <a:endParaRPr lang="en-US"/>
                        </a:p>
                      </a:txBody>
                      <a:tcPr>
                        <a:blipFill rotWithShape="0">
                          <a:blip r:embed="rId2"/>
                          <a:stretch>
                            <a:fillRect l="-870" t="-106557" r="-1073913" b="-408197"/>
                          </a:stretch>
                        </a:blipFill>
                      </a:tcPr>
                    </a:tc>
                    <a:tc>
                      <a:txBody>
                        <a:bodyPr/>
                        <a:lstStyle/>
                        <a:p>
                          <a:endParaRPr lang="en-US"/>
                        </a:p>
                      </a:txBody>
                      <a:tcPr>
                        <a:blipFill rotWithShape="0">
                          <a:blip r:embed="rId2"/>
                          <a:stretch>
                            <a:fillRect l="-108411" t="-106557" r="-1054206" b="-408197"/>
                          </a:stretch>
                        </a:blipFill>
                      </a:tcPr>
                    </a:tc>
                    <a:tc>
                      <a:txBody>
                        <a:bodyPr/>
                        <a:lstStyle/>
                        <a:p>
                          <a:endParaRPr lang="en-US"/>
                        </a:p>
                      </a:txBody>
                      <a:tcPr>
                        <a:blipFill rotWithShape="0">
                          <a:blip r:embed="rId2"/>
                          <a:stretch>
                            <a:fillRect l="-135152" t="-106557" r="-583636" b="-408197"/>
                          </a:stretch>
                        </a:blipFill>
                      </a:tcPr>
                    </a:tc>
                    <a:tc>
                      <a:txBody>
                        <a:bodyPr/>
                        <a:lstStyle/>
                        <a:p>
                          <a:endParaRPr lang="en-US"/>
                        </a:p>
                      </a:txBody>
                      <a:tcPr>
                        <a:blipFill rotWithShape="0">
                          <a:blip r:embed="rId2"/>
                          <a:stretch>
                            <a:fillRect l="-183886" t="-106557" r="-356398" b="-408197"/>
                          </a:stretch>
                        </a:blipFill>
                      </a:tcPr>
                    </a:tc>
                    <a:tc>
                      <a:txBody>
                        <a:bodyPr/>
                        <a:lstStyle/>
                        <a:p>
                          <a:endParaRPr lang="en-US"/>
                        </a:p>
                      </a:txBody>
                      <a:tcPr>
                        <a:blipFill rotWithShape="0">
                          <a:blip r:embed="rId2"/>
                          <a:stretch>
                            <a:fillRect l="-332778" t="-106557" r="-317778" b="-408197"/>
                          </a:stretch>
                        </a:blipFill>
                      </a:tcPr>
                    </a:tc>
                    <a:tc>
                      <a:txBody>
                        <a:bodyPr/>
                        <a:lstStyle/>
                        <a:p>
                          <a:endParaRPr lang="en-US"/>
                        </a:p>
                      </a:txBody>
                      <a:tcPr>
                        <a:blipFill rotWithShape="0">
                          <a:blip r:embed="rId2"/>
                          <a:stretch>
                            <a:fillRect l="-603876" t="-106557" r="-343411" b="-408197"/>
                          </a:stretch>
                        </a:blipFill>
                      </a:tcPr>
                    </a:tc>
                    <a:tc>
                      <a:txBody>
                        <a:bodyPr/>
                        <a:lstStyle/>
                        <a:p>
                          <a:endParaRPr lang="en-US"/>
                        </a:p>
                      </a:txBody>
                      <a:tcPr>
                        <a:blipFill rotWithShape="0">
                          <a:blip r:embed="rId2"/>
                          <a:stretch>
                            <a:fillRect l="-653237" t="-106557" r="-218705" b="-408197"/>
                          </a:stretch>
                        </a:blipFill>
                      </a:tcPr>
                    </a:tc>
                    <a:tc>
                      <a:txBody>
                        <a:bodyPr/>
                        <a:lstStyle/>
                        <a:p>
                          <a:endParaRPr lang="en-US"/>
                        </a:p>
                      </a:txBody>
                      <a:tcPr>
                        <a:blipFill rotWithShape="0">
                          <a:blip r:embed="rId2"/>
                          <a:stretch>
                            <a:fillRect l="-698000" t="-106557" r="-102667" b="-408197"/>
                          </a:stretch>
                        </a:blipFill>
                      </a:tcPr>
                    </a:tc>
                    <a:tc>
                      <a:txBody>
                        <a:bodyPr/>
                        <a:lstStyle/>
                        <a:p>
                          <a:endParaRPr lang="en-US"/>
                        </a:p>
                      </a:txBody>
                      <a:tcPr>
                        <a:blipFill rotWithShape="0">
                          <a:blip r:embed="rId2"/>
                          <a:stretch>
                            <a:fillRect l="-803356" t="-106557" r="-3356" b="-408197"/>
                          </a:stretch>
                        </a:blipFill>
                      </a:tcPr>
                    </a:tc>
                  </a:tr>
                  <a:tr h="365760">
                    <a:tc>
                      <a:txBody>
                        <a:bodyPr/>
                        <a:lstStyle/>
                        <a:p>
                          <a:endParaRPr lang="en-US"/>
                        </a:p>
                      </a:txBody>
                      <a:tcPr>
                        <a:blipFill rotWithShape="0">
                          <a:blip r:embed="rId2"/>
                          <a:stretch>
                            <a:fillRect l="-870" t="-210000" r="-1073913" b="-315000"/>
                          </a:stretch>
                        </a:blipFill>
                      </a:tcPr>
                    </a:tc>
                    <a:tc>
                      <a:txBody>
                        <a:bodyPr/>
                        <a:lstStyle/>
                        <a:p>
                          <a:endParaRPr lang="en-US"/>
                        </a:p>
                      </a:txBody>
                      <a:tcPr>
                        <a:blipFill rotWithShape="0">
                          <a:blip r:embed="rId2"/>
                          <a:stretch>
                            <a:fillRect l="-108411" t="-210000" r="-1054206" b="-315000"/>
                          </a:stretch>
                        </a:blipFill>
                      </a:tcPr>
                    </a:tc>
                    <a:tc>
                      <a:txBody>
                        <a:bodyPr/>
                        <a:lstStyle/>
                        <a:p>
                          <a:endParaRPr lang="en-US"/>
                        </a:p>
                      </a:txBody>
                      <a:tcPr>
                        <a:blipFill rotWithShape="0">
                          <a:blip r:embed="rId2"/>
                          <a:stretch>
                            <a:fillRect l="-135152" t="-210000" r="-583636" b="-315000"/>
                          </a:stretch>
                        </a:blipFill>
                      </a:tcPr>
                    </a:tc>
                    <a:tc>
                      <a:txBody>
                        <a:bodyPr/>
                        <a:lstStyle/>
                        <a:p>
                          <a:endParaRPr lang="en-US"/>
                        </a:p>
                      </a:txBody>
                      <a:tcPr>
                        <a:blipFill rotWithShape="0">
                          <a:blip r:embed="rId2"/>
                          <a:stretch>
                            <a:fillRect l="-183886" t="-210000" r="-356398" b="-315000"/>
                          </a:stretch>
                        </a:blipFill>
                      </a:tcPr>
                    </a:tc>
                    <a:tc>
                      <a:txBody>
                        <a:bodyPr/>
                        <a:lstStyle/>
                        <a:p>
                          <a:endParaRPr lang="en-US"/>
                        </a:p>
                      </a:txBody>
                      <a:tcPr>
                        <a:blipFill rotWithShape="0">
                          <a:blip r:embed="rId2"/>
                          <a:stretch>
                            <a:fillRect l="-332778" t="-210000" r="-317778" b="-315000"/>
                          </a:stretch>
                        </a:blipFill>
                      </a:tcPr>
                    </a:tc>
                    <a:tc>
                      <a:txBody>
                        <a:bodyPr/>
                        <a:lstStyle/>
                        <a:p>
                          <a:endParaRPr lang="en-US"/>
                        </a:p>
                      </a:txBody>
                      <a:tcPr>
                        <a:blipFill rotWithShape="0">
                          <a:blip r:embed="rId2"/>
                          <a:stretch>
                            <a:fillRect l="-603876" t="-210000" r="-343411" b="-315000"/>
                          </a:stretch>
                        </a:blipFill>
                      </a:tcPr>
                    </a:tc>
                    <a:tc>
                      <a:txBody>
                        <a:bodyPr/>
                        <a:lstStyle/>
                        <a:p>
                          <a:endParaRPr lang="en-US"/>
                        </a:p>
                      </a:txBody>
                      <a:tcPr>
                        <a:blipFill rotWithShape="0">
                          <a:blip r:embed="rId2"/>
                          <a:stretch>
                            <a:fillRect l="-653237" t="-210000" r="-218705" b="-315000"/>
                          </a:stretch>
                        </a:blipFill>
                      </a:tcPr>
                    </a:tc>
                    <a:tc>
                      <a:txBody>
                        <a:bodyPr/>
                        <a:lstStyle/>
                        <a:p>
                          <a:endParaRPr lang="en-US"/>
                        </a:p>
                      </a:txBody>
                      <a:tcPr>
                        <a:blipFill rotWithShape="0">
                          <a:blip r:embed="rId2"/>
                          <a:stretch>
                            <a:fillRect l="-698000" t="-210000" r="-102667" b="-315000"/>
                          </a:stretch>
                        </a:blipFill>
                      </a:tcPr>
                    </a:tc>
                    <a:tc>
                      <a:txBody>
                        <a:bodyPr/>
                        <a:lstStyle/>
                        <a:p>
                          <a:endParaRPr lang="en-US"/>
                        </a:p>
                      </a:txBody>
                      <a:tcPr>
                        <a:blipFill rotWithShape="0">
                          <a:blip r:embed="rId2"/>
                          <a:stretch>
                            <a:fillRect l="-803356" t="-210000" r="-3356" b="-315000"/>
                          </a:stretch>
                        </a:blipFill>
                      </a:tcPr>
                    </a:tc>
                  </a:tr>
                  <a:tr h="365760">
                    <a:tc>
                      <a:txBody>
                        <a:bodyPr/>
                        <a:lstStyle/>
                        <a:p>
                          <a:endParaRPr lang="en-US"/>
                        </a:p>
                      </a:txBody>
                      <a:tcPr>
                        <a:blipFill rotWithShape="0">
                          <a:blip r:embed="rId2"/>
                          <a:stretch>
                            <a:fillRect l="-870" t="-310000" r="-1073913" b="-215000"/>
                          </a:stretch>
                        </a:blipFill>
                      </a:tcPr>
                    </a:tc>
                    <a:tc>
                      <a:txBody>
                        <a:bodyPr/>
                        <a:lstStyle/>
                        <a:p>
                          <a:endParaRPr lang="en-US"/>
                        </a:p>
                      </a:txBody>
                      <a:tcPr>
                        <a:blipFill rotWithShape="0">
                          <a:blip r:embed="rId2"/>
                          <a:stretch>
                            <a:fillRect l="-108411" t="-310000" r="-1054206" b="-215000"/>
                          </a:stretch>
                        </a:blipFill>
                      </a:tcPr>
                    </a:tc>
                    <a:tc>
                      <a:txBody>
                        <a:bodyPr/>
                        <a:lstStyle/>
                        <a:p>
                          <a:endParaRPr lang="en-US"/>
                        </a:p>
                      </a:txBody>
                      <a:tcPr>
                        <a:blipFill rotWithShape="0">
                          <a:blip r:embed="rId2"/>
                          <a:stretch>
                            <a:fillRect l="-135152" t="-310000" r="-583636" b="-215000"/>
                          </a:stretch>
                        </a:blipFill>
                      </a:tcPr>
                    </a:tc>
                    <a:tc>
                      <a:txBody>
                        <a:bodyPr/>
                        <a:lstStyle/>
                        <a:p>
                          <a:endParaRPr lang="en-US"/>
                        </a:p>
                      </a:txBody>
                      <a:tcPr>
                        <a:blipFill rotWithShape="0">
                          <a:blip r:embed="rId2"/>
                          <a:stretch>
                            <a:fillRect l="-183886" t="-310000" r="-356398" b="-215000"/>
                          </a:stretch>
                        </a:blipFill>
                      </a:tcPr>
                    </a:tc>
                    <a:tc>
                      <a:txBody>
                        <a:bodyPr/>
                        <a:lstStyle/>
                        <a:p>
                          <a:endParaRPr lang="en-US"/>
                        </a:p>
                      </a:txBody>
                      <a:tcPr>
                        <a:blipFill rotWithShape="0">
                          <a:blip r:embed="rId2"/>
                          <a:stretch>
                            <a:fillRect l="-332778" t="-310000" r="-317778" b="-215000"/>
                          </a:stretch>
                        </a:blipFill>
                      </a:tcPr>
                    </a:tc>
                    <a:tc>
                      <a:txBody>
                        <a:bodyPr/>
                        <a:lstStyle/>
                        <a:p>
                          <a:endParaRPr lang="en-US"/>
                        </a:p>
                      </a:txBody>
                      <a:tcPr>
                        <a:blipFill rotWithShape="0">
                          <a:blip r:embed="rId2"/>
                          <a:stretch>
                            <a:fillRect l="-603876" t="-310000" r="-343411" b="-215000"/>
                          </a:stretch>
                        </a:blipFill>
                      </a:tcPr>
                    </a:tc>
                    <a:tc>
                      <a:txBody>
                        <a:bodyPr/>
                        <a:lstStyle/>
                        <a:p>
                          <a:endParaRPr lang="en-US"/>
                        </a:p>
                      </a:txBody>
                      <a:tcPr>
                        <a:blipFill rotWithShape="0">
                          <a:blip r:embed="rId2"/>
                          <a:stretch>
                            <a:fillRect l="-653237" t="-310000" r="-218705" b="-215000"/>
                          </a:stretch>
                        </a:blipFill>
                      </a:tcPr>
                    </a:tc>
                    <a:tc>
                      <a:txBody>
                        <a:bodyPr/>
                        <a:lstStyle/>
                        <a:p>
                          <a:endParaRPr lang="en-US"/>
                        </a:p>
                      </a:txBody>
                      <a:tcPr>
                        <a:blipFill rotWithShape="0">
                          <a:blip r:embed="rId2"/>
                          <a:stretch>
                            <a:fillRect l="-698000" t="-310000" r="-102667" b="-215000"/>
                          </a:stretch>
                        </a:blipFill>
                      </a:tcPr>
                    </a:tc>
                    <a:tc>
                      <a:txBody>
                        <a:bodyPr/>
                        <a:lstStyle/>
                        <a:p>
                          <a:endParaRPr lang="en-US"/>
                        </a:p>
                      </a:txBody>
                      <a:tcPr>
                        <a:blipFill rotWithShape="0">
                          <a:blip r:embed="rId2"/>
                          <a:stretch>
                            <a:fillRect l="-803356" t="-310000" r="-3356" b="-215000"/>
                          </a:stretch>
                        </a:blipFill>
                      </a:tcPr>
                    </a:tc>
                  </a:tr>
                  <a:tr h="365760">
                    <a:tc>
                      <a:txBody>
                        <a:bodyPr/>
                        <a:lstStyle/>
                        <a:p>
                          <a:endParaRPr lang="en-US"/>
                        </a:p>
                      </a:txBody>
                      <a:tcPr>
                        <a:blipFill rotWithShape="0">
                          <a:blip r:embed="rId2"/>
                          <a:stretch>
                            <a:fillRect l="-870" t="-410000" r="-1073913" b="-115000"/>
                          </a:stretch>
                        </a:blipFill>
                      </a:tcPr>
                    </a:tc>
                    <a:tc>
                      <a:txBody>
                        <a:bodyPr/>
                        <a:lstStyle/>
                        <a:p>
                          <a:endParaRPr lang="en-US"/>
                        </a:p>
                      </a:txBody>
                      <a:tcPr>
                        <a:blipFill rotWithShape="0">
                          <a:blip r:embed="rId2"/>
                          <a:stretch>
                            <a:fillRect l="-108411" t="-410000" r="-1054206" b="-115000"/>
                          </a:stretch>
                        </a:blipFill>
                      </a:tcPr>
                    </a:tc>
                    <a:tc>
                      <a:txBody>
                        <a:bodyPr/>
                        <a:lstStyle/>
                        <a:p>
                          <a:endParaRPr lang="en-US"/>
                        </a:p>
                      </a:txBody>
                      <a:tcPr>
                        <a:blipFill rotWithShape="0">
                          <a:blip r:embed="rId2"/>
                          <a:stretch>
                            <a:fillRect l="-135152" t="-410000" r="-583636" b="-115000"/>
                          </a:stretch>
                        </a:blipFill>
                      </a:tcPr>
                    </a:tc>
                    <a:tc>
                      <a:txBody>
                        <a:bodyPr/>
                        <a:lstStyle/>
                        <a:p>
                          <a:endParaRPr lang="en-US"/>
                        </a:p>
                      </a:txBody>
                      <a:tcPr>
                        <a:blipFill rotWithShape="0">
                          <a:blip r:embed="rId2"/>
                          <a:stretch>
                            <a:fillRect l="-183886" t="-410000" r="-356398" b="-115000"/>
                          </a:stretch>
                        </a:blipFill>
                      </a:tcPr>
                    </a:tc>
                    <a:tc>
                      <a:txBody>
                        <a:bodyPr/>
                        <a:lstStyle/>
                        <a:p>
                          <a:endParaRPr lang="en-US"/>
                        </a:p>
                      </a:txBody>
                      <a:tcPr>
                        <a:blipFill rotWithShape="0">
                          <a:blip r:embed="rId2"/>
                          <a:stretch>
                            <a:fillRect l="-332778" t="-410000" r="-317778" b="-115000"/>
                          </a:stretch>
                        </a:blipFill>
                      </a:tcPr>
                    </a:tc>
                    <a:tc>
                      <a:txBody>
                        <a:bodyPr/>
                        <a:lstStyle/>
                        <a:p>
                          <a:endParaRPr lang="en-US"/>
                        </a:p>
                      </a:txBody>
                      <a:tcPr>
                        <a:blipFill rotWithShape="0">
                          <a:blip r:embed="rId2"/>
                          <a:stretch>
                            <a:fillRect l="-603876" t="-410000" r="-343411" b="-115000"/>
                          </a:stretch>
                        </a:blipFill>
                      </a:tcPr>
                    </a:tc>
                    <a:tc>
                      <a:txBody>
                        <a:bodyPr/>
                        <a:lstStyle/>
                        <a:p>
                          <a:endParaRPr lang="en-US"/>
                        </a:p>
                      </a:txBody>
                      <a:tcPr>
                        <a:blipFill rotWithShape="0">
                          <a:blip r:embed="rId2"/>
                          <a:stretch>
                            <a:fillRect l="-653237" t="-410000" r="-218705" b="-115000"/>
                          </a:stretch>
                        </a:blipFill>
                      </a:tcPr>
                    </a:tc>
                    <a:tc>
                      <a:txBody>
                        <a:bodyPr/>
                        <a:lstStyle/>
                        <a:p>
                          <a:endParaRPr lang="en-US"/>
                        </a:p>
                      </a:txBody>
                      <a:tcPr>
                        <a:blipFill rotWithShape="0">
                          <a:blip r:embed="rId2"/>
                          <a:stretch>
                            <a:fillRect l="-698000" t="-410000" r="-102667" b="-115000"/>
                          </a:stretch>
                        </a:blipFill>
                      </a:tcPr>
                    </a:tc>
                    <a:tc>
                      <a:txBody>
                        <a:bodyPr/>
                        <a:lstStyle/>
                        <a:p>
                          <a:endParaRPr lang="en-US"/>
                        </a:p>
                      </a:txBody>
                      <a:tcPr>
                        <a:blipFill rotWithShape="0">
                          <a:blip r:embed="rId2"/>
                          <a:stretch>
                            <a:fillRect l="-803356" t="-410000" r="-3356" b="-115000"/>
                          </a:stretch>
                        </a:blipFill>
                      </a:tcPr>
                    </a:tc>
                  </a:tr>
                  <a:tr h="387858">
                    <a:tc>
                      <a:txBody>
                        <a:bodyPr/>
                        <a:lstStyle/>
                        <a:p>
                          <a:endParaRPr lang="en-US" dirty="0"/>
                        </a:p>
                      </a:txBody>
                      <a:tcPr/>
                    </a:tc>
                    <a:tc>
                      <a:txBody>
                        <a:bodyPr/>
                        <a:lstStyle/>
                        <a:p>
                          <a:endParaRPr lang="en-US" dirty="0"/>
                        </a:p>
                      </a:txBody>
                      <a:tcPr/>
                    </a:tc>
                    <a:tc>
                      <a:txBody>
                        <a:bodyPr/>
                        <a:lstStyle/>
                        <a:p>
                          <a:endParaRPr lang="en-US"/>
                        </a:p>
                      </a:txBody>
                      <a:tcPr>
                        <a:blipFill rotWithShape="0">
                          <a:blip r:embed="rId2"/>
                          <a:stretch>
                            <a:fillRect l="-135152" t="-478125" r="-583636" b="-7813"/>
                          </a:stretch>
                        </a:blipFill>
                      </a:tcPr>
                    </a:tc>
                    <a:tc>
                      <a:txBody>
                        <a:bodyPr/>
                        <a:lstStyle/>
                        <a:p>
                          <a:endParaRPr lang="en-US"/>
                        </a:p>
                      </a:txBody>
                      <a:tcPr>
                        <a:blipFill rotWithShape="0">
                          <a:blip r:embed="rId2"/>
                          <a:stretch>
                            <a:fillRect l="-183886" t="-478125" r="-356398" b="-7813"/>
                          </a:stretch>
                        </a:blipFill>
                      </a:tcPr>
                    </a:tc>
                    <a:tc>
                      <a:txBody>
                        <a:bodyPr/>
                        <a:lstStyle/>
                        <a:p>
                          <a:endParaRPr lang="en-US"/>
                        </a:p>
                      </a:txBody>
                      <a:tcPr>
                        <a:blipFill rotWithShape="0">
                          <a:blip r:embed="rId2"/>
                          <a:stretch>
                            <a:fillRect l="-332778" t="-478125" r="-317778" b="-7813"/>
                          </a:stretch>
                        </a:blipFill>
                      </a:tcPr>
                    </a:tc>
                    <a:tc>
                      <a:txBody>
                        <a:bodyPr/>
                        <a:lstStyle/>
                        <a:p>
                          <a:endParaRPr lang="en-US"/>
                        </a:p>
                      </a:txBody>
                      <a:tcPr>
                        <a:blipFill rotWithShape="0">
                          <a:blip r:embed="rId2"/>
                          <a:stretch>
                            <a:fillRect l="-603876" t="-478125" r="-343411" b="-7813"/>
                          </a:stretch>
                        </a:blipFill>
                      </a:tcPr>
                    </a:tc>
                    <a:tc>
                      <a:txBody>
                        <a:bodyPr/>
                        <a:lstStyle/>
                        <a:p>
                          <a:endParaRPr lang="en-US"/>
                        </a:p>
                      </a:txBody>
                      <a:tcPr>
                        <a:blipFill rotWithShape="0">
                          <a:blip r:embed="rId2"/>
                          <a:stretch>
                            <a:fillRect l="-653237" t="-478125" r="-218705" b="-7813"/>
                          </a:stretch>
                        </a:blipFill>
                      </a:tcPr>
                    </a:tc>
                    <a:tc>
                      <a:txBody>
                        <a:bodyPr/>
                        <a:lstStyle/>
                        <a:p>
                          <a:endParaRPr lang="en-US"/>
                        </a:p>
                      </a:txBody>
                      <a:tcPr>
                        <a:blipFill rotWithShape="0">
                          <a:blip r:embed="rId2"/>
                          <a:stretch>
                            <a:fillRect l="-698000" t="-478125" r="-102667" b="-7813"/>
                          </a:stretch>
                        </a:blipFill>
                      </a:tcPr>
                    </a:tc>
                    <a:tc>
                      <a:txBody>
                        <a:bodyPr/>
                        <a:lstStyle/>
                        <a:p>
                          <a:endParaRPr lang="en-US"/>
                        </a:p>
                      </a:txBody>
                      <a:tcPr>
                        <a:blipFill rotWithShape="0">
                          <a:blip r:embed="rId2"/>
                          <a:stretch>
                            <a:fillRect l="-803356" t="-478125" r="-3356" b="-7813"/>
                          </a:stretch>
                        </a:blipFill>
                      </a:tcPr>
                    </a:tc>
                  </a:tr>
                </a:tbl>
              </a:graphicData>
            </a:graphic>
          </p:graphicFrame>
        </mc:Fallback>
      </mc:AlternateContent>
      <mc:AlternateContent xmlns:mc="http://schemas.openxmlformats.org/markup-compatibility/2006">
        <mc:Choice xmlns:a14="http://schemas.microsoft.com/office/drawing/2010/main" Requires="a14">
          <p:sp>
            <p:nvSpPr>
              <p:cNvPr id="7" name="Rectangle 6"/>
              <p:cNvSpPr/>
              <p:nvPr/>
            </p:nvSpPr>
            <p:spPr>
              <a:xfrm>
                <a:off x="557048" y="1355834"/>
                <a:ext cx="8653892" cy="2585323"/>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As the initial simplex table does not possess an identity matrix, introducing artificial variables,  and assigning the cost </a:t>
                </a:r>
                <a14:m>
                  <m:oMath xmlns:m="http://schemas.openxmlformats.org/officeDocument/2006/math">
                    <m:r>
                      <a:rPr lang="en-US" sz="1600" b="0" i="1" smtClean="0">
                        <a:solidFill>
                          <a:schemeClr val="tx1">
                            <a:lumMod val="50000"/>
                            <a:lumOff val="50000"/>
                          </a:schemeClr>
                        </a:solidFill>
                        <a:latin typeface="Cambria Math" panose="02040503050406030204" pitchFamily="18" charset="0"/>
                      </a:rPr>
                      <m:t>−1</m:t>
                    </m:r>
                  </m:oMath>
                </a14:m>
                <a:r>
                  <a:rPr lang="en-US" sz="1600" dirty="0" smtClean="0">
                    <a:solidFill>
                      <a:schemeClr val="tx1">
                        <a:lumMod val="50000"/>
                        <a:lumOff val="50000"/>
                      </a:schemeClr>
                    </a:solidFill>
                    <a:latin typeface="Cambria Math" panose="02040503050406030204" pitchFamily="18" charset="0"/>
                  </a:rPr>
                  <a:t> to all artificial (and zero to </a:t>
                </a:r>
                <a:r>
                  <a:rPr lang="en-US" sz="1600" dirty="0">
                    <a:solidFill>
                      <a:schemeClr val="tx1">
                        <a:lumMod val="50000"/>
                        <a:lumOff val="50000"/>
                      </a:schemeClr>
                    </a:solidFill>
                    <a:latin typeface="Cambria Math" panose="02040503050406030204" pitchFamily="18" charset="0"/>
                  </a:rPr>
                  <a:t>all other) </a:t>
                </a:r>
                <a:r>
                  <a:rPr lang="en-US" sz="1600" dirty="0" smtClean="0">
                    <a:solidFill>
                      <a:schemeClr val="tx1">
                        <a:lumMod val="50000"/>
                        <a:lumOff val="50000"/>
                      </a:schemeClr>
                    </a:solidFill>
                    <a:latin typeface="Cambria Math" panose="02040503050406030204" pitchFamily="18" charset="0"/>
                  </a:rPr>
                  <a:t>variables, </a:t>
                </a:r>
                <a:r>
                  <a:rPr lang="en-US" sz="1600" dirty="0" smtClean="0">
                    <a:solidFill>
                      <a:schemeClr val="tx1">
                        <a:lumMod val="50000"/>
                        <a:lumOff val="50000"/>
                      </a:schemeClr>
                    </a:solidFill>
                    <a:latin typeface="Cambria Math" panose="02040503050406030204" pitchFamily="18" charset="0"/>
                  </a:rPr>
                  <a:t>the </a:t>
                </a:r>
                <a:r>
                  <a:rPr lang="en-US" sz="1600" dirty="0">
                    <a:solidFill>
                      <a:schemeClr val="tx1">
                        <a:lumMod val="50000"/>
                        <a:lumOff val="50000"/>
                      </a:schemeClr>
                    </a:solidFill>
                    <a:latin typeface="Cambria Math" panose="02040503050406030204" pitchFamily="18" charset="0"/>
                  </a:rPr>
                  <a:t>modified </a:t>
                </a:r>
                <a:r>
                  <a:rPr lang="en-US" sz="1600" dirty="0" smtClean="0">
                    <a:solidFill>
                      <a:schemeClr val="tx1">
                        <a:lumMod val="50000"/>
                        <a:lumOff val="50000"/>
                      </a:schemeClr>
                    </a:solidFill>
                    <a:latin typeface="Cambria Math" panose="02040503050406030204" pitchFamily="18" charset="0"/>
                  </a:rPr>
                  <a:t>problem for Phase I </a:t>
                </a:r>
                <a:r>
                  <a:rPr lang="en-US" sz="1600" dirty="0">
                    <a:solidFill>
                      <a:schemeClr val="tx1">
                        <a:lumMod val="50000"/>
                        <a:lumOff val="50000"/>
                      </a:schemeClr>
                    </a:solidFill>
                    <a:latin typeface="Cambria Math" panose="02040503050406030204" pitchFamily="18" charset="0"/>
                  </a:rPr>
                  <a:t>is :</a:t>
                </a:r>
              </a:p>
              <a:p>
                <a:pPr algn="ctr"/>
                <a:r>
                  <a:rPr lang="en-US" sz="1600" dirty="0">
                    <a:solidFill>
                      <a:schemeClr val="tx1">
                        <a:lumMod val="50000"/>
                        <a:lumOff val="50000"/>
                      </a:schemeClr>
                    </a:solidFill>
                    <a:latin typeface="Cambria Math" panose="02040503050406030204" pitchFamily="18" charset="0"/>
                  </a:rPr>
                  <a:t> </a:t>
                </a:r>
                <a14:m>
                  <m:oMath xmlns:m="http://schemas.openxmlformats.org/officeDocument/2006/math">
                    <m:func>
                      <m:funcPr>
                        <m:ctrlPr>
                          <a:rPr lang="en-US" sz="1600" i="1">
                            <a:solidFill>
                              <a:schemeClr val="tx1">
                                <a:lumMod val="50000"/>
                                <a:lumOff val="50000"/>
                              </a:schemeClr>
                            </a:solidFill>
                            <a:latin typeface="Cambria Math" panose="02040503050406030204" pitchFamily="18" charset="0"/>
                          </a:rPr>
                        </m:ctrlPr>
                      </m:funcPr>
                      <m:fName>
                        <m:r>
                          <m:rPr>
                            <m:sty m:val="p"/>
                          </m:rPr>
                          <a:rPr lang="en-US" sz="1600">
                            <a:solidFill>
                              <a:schemeClr val="tx1">
                                <a:lumMod val="50000"/>
                                <a:lumOff val="50000"/>
                              </a:schemeClr>
                            </a:solidFill>
                            <a:latin typeface="Cambria Math" panose="02040503050406030204" pitchFamily="18" charset="0"/>
                          </a:rPr>
                          <m:t>max</m:t>
                        </m:r>
                      </m:fName>
                      <m:e>
                        <m:r>
                          <a:rPr lang="en-US" sz="1600" b="0" i="1" smtClean="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5</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6</m:t>
                            </m:r>
                          </m:sub>
                        </m:sSub>
                      </m:e>
                    </m:func>
                  </m:oMath>
                </a14:m>
                <a:r>
                  <a:rPr lang="en-US" sz="1600" dirty="0">
                    <a:solidFill>
                      <a:schemeClr val="tx1">
                        <a:lumMod val="50000"/>
                        <a:lumOff val="50000"/>
                      </a:schemeClr>
                    </a:solidFill>
                    <a:latin typeface="Cambria Math" panose="02040503050406030204" pitchFamily="18" charset="0"/>
                  </a:rPr>
                  <a:t>  </a:t>
                </a:r>
                <a:r>
                  <a:rPr lang="en-US" sz="1600" dirty="0" err="1">
                    <a:solidFill>
                      <a:schemeClr val="tx1">
                        <a:lumMod val="50000"/>
                        <a:lumOff val="50000"/>
                      </a:schemeClr>
                    </a:solidFill>
                    <a:latin typeface="Cambria Math" panose="02040503050406030204" pitchFamily="18" charset="0"/>
                  </a:rPr>
                  <a:t>s.t.</a:t>
                </a:r>
                <a:r>
                  <a:rPr lang="en-US" sz="1600" dirty="0">
                    <a:solidFill>
                      <a:schemeClr val="tx1">
                        <a:lumMod val="50000"/>
                        <a:lumOff val="50000"/>
                      </a:schemeClr>
                    </a:solidFill>
                    <a:latin typeface="Cambria Math" panose="02040503050406030204" pitchFamily="18" charset="0"/>
                  </a:rPr>
                  <a:t> </a:t>
                </a:r>
              </a:p>
              <a:p>
                <a:pPr algn="ctr"/>
                <a14:m>
                  <m:oMathPara xmlns:m="http://schemas.openxmlformats.org/officeDocument/2006/math">
                    <m:oMathParaPr>
                      <m:jc m:val="centerGroup"/>
                    </m:oMathParaPr>
                    <m:oMath xmlns:m="http://schemas.openxmlformats.org/officeDocument/2006/math">
                      <m:r>
                        <a:rPr lang="en-US" sz="1600">
                          <a:solidFill>
                            <a:schemeClr val="tx1">
                              <a:lumMod val="50000"/>
                              <a:lumOff val="50000"/>
                            </a:schemeClr>
                          </a:solidFill>
                          <a:latin typeface="Cambria Math" panose="02040503050406030204" pitchFamily="18" charset="0"/>
                        </a:rPr>
                        <m:t>3</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1</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 +</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5</m:t>
                          </m:r>
                        </m:sub>
                      </m:sSub>
                      <m:r>
                        <a:rPr lang="en-US" sz="1600">
                          <a:solidFill>
                            <a:schemeClr val="tx1">
                              <a:lumMod val="50000"/>
                              <a:lumOff val="50000"/>
                            </a:schemeClr>
                          </a:solidFill>
                          <a:latin typeface="Cambria Math" panose="02040503050406030204" pitchFamily="18" charset="0"/>
                        </a:rPr>
                        <m:t>              =3</m:t>
                      </m:r>
                    </m:oMath>
                  </m:oMathPara>
                </a14:m>
                <a:endParaRPr lang="en-US" sz="1600" dirty="0">
                  <a:solidFill>
                    <a:schemeClr val="tx1">
                      <a:lumMod val="50000"/>
                      <a:lumOff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600">
                          <a:solidFill>
                            <a:schemeClr val="tx1">
                              <a:lumMod val="50000"/>
                              <a:lumOff val="50000"/>
                            </a:schemeClr>
                          </a:solidFill>
                          <a:latin typeface="Cambria Math" panose="02040503050406030204" pitchFamily="18" charset="0"/>
                        </a:rPr>
                        <m:t>4</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1</m:t>
                          </m:r>
                        </m:sub>
                      </m:sSub>
                      <m:r>
                        <a:rPr lang="en-US" sz="1600">
                          <a:solidFill>
                            <a:schemeClr val="tx1">
                              <a:lumMod val="50000"/>
                              <a:lumOff val="50000"/>
                            </a:schemeClr>
                          </a:solidFill>
                          <a:latin typeface="Cambria Math" panose="02040503050406030204" pitchFamily="18" charset="0"/>
                        </a:rPr>
                        <m:t>+3</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3</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6</m:t>
                          </m:r>
                        </m:sub>
                      </m:sSub>
                      <m:r>
                        <a:rPr lang="en-US" sz="1600">
                          <a:solidFill>
                            <a:schemeClr val="tx1">
                              <a:lumMod val="50000"/>
                              <a:lumOff val="50000"/>
                            </a:schemeClr>
                          </a:solidFill>
                          <a:latin typeface="Cambria Math" panose="02040503050406030204" pitchFamily="18" charset="0"/>
                        </a:rPr>
                        <m:t>    =6</m:t>
                      </m:r>
                    </m:oMath>
                  </m:oMathPara>
                </a14:m>
                <a:endParaRPr lang="en-US" sz="1600" dirty="0">
                  <a:solidFill>
                    <a:schemeClr val="tx1">
                      <a:lumMod val="50000"/>
                      <a:lumOff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600">
                          <a:solidFill>
                            <a:schemeClr val="tx1">
                              <a:lumMod val="50000"/>
                              <a:lumOff val="50000"/>
                            </a:schemeClr>
                          </a:solidFill>
                          <a:latin typeface="Cambria Math" panose="02040503050406030204" pitchFamily="18" charset="0"/>
                        </a:rPr>
                        <m:t>  </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1</m:t>
                          </m:r>
                        </m:sub>
                      </m:sSub>
                      <m:r>
                        <a:rPr lang="en-US" sz="1600">
                          <a:solidFill>
                            <a:schemeClr val="tx1">
                              <a:lumMod val="50000"/>
                              <a:lumOff val="50000"/>
                            </a:schemeClr>
                          </a:solidFill>
                          <a:latin typeface="Cambria Math" panose="02040503050406030204" pitchFamily="18" charset="0"/>
                        </a:rPr>
                        <m:t>+2</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4</m:t>
                          </m:r>
                        </m:sub>
                      </m:sSub>
                      <m:r>
                        <a:rPr lang="en-US" sz="1600">
                          <a:solidFill>
                            <a:schemeClr val="tx1">
                              <a:lumMod val="50000"/>
                              <a:lumOff val="50000"/>
                            </a:schemeClr>
                          </a:solidFill>
                          <a:latin typeface="Cambria Math" panose="02040503050406030204" pitchFamily="18" charset="0"/>
                        </a:rPr>
                        <m:t>               =3 </m:t>
                      </m:r>
                    </m:oMath>
                  </m:oMathPara>
                </a14:m>
                <a:endParaRPr lang="en-US" sz="1600" dirty="0">
                  <a:solidFill>
                    <a:schemeClr val="tx1">
                      <a:lumMod val="50000"/>
                      <a:lumOff val="50000"/>
                    </a:schemeClr>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𝑖</m:t>
                          </m:r>
                        </m:sub>
                      </m:sSub>
                      <m:r>
                        <a:rPr lang="en-US" sz="1600">
                          <a:solidFill>
                            <a:schemeClr val="tx1">
                              <a:lumMod val="50000"/>
                              <a:lumOff val="50000"/>
                            </a:schemeClr>
                          </a:solidFill>
                          <a:latin typeface="Cambria Math" panose="02040503050406030204" pitchFamily="18" charset="0"/>
                        </a:rPr>
                        <m:t> ≥0 ∀</m:t>
                      </m:r>
                      <m:r>
                        <a:rPr lang="en-US" sz="1600">
                          <a:solidFill>
                            <a:schemeClr val="tx1">
                              <a:lumMod val="50000"/>
                              <a:lumOff val="50000"/>
                            </a:schemeClr>
                          </a:solidFill>
                          <a:latin typeface="Cambria Math" panose="02040503050406030204" pitchFamily="18" charset="0"/>
                        </a:rPr>
                        <m:t>𝑖</m:t>
                      </m:r>
                      <m:r>
                        <a:rPr lang="en-US" sz="1600">
                          <a:solidFill>
                            <a:schemeClr val="tx1">
                              <a:lumMod val="50000"/>
                              <a:lumOff val="50000"/>
                            </a:schemeClr>
                          </a:solidFill>
                          <a:latin typeface="Cambria Math" panose="02040503050406030204" pitchFamily="18" charset="0"/>
                        </a:rPr>
                        <m:t>  </m:t>
                      </m:r>
                    </m:oMath>
                  </m:oMathPara>
                </a14:m>
                <a:endParaRPr lang="en-US" sz="1600" dirty="0">
                  <a:solidFill>
                    <a:schemeClr val="tx1">
                      <a:lumMod val="50000"/>
                      <a:lumOff val="50000"/>
                    </a:schemeClr>
                  </a:solidFill>
                  <a:latin typeface="Cambria Math" panose="02040503050406030204" pitchFamily="18" charset="0"/>
                </a:endParaRPr>
              </a:p>
              <a:p>
                <a:r>
                  <a:rPr lang="en-US" sz="1600" dirty="0"/>
                  <a:t>              </a:t>
                </a:r>
                <a:endParaRPr lang="en-US" dirty="0">
                  <a:solidFill>
                    <a:srgbClr val="FF0000"/>
                  </a:solidFill>
                  <a:latin typeface="Cambria Math" panose="02040503050406030204" pitchFamily="18" charset="0"/>
                </a:endParaRPr>
              </a:p>
              <a:p>
                <a:r>
                  <a:rPr lang="en-US" dirty="0" smtClean="0">
                    <a:solidFill>
                      <a:srgbClr val="FF0000"/>
                    </a:solidFill>
                    <a:latin typeface="Cambria Math" panose="02040503050406030204" pitchFamily="18" charset="0"/>
                  </a:rPr>
                  <a:t>Phase I :</a:t>
                </a:r>
                <a:endParaRPr lang="en-US" dirty="0">
                  <a:solidFill>
                    <a:srgbClr val="FF0000"/>
                  </a:solidFill>
                  <a:latin typeface="Cambria Math" panose="020405030504060302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557048" y="1355834"/>
                <a:ext cx="8653892" cy="2585323"/>
              </a:xfrm>
              <a:prstGeom prst="rect">
                <a:avLst/>
              </a:prstGeom>
              <a:blipFill rotWithShape="0">
                <a:blip r:embed="rId3"/>
                <a:stretch>
                  <a:fillRect l="-563" t="-941" b="-2353"/>
                </a:stretch>
              </a:blipFill>
            </p:spPr>
            <p:txBody>
              <a:bodyPr/>
              <a:lstStyle/>
              <a:p>
                <a:r>
                  <a:rPr lang="en-US">
                    <a:noFill/>
                  </a:rPr>
                  <a:t> </a:t>
                </a:r>
              </a:p>
            </p:txBody>
          </p:sp>
        </mc:Fallback>
      </mc:AlternateContent>
    </p:spTree>
    <p:extLst>
      <p:ext uri="{BB962C8B-B14F-4D97-AF65-F5344CB8AC3E}">
        <p14:creationId xmlns:p14="http://schemas.microsoft.com/office/powerpoint/2010/main" val="217345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349858"/>
            <a:ext cx="8462970" cy="1860606"/>
          </a:xfrm>
        </p:spPr>
        <p:txBody>
          <a:bodyPr/>
          <a:lstStyle/>
          <a:p>
            <a:pPr algn="l"/>
            <a:r>
              <a:rPr lang="en-US" sz="3200" dirty="0"/>
              <a:t>CONSTRAINED OPTIMIZATION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480807"/>
                <a:ext cx="8462970" cy="3367902"/>
              </a:xfrm>
            </p:spPr>
            <p:txBody>
              <a:bodyPr>
                <a:normAutofit/>
              </a:bodyPr>
              <a:lstStyle/>
              <a:p>
                <a:pPr algn="l"/>
                <a:r>
                  <a:rPr lang="en-US" sz="1600" dirty="0" smtClean="0"/>
                  <a:t>Problem :  </a:t>
                </a:r>
                <a14:m>
                  <m:oMath xmlns:m="http://schemas.openxmlformats.org/officeDocument/2006/math">
                    <m:func>
                      <m:funcPr>
                        <m:ctrlPr>
                          <a:rPr lang="en-US" sz="1600" i="1">
                            <a:latin typeface="Cambria Math" panose="02040503050406030204" pitchFamily="18" charset="0"/>
                          </a:rPr>
                        </m:ctrlPr>
                      </m:funcPr>
                      <m:fName>
                        <m:r>
                          <a:rPr lang="en-US" sz="1600" b="0" i="1" smtClean="0">
                            <a:latin typeface="Cambria Math" panose="02040503050406030204" pitchFamily="18" charset="0"/>
                          </a:rPr>
                          <m:t>(</m:t>
                        </m:r>
                        <m:r>
                          <a:rPr lang="en-US" sz="1600" b="0" i="1" smtClean="0">
                            <a:latin typeface="Cambria Math" panose="02040503050406030204" pitchFamily="18" charset="0"/>
                          </a:rPr>
                          <m:t>𝑃</m:t>
                        </m:r>
                        <m:r>
                          <a:rPr lang="en-US" sz="1600" b="0" i="1" smtClean="0">
                            <a:latin typeface="Cambria Math" panose="02040503050406030204" pitchFamily="18" charset="0"/>
                          </a:rPr>
                          <m:t>1)             </m:t>
                        </m:r>
                      </m:fName>
                      <m:e>
                        <m:eqArr>
                          <m:eqArrPr>
                            <m:ctrlPr>
                              <a:rPr lang="en-US" sz="1600" i="1" smtClean="0">
                                <a:latin typeface="Cambria Math" panose="02040503050406030204" pitchFamily="18" charset="0"/>
                              </a:rPr>
                            </m:ctrlPr>
                          </m:eqArrPr>
                          <m:e>
                            <m:r>
                              <m:rPr>
                                <m:sty m:val="p"/>
                              </m:rPr>
                              <a:rPr lang="en-US" sz="1600" i="1">
                                <a:latin typeface="Cambria Math" panose="02040503050406030204" pitchFamily="18" charset="0"/>
                              </a:rPr>
                              <m:t>m</m:t>
                            </m:r>
                            <m:r>
                              <a:rPr lang="en-US" sz="1600" b="0" i="1" smtClean="0">
                                <a:latin typeface="Cambria Math" panose="02040503050406030204" pitchFamily="18" charset="0"/>
                              </a:rPr>
                              <m:t>𝑎𝑥</m:t>
                            </m:r>
                            <m:r>
                              <a:rPr lang="en-US" sz="1600" i="1">
                                <a:latin typeface="Cambria Math" panose="02040503050406030204" pitchFamily="18" charset="0"/>
                              </a:rPr>
                              <m:t> </m:t>
                            </m:r>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b="0" i="1" smtClean="0">
                                    <a:latin typeface="Cambria Math" panose="02040503050406030204" pitchFamily="18" charset="0"/>
                                  </a:rPr>
                                  <m:t>𝑋</m:t>
                                </m:r>
                              </m:e>
                            </m:d>
                            <m:r>
                              <a:rPr lang="en-US" sz="1600" i="1">
                                <a:latin typeface="Cambria Math" panose="02040503050406030204" pitchFamily="18" charset="0"/>
                              </a:rPr>
                              <m:t> </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e>
                          <m:e>
                            <m:sSub>
                              <m:sSubPr>
                                <m:ctrlPr>
                                  <a:rPr lang="en-US" sz="1600" i="1">
                                    <a:latin typeface="Cambria Math" panose="02040503050406030204" pitchFamily="18" charset="0"/>
                                  </a:rPr>
                                </m:ctrlPr>
                              </m:sSubPr>
                              <m:e>
                                <m:r>
                                  <a:rPr lang="en-US" sz="1600" i="1">
                                    <a:latin typeface="Cambria Math" panose="02040503050406030204" pitchFamily="18" charset="0"/>
                                  </a:rPr>
                                  <m:t>𝑔</m:t>
                                </m:r>
                              </m:e>
                              <m:sub>
                                <m:r>
                                  <a:rPr lang="en-US" sz="1600" i="1">
                                    <a:latin typeface="Cambria Math" panose="02040503050406030204" pitchFamily="18" charset="0"/>
                                  </a:rPr>
                                  <m:t>𝑖</m:t>
                                </m:r>
                              </m:sub>
                            </m:sSub>
                            <m:d>
                              <m:dPr>
                                <m:ctrlPr>
                                  <a:rPr lang="en-US" sz="1600" i="1">
                                    <a:latin typeface="Cambria Math" panose="02040503050406030204" pitchFamily="18" charset="0"/>
                                  </a:rPr>
                                </m:ctrlPr>
                              </m:dPr>
                              <m:e>
                                <m:r>
                                  <a:rPr lang="en-US" sz="1600" b="0" i="1" smtClean="0">
                                    <a:latin typeface="Cambria Math" panose="02040503050406030204" pitchFamily="18" charset="0"/>
                                  </a:rPr>
                                  <m:t>𝑋</m:t>
                                </m:r>
                              </m:e>
                            </m:d>
                            <m:r>
                              <a:rPr lang="en-US" sz="1600" i="1">
                                <a:latin typeface="Cambria Math" panose="02040503050406030204" pitchFamily="18" charset="0"/>
                              </a:rPr>
                              <m:t>≤0  </m:t>
                            </m:r>
                            <m:r>
                              <a:rPr lang="en-US" sz="1600" i="1">
                                <a:latin typeface="Cambria Math" panose="02040503050406030204" pitchFamily="18" charset="0"/>
                              </a:rPr>
                              <m:t>𝑖</m:t>
                            </m:r>
                            <m:r>
                              <a:rPr lang="en-US" sz="1600" i="1">
                                <a:latin typeface="Cambria Math" panose="02040503050406030204" pitchFamily="18" charset="0"/>
                              </a:rPr>
                              <m:t>=1,2,…</m:t>
                            </m:r>
                            <m:r>
                              <a:rPr lang="en-US" sz="1600" i="1">
                                <a:latin typeface="Cambria Math" panose="02040503050406030204" pitchFamily="18" charset="0"/>
                              </a:rPr>
                              <m:t>𝑚</m:t>
                            </m:r>
                          </m:e>
                          <m:e>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𝑗</m:t>
                                </m:r>
                              </m:sub>
                            </m:sSub>
                            <m:d>
                              <m:dPr>
                                <m:ctrlPr>
                                  <a:rPr lang="en-US" sz="1600" i="1">
                                    <a:latin typeface="Cambria Math" panose="02040503050406030204" pitchFamily="18" charset="0"/>
                                  </a:rPr>
                                </m:ctrlPr>
                              </m:dPr>
                              <m:e>
                                <m:r>
                                  <a:rPr lang="en-US" sz="1600" b="0" i="1" smtClean="0">
                                    <a:latin typeface="Cambria Math" panose="02040503050406030204" pitchFamily="18" charset="0"/>
                                  </a:rPr>
                                  <m:t>𝑋</m:t>
                                </m:r>
                              </m:e>
                            </m:d>
                            <m:r>
                              <a:rPr lang="en-US" sz="1600" i="1">
                                <a:latin typeface="Cambria Math" panose="02040503050406030204" pitchFamily="18" charset="0"/>
                              </a:rPr>
                              <m:t>=0  </m:t>
                            </m:r>
                            <m:r>
                              <a:rPr lang="en-US" sz="1600" i="1">
                                <a:latin typeface="Cambria Math" panose="02040503050406030204" pitchFamily="18" charset="0"/>
                              </a:rPr>
                              <m:t>𝑗</m:t>
                            </m:r>
                            <m:r>
                              <a:rPr lang="en-US" sz="1600" i="1">
                                <a:latin typeface="Cambria Math" panose="02040503050406030204" pitchFamily="18" charset="0"/>
                              </a:rPr>
                              <m:t>=1,2,…</m:t>
                            </m:r>
                            <m:r>
                              <a:rPr lang="en-US" sz="1600" i="1">
                                <a:latin typeface="Cambria Math" panose="02040503050406030204" pitchFamily="18" charset="0"/>
                              </a:rPr>
                              <m:t>𝑘</m:t>
                            </m:r>
                          </m:e>
                          <m:e>
                            <m:r>
                              <a:rPr lang="en-US" sz="1600" b="0" i="1" smtClean="0">
                                <a:latin typeface="Cambria Math" panose="02040503050406030204" pitchFamily="18" charset="0"/>
                              </a:rPr>
                              <m:t>𝑋</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𝑅</m:t>
                                </m:r>
                              </m:e>
                              <m:sup>
                                <m:r>
                                  <a:rPr lang="en-US" sz="1600" b="0" i="1" smtClean="0">
                                    <a:latin typeface="Cambria Math" panose="02040503050406030204" pitchFamily="18" charset="0"/>
                                  </a:rPr>
                                  <m:t>𝑝</m:t>
                                </m:r>
                              </m:sup>
                            </m:sSup>
                            <m:r>
                              <a:rPr lang="en-US" sz="1600" b="0" i="1" smtClean="0">
                                <a:latin typeface="Cambria Math" panose="02040503050406030204" pitchFamily="18" charset="0"/>
                              </a:rPr>
                              <m:t>,   </m:t>
                            </m:r>
                            <m:r>
                              <a:rPr lang="en-US" sz="1600" b="0" i="1" smtClean="0">
                                <a:latin typeface="Cambria Math" panose="02040503050406030204" pitchFamily="18" charset="0"/>
                              </a:rPr>
                              <m:t>𝑋</m:t>
                            </m:r>
                            <m:r>
                              <a:rPr lang="en-US" sz="1600" b="0" i="1" smtClean="0">
                                <a:latin typeface="Cambria Math" panose="02040503050406030204" pitchFamily="18" charset="0"/>
                              </a:rPr>
                              <m:t> ≥0  </m:t>
                            </m:r>
                          </m:e>
                        </m:eqArr>
                      </m:e>
                    </m:func>
                  </m:oMath>
                </a14:m>
                <a:r>
                  <a:rPr lang="en-US" sz="1600" dirty="0" smtClean="0"/>
                  <a:t>       </a:t>
                </a:r>
              </a:p>
              <a:p>
                <a:pPr algn="l"/>
                <a:endParaRPr lang="en-US" sz="1600" dirty="0" smtClean="0"/>
              </a:p>
              <a:p>
                <a:pPr algn="l"/>
                <a:r>
                  <a:rPr lang="en-US" sz="1600" dirty="0"/>
                  <a:t>The region determined by the constraints is called the feasible region.</a:t>
                </a:r>
                <a:r>
                  <a:rPr lang="en-US" sz="1600" dirty="0" smtClean="0"/>
                  <a:t> Further, </a:t>
                </a:r>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oMath>
                </a14:m>
                <a:r>
                  <a:rPr lang="en-US" sz="1600" dirty="0" smtClean="0"/>
                  <a:t> is called the objective function and the aim is to find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oMath>
                </a14:m>
                <a:r>
                  <a:rPr lang="en-US" sz="1600" dirty="0" smtClean="0"/>
                  <a:t>in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𝑅</m:t>
                        </m:r>
                      </m:e>
                      <m:sup>
                        <m:r>
                          <a:rPr lang="en-US" sz="1600" b="0" i="1" smtClean="0">
                            <a:latin typeface="Cambria Math" panose="02040503050406030204" pitchFamily="18" charset="0"/>
                          </a:rPr>
                          <m:t>𝑛</m:t>
                        </m:r>
                      </m:sup>
                    </m:sSup>
                    <m:r>
                      <a:rPr lang="en-US" sz="1600" b="0" i="1" smtClean="0">
                        <a:latin typeface="Cambria Math" panose="02040503050406030204" pitchFamily="18" charset="0"/>
                      </a:rPr>
                      <m:t> </m:t>
                    </m:r>
                  </m:oMath>
                </a14:m>
                <a:r>
                  <a:rPr lang="en-US" sz="1600" dirty="0" smtClean="0"/>
                  <a:t>which maximizes </a:t>
                </a:r>
                <a14:m>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rPr>
                          <m:t>𝑥</m:t>
                        </m:r>
                      </m:e>
                    </m:d>
                  </m:oMath>
                </a14:m>
                <a:r>
                  <a:rPr lang="en-US" sz="1600" dirty="0" smtClean="0"/>
                  <a:t> over the region determined by the constraints.</a:t>
                </a:r>
              </a:p>
              <a:p>
                <a:pPr algn="l"/>
                <a:endParaRPr lang="en-US" sz="1600" dirty="0"/>
              </a:p>
              <a:p>
                <a:pPr algn="l"/>
                <a:r>
                  <a:rPr lang="en-US" sz="1600" dirty="0" smtClean="0"/>
                  <a:t>If the objective function and the constraints for the problem are linear then the optimization problem is called a linear programming problem (LPP).  </a:t>
                </a:r>
              </a:p>
              <a:p>
                <a:pPr algn="l"/>
                <a:endParaRPr lang="en-US" sz="1600"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480807"/>
                <a:ext cx="8462970" cy="3367902"/>
              </a:xfrm>
              <a:blipFill rotWithShape="0">
                <a:blip r:embed="rId2"/>
                <a:stretch>
                  <a:fillRect l="-360" b="-906"/>
                </a:stretch>
              </a:blipFill>
            </p:spPr>
            <p:txBody>
              <a:bodyPr/>
              <a:lstStyle/>
              <a:p>
                <a:r>
                  <a:rPr lang="en-US">
                    <a:noFill/>
                  </a:rPr>
                  <a:t> </a:t>
                </a:r>
              </a:p>
            </p:txBody>
          </p:sp>
        </mc:Fallback>
      </mc:AlternateContent>
    </p:spTree>
    <p:extLst>
      <p:ext uri="{BB962C8B-B14F-4D97-AF65-F5344CB8AC3E}">
        <p14:creationId xmlns:p14="http://schemas.microsoft.com/office/powerpoint/2010/main" val="499183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2211546267"/>
                  </p:ext>
                </p:extLst>
              </p:nvPr>
            </p:nvGraphicFramePr>
            <p:xfrm>
              <a:off x="677334" y="2401897"/>
              <a:ext cx="8198298" cy="2940306"/>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710224"/>
                    <a:gridCol w="1051531"/>
                    <a:gridCol w="910922"/>
                  </a:tblGrid>
                  <a:tr h="340226">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𝒋</m:t>
                                    </m:r>
                                  </m:sub>
                                </m:sSub>
                                <m:r>
                                  <a:rPr lang="en-US" b="1"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𝑪</m:t>
                                    </m:r>
                                  </m:e>
                                  <m:sub>
                                    <m:r>
                                      <a:rPr lang="en-US" sz="1600" b="1" i="1" smtClean="0">
                                        <a:latin typeface="Cambria Math" panose="02040503050406030204" pitchFamily="18" charset="0"/>
                                      </a:rPr>
                                      <m:t>𝑩</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𝑩</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𝒃</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𝟏</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𝟐</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𝟑</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𝟒</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𝟓</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𝟔</m:t>
                                    </m:r>
                                  </m:sub>
                                </m:sSub>
                              </m:oMath>
                            </m:oMathPara>
                          </a14:m>
                          <a:endParaRPr lang="en-US" sz="1600"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6</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smtClean="0"/>
                        </a:p>
                      </a:txBody>
                      <a:tcPr/>
                    </a:tc>
                  </a:tr>
                  <a:tr h="336807">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3</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smtClean="0"/>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2211546267"/>
                  </p:ext>
                </p:extLst>
              </p:nvPr>
            </p:nvGraphicFramePr>
            <p:xfrm>
              <a:off x="677334" y="2401897"/>
              <a:ext cx="8198298" cy="2940306"/>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710224"/>
                    <a:gridCol w="1051531"/>
                    <a:gridCol w="910922"/>
                  </a:tblGrid>
                  <a:tr h="391795">
                    <a:tc>
                      <a:txBody>
                        <a:bodyPr/>
                        <a:lstStyle/>
                        <a:p>
                          <a:endParaRPr lang="en-US" dirty="0"/>
                        </a:p>
                      </a:txBody>
                      <a:tcPr/>
                    </a:tc>
                    <a:tc>
                      <a:txBody>
                        <a:bodyPr/>
                        <a:lstStyle/>
                        <a:p>
                          <a:endParaRPr lang="en-US" dirty="0"/>
                        </a:p>
                      </a:txBody>
                      <a:tcPr/>
                    </a:tc>
                    <a:tc>
                      <a:txBody>
                        <a:bodyPr/>
                        <a:lstStyle/>
                        <a:p>
                          <a:endParaRPr lang="en-US"/>
                        </a:p>
                      </a:txBody>
                      <a:tcPr>
                        <a:blipFill rotWithShape="0">
                          <a:blip r:embed="rId2"/>
                          <a:stretch>
                            <a:fillRect l="-135152" t="-3125" r="-583636" b="-657813"/>
                          </a:stretch>
                        </a:blipFill>
                      </a:tcPr>
                    </a:tc>
                    <a:tc>
                      <a:txBody>
                        <a:bodyPr/>
                        <a:lstStyle/>
                        <a:p>
                          <a:endParaRPr lang="en-US"/>
                        </a:p>
                      </a:txBody>
                      <a:tcPr>
                        <a:blipFill rotWithShape="0">
                          <a:blip r:embed="rId2"/>
                          <a:stretch>
                            <a:fillRect l="-224277" t="-3125" r="-456647" b="-657813"/>
                          </a:stretch>
                        </a:blipFill>
                      </a:tcPr>
                    </a:tc>
                    <a:tc>
                      <a:txBody>
                        <a:bodyPr/>
                        <a:lstStyle/>
                        <a:p>
                          <a:endParaRPr lang="en-US"/>
                        </a:p>
                      </a:txBody>
                      <a:tcPr>
                        <a:blipFill rotWithShape="0">
                          <a:blip r:embed="rId2"/>
                          <a:stretch>
                            <a:fillRect l="-257339" t="-3125" r="-262385" b="-657813"/>
                          </a:stretch>
                        </a:blipFill>
                      </a:tcPr>
                    </a:tc>
                    <a:tc>
                      <a:txBody>
                        <a:bodyPr/>
                        <a:lstStyle/>
                        <a:p>
                          <a:endParaRPr lang="en-US"/>
                        </a:p>
                      </a:txBody>
                      <a:tcPr>
                        <a:blipFill rotWithShape="0">
                          <a:blip r:embed="rId2"/>
                          <a:stretch>
                            <a:fillRect l="-603876" t="-3125" r="-343411" b="-657813"/>
                          </a:stretch>
                        </a:blipFill>
                      </a:tcPr>
                    </a:tc>
                    <a:tc>
                      <a:txBody>
                        <a:bodyPr/>
                        <a:lstStyle/>
                        <a:p>
                          <a:endParaRPr lang="en-US"/>
                        </a:p>
                      </a:txBody>
                      <a:tcPr>
                        <a:blipFill rotWithShape="0">
                          <a:blip r:embed="rId2"/>
                          <a:stretch>
                            <a:fillRect l="-782759" t="-3125" r="-281897" b="-657813"/>
                          </a:stretch>
                        </a:blipFill>
                      </a:tcPr>
                    </a:tc>
                    <a:tc>
                      <a:txBody>
                        <a:bodyPr/>
                        <a:lstStyle/>
                        <a:p>
                          <a:endParaRPr lang="en-US"/>
                        </a:p>
                      </a:txBody>
                      <a:tcPr>
                        <a:blipFill rotWithShape="0">
                          <a:blip r:embed="rId2"/>
                          <a:stretch>
                            <a:fillRect l="-591908" t="-3125" r="-89017" b="-657813"/>
                          </a:stretch>
                        </a:blipFill>
                      </a:tcPr>
                    </a:tc>
                    <a:tc>
                      <a:txBody>
                        <a:bodyPr/>
                        <a:lstStyle/>
                        <a:p>
                          <a:endParaRPr lang="en-US"/>
                        </a:p>
                      </a:txBody>
                      <a:tcPr>
                        <a:blipFill rotWithShape="0">
                          <a:blip r:embed="rId2"/>
                          <a:stretch>
                            <a:fillRect l="-803356" t="-3125" r="-3356" b="-657813"/>
                          </a:stretch>
                        </a:blipFill>
                      </a:tcPr>
                    </a:tc>
                  </a:tr>
                  <a:tr h="335280">
                    <a:tc>
                      <a:txBody>
                        <a:bodyPr/>
                        <a:lstStyle/>
                        <a:p>
                          <a:endParaRPr lang="en-US"/>
                        </a:p>
                      </a:txBody>
                      <a:tcPr>
                        <a:blipFill rotWithShape="0">
                          <a:blip r:embed="rId2"/>
                          <a:stretch>
                            <a:fillRect l="-870" t="-120000" r="-1073913" b="-665455"/>
                          </a:stretch>
                        </a:blipFill>
                      </a:tcPr>
                    </a:tc>
                    <a:tc>
                      <a:txBody>
                        <a:bodyPr/>
                        <a:lstStyle/>
                        <a:p>
                          <a:endParaRPr lang="en-US"/>
                        </a:p>
                      </a:txBody>
                      <a:tcPr>
                        <a:blipFill rotWithShape="0">
                          <a:blip r:embed="rId2"/>
                          <a:stretch>
                            <a:fillRect l="-108411" t="-120000" r="-1054206" b="-665455"/>
                          </a:stretch>
                        </a:blipFill>
                      </a:tcPr>
                    </a:tc>
                    <a:tc>
                      <a:txBody>
                        <a:bodyPr/>
                        <a:lstStyle/>
                        <a:p>
                          <a:endParaRPr lang="en-US"/>
                        </a:p>
                      </a:txBody>
                      <a:tcPr>
                        <a:blipFill rotWithShape="0">
                          <a:blip r:embed="rId2"/>
                          <a:stretch>
                            <a:fillRect l="-135152" t="-120000" r="-583636" b="-665455"/>
                          </a:stretch>
                        </a:blipFill>
                      </a:tcPr>
                    </a:tc>
                    <a:tc>
                      <a:txBody>
                        <a:bodyPr/>
                        <a:lstStyle/>
                        <a:p>
                          <a:endParaRPr lang="en-US"/>
                        </a:p>
                      </a:txBody>
                      <a:tcPr>
                        <a:blipFill rotWithShape="0">
                          <a:blip r:embed="rId2"/>
                          <a:stretch>
                            <a:fillRect l="-224277" t="-120000" r="-456647" b="-665455"/>
                          </a:stretch>
                        </a:blipFill>
                      </a:tcPr>
                    </a:tc>
                    <a:tc>
                      <a:txBody>
                        <a:bodyPr/>
                        <a:lstStyle/>
                        <a:p>
                          <a:endParaRPr lang="en-US"/>
                        </a:p>
                      </a:txBody>
                      <a:tcPr>
                        <a:blipFill rotWithShape="0">
                          <a:blip r:embed="rId2"/>
                          <a:stretch>
                            <a:fillRect l="-257339" t="-120000" r="-262385" b="-665455"/>
                          </a:stretch>
                        </a:blipFill>
                      </a:tcPr>
                    </a:tc>
                    <a:tc>
                      <a:txBody>
                        <a:bodyPr/>
                        <a:lstStyle/>
                        <a:p>
                          <a:endParaRPr lang="en-US"/>
                        </a:p>
                      </a:txBody>
                      <a:tcPr>
                        <a:blipFill rotWithShape="0">
                          <a:blip r:embed="rId2"/>
                          <a:stretch>
                            <a:fillRect l="-603876" t="-120000" r="-343411" b="-665455"/>
                          </a:stretch>
                        </a:blipFill>
                      </a:tcPr>
                    </a:tc>
                    <a:tc>
                      <a:txBody>
                        <a:bodyPr/>
                        <a:lstStyle/>
                        <a:p>
                          <a:endParaRPr lang="en-US"/>
                        </a:p>
                      </a:txBody>
                      <a:tcPr>
                        <a:blipFill rotWithShape="0">
                          <a:blip r:embed="rId2"/>
                          <a:stretch>
                            <a:fillRect l="-782759" t="-120000" r="-281897" b="-665455"/>
                          </a:stretch>
                        </a:blipFill>
                      </a:tcPr>
                    </a:tc>
                    <a:tc>
                      <a:txBody>
                        <a:bodyPr/>
                        <a:lstStyle/>
                        <a:p>
                          <a:endParaRPr lang="en-US"/>
                        </a:p>
                      </a:txBody>
                      <a:tcPr>
                        <a:blipFill rotWithShape="0">
                          <a:blip r:embed="rId2"/>
                          <a:stretch>
                            <a:fillRect l="-591908" t="-120000" r="-89017" b="-665455"/>
                          </a:stretch>
                        </a:blipFill>
                      </a:tcPr>
                    </a:tc>
                    <a:tc>
                      <a:txBody>
                        <a:bodyPr/>
                        <a:lstStyle/>
                        <a:p>
                          <a:endParaRPr lang="en-US"/>
                        </a:p>
                      </a:txBody>
                      <a:tcPr>
                        <a:blipFill rotWithShape="0">
                          <a:blip r:embed="rId2"/>
                          <a:stretch>
                            <a:fillRect l="-803356" t="-120000" r="-3356" b="-665455"/>
                          </a:stretch>
                        </a:blipFill>
                      </a:tcPr>
                    </a:tc>
                  </a:tr>
                  <a:tr h="549593">
                    <a:tc>
                      <a:txBody>
                        <a:bodyPr/>
                        <a:lstStyle/>
                        <a:p>
                          <a:endParaRPr lang="en-US"/>
                        </a:p>
                      </a:txBody>
                      <a:tcPr>
                        <a:blipFill rotWithShape="0">
                          <a:blip r:embed="rId2"/>
                          <a:stretch>
                            <a:fillRect l="-870" t="-132967" r="-1073913" b="-302198"/>
                          </a:stretch>
                        </a:blipFill>
                      </a:tcPr>
                    </a:tc>
                    <a:tc>
                      <a:txBody>
                        <a:bodyPr/>
                        <a:lstStyle/>
                        <a:p>
                          <a:endParaRPr lang="en-US"/>
                        </a:p>
                      </a:txBody>
                      <a:tcPr>
                        <a:blipFill rotWithShape="0">
                          <a:blip r:embed="rId2"/>
                          <a:stretch>
                            <a:fillRect l="-108411" t="-132967" r="-1054206" b="-302198"/>
                          </a:stretch>
                        </a:blipFill>
                      </a:tcPr>
                    </a:tc>
                    <a:tc>
                      <a:txBody>
                        <a:bodyPr/>
                        <a:lstStyle/>
                        <a:p>
                          <a:endParaRPr lang="en-US"/>
                        </a:p>
                      </a:txBody>
                      <a:tcPr>
                        <a:blipFill rotWithShape="0">
                          <a:blip r:embed="rId2"/>
                          <a:stretch>
                            <a:fillRect l="-135152" t="-132967" r="-583636" b="-302198"/>
                          </a:stretch>
                        </a:blipFill>
                      </a:tcPr>
                    </a:tc>
                    <a:tc>
                      <a:txBody>
                        <a:bodyPr/>
                        <a:lstStyle/>
                        <a:p>
                          <a:endParaRPr lang="en-US"/>
                        </a:p>
                      </a:txBody>
                      <a:tcPr>
                        <a:blipFill rotWithShape="0">
                          <a:blip r:embed="rId2"/>
                          <a:stretch>
                            <a:fillRect l="-224277" t="-132967" r="-456647" b="-302198"/>
                          </a:stretch>
                        </a:blipFill>
                      </a:tcPr>
                    </a:tc>
                    <a:tc>
                      <a:txBody>
                        <a:bodyPr/>
                        <a:lstStyle/>
                        <a:p>
                          <a:endParaRPr lang="en-US"/>
                        </a:p>
                      </a:txBody>
                      <a:tcPr>
                        <a:blipFill rotWithShape="0">
                          <a:blip r:embed="rId2"/>
                          <a:stretch>
                            <a:fillRect l="-257339" t="-132967" r="-262385" b="-302198"/>
                          </a:stretch>
                        </a:blipFill>
                      </a:tcPr>
                    </a:tc>
                    <a:tc>
                      <a:txBody>
                        <a:bodyPr/>
                        <a:lstStyle/>
                        <a:p>
                          <a:endParaRPr lang="en-US"/>
                        </a:p>
                      </a:txBody>
                      <a:tcPr>
                        <a:blipFill rotWithShape="0">
                          <a:blip r:embed="rId2"/>
                          <a:stretch>
                            <a:fillRect l="-603876" t="-132967" r="-343411" b="-302198"/>
                          </a:stretch>
                        </a:blipFill>
                      </a:tcPr>
                    </a:tc>
                    <a:tc>
                      <a:txBody>
                        <a:bodyPr/>
                        <a:lstStyle/>
                        <a:p>
                          <a:endParaRPr lang="en-US"/>
                        </a:p>
                      </a:txBody>
                      <a:tcPr>
                        <a:blipFill rotWithShape="0">
                          <a:blip r:embed="rId2"/>
                          <a:stretch>
                            <a:fillRect l="-782759" t="-132967" r="-281897" b="-302198"/>
                          </a:stretch>
                        </a:blipFill>
                      </a:tcPr>
                    </a:tc>
                    <a:tc>
                      <a:txBody>
                        <a:bodyPr/>
                        <a:lstStyle/>
                        <a:p>
                          <a:endParaRPr lang="en-US"/>
                        </a:p>
                      </a:txBody>
                      <a:tcPr>
                        <a:blipFill rotWithShape="0">
                          <a:blip r:embed="rId2"/>
                          <a:stretch>
                            <a:fillRect l="-591908" t="-132967" r="-89017" b="-302198"/>
                          </a:stretch>
                        </a:blipFill>
                      </a:tcPr>
                    </a:tc>
                    <a:tc>
                      <a:txBody>
                        <a:bodyPr/>
                        <a:lstStyle/>
                        <a:p>
                          <a:endParaRPr lang="en-US"/>
                        </a:p>
                      </a:txBody>
                      <a:tcPr>
                        <a:blipFill rotWithShape="0">
                          <a:blip r:embed="rId2"/>
                          <a:stretch>
                            <a:fillRect l="-803356" t="-132967" r="-3356" b="-302198"/>
                          </a:stretch>
                        </a:blipFill>
                      </a:tcPr>
                    </a:tc>
                  </a:tr>
                  <a:tr h="554546">
                    <a:tc>
                      <a:txBody>
                        <a:bodyPr/>
                        <a:lstStyle/>
                        <a:p>
                          <a:endParaRPr lang="en-US"/>
                        </a:p>
                      </a:txBody>
                      <a:tcPr>
                        <a:blipFill rotWithShape="0">
                          <a:blip r:embed="rId2"/>
                          <a:stretch>
                            <a:fillRect l="-870" t="-232967" r="-1073913" b="-202198"/>
                          </a:stretch>
                        </a:blipFill>
                      </a:tcPr>
                    </a:tc>
                    <a:tc>
                      <a:txBody>
                        <a:bodyPr/>
                        <a:lstStyle/>
                        <a:p>
                          <a:endParaRPr lang="en-US"/>
                        </a:p>
                      </a:txBody>
                      <a:tcPr>
                        <a:blipFill rotWithShape="0">
                          <a:blip r:embed="rId2"/>
                          <a:stretch>
                            <a:fillRect l="-108411" t="-232967" r="-1054206" b="-202198"/>
                          </a:stretch>
                        </a:blipFill>
                      </a:tcPr>
                    </a:tc>
                    <a:tc>
                      <a:txBody>
                        <a:bodyPr/>
                        <a:lstStyle/>
                        <a:p>
                          <a:endParaRPr lang="en-US"/>
                        </a:p>
                      </a:txBody>
                      <a:tcPr>
                        <a:blipFill rotWithShape="0">
                          <a:blip r:embed="rId2"/>
                          <a:stretch>
                            <a:fillRect l="-135152" t="-232967" r="-583636" b="-202198"/>
                          </a:stretch>
                        </a:blipFill>
                      </a:tcPr>
                    </a:tc>
                    <a:tc>
                      <a:txBody>
                        <a:bodyPr/>
                        <a:lstStyle/>
                        <a:p>
                          <a:endParaRPr lang="en-US"/>
                        </a:p>
                      </a:txBody>
                      <a:tcPr>
                        <a:blipFill rotWithShape="0">
                          <a:blip r:embed="rId2"/>
                          <a:stretch>
                            <a:fillRect l="-224277" t="-232967" r="-456647" b="-202198"/>
                          </a:stretch>
                        </a:blipFill>
                      </a:tcPr>
                    </a:tc>
                    <a:tc>
                      <a:txBody>
                        <a:bodyPr/>
                        <a:lstStyle/>
                        <a:p>
                          <a:endParaRPr lang="en-US"/>
                        </a:p>
                      </a:txBody>
                      <a:tcPr>
                        <a:blipFill rotWithShape="0">
                          <a:blip r:embed="rId2"/>
                          <a:stretch>
                            <a:fillRect l="-257339" t="-232967" r="-262385" b="-202198"/>
                          </a:stretch>
                        </a:blipFill>
                      </a:tcPr>
                    </a:tc>
                    <a:tc>
                      <a:txBody>
                        <a:bodyPr/>
                        <a:lstStyle/>
                        <a:p>
                          <a:endParaRPr lang="en-US"/>
                        </a:p>
                      </a:txBody>
                      <a:tcPr>
                        <a:blipFill rotWithShape="0">
                          <a:blip r:embed="rId2"/>
                          <a:stretch>
                            <a:fillRect l="-603876" t="-232967" r="-343411" b="-202198"/>
                          </a:stretch>
                        </a:blipFill>
                      </a:tcPr>
                    </a:tc>
                    <a:tc>
                      <a:txBody>
                        <a:bodyPr/>
                        <a:lstStyle/>
                        <a:p>
                          <a:endParaRPr lang="en-US"/>
                        </a:p>
                      </a:txBody>
                      <a:tcPr>
                        <a:blipFill rotWithShape="0">
                          <a:blip r:embed="rId2"/>
                          <a:stretch>
                            <a:fillRect l="-782759" t="-232967" r="-281897" b="-202198"/>
                          </a:stretch>
                        </a:blipFill>
                      </a:tcPr>
                    </a:tc>
                    <a:tc>
                      <a:txBody>
                        <a:bodyPr/>
                        <a:lstStyle/>
                        <a:p>
                          <a:endParaRPr lang="en-US"/>
                        </a:p>
                      </a:txBody>
                      <a:tcPr>
                        <a:blipFill rotWithShape="0">
                          <a:blip r:embed="rId2"/>
                          <a:stretch>
                            <a:fillRect l="-591908" t="-232967" r="-89017" b="-202198"/>
                          </a:stretch>
                        </a:blipFill>
                      </a:tcPr>
                    </a:tc>
                    <a:tc>
                      <a:txBody>
                        <a:bodyPr/>
                        <a:lstStyle/>
                        <a:p>
                          <a:endParaRPr lang="en-US"/>
                        </a:p>
                      </a:txBody>
                      <a:tcPr>
                        <a:blipFill rotWithShape="0">
                          <a:blip r:embed="rId2"/>
                          <a:stretch>
                            <a:fillRect l="-803356" t="-232967" r="-3356" b="-202198"/>
                          </a:stretch>
                        </a:blipFill>
                      </a:tcPr>
                    </a:tc>
                  </a:tr>
                  <a:tr h="554546">
                    <a:tc>
                      <a:txBody>
                        <a:bodyPr/>
                        <a:lstStyle/>
                        <a:p>
                          <a:endParaRPr lang="en-US"/>
                        </a:p>
                      </a:txBody>
                      <a:tcPr>
                        <a:blipFill rotWithShape="0">
                          <a:blip r:embed="rId2"/>
                          <a:stretch>
                            <a:fillRect l="-870" t="-332967" r="-1073913" b="-102198"/>
                          </a:stretch>
                        </a:blipFill>
                      </a:tcPr>
                    </a:tc>
                    <a:tc>
                      <a:txBody>
                        <a:bodyPr/>
                        <a:lstStyle/>
                        <a:p>
                          <a:endParaRPr lang="en-US"/>
                        </a:p>
                      </a:txBody>
                      <a:tcPr>
                        <a:blipFill rotWithShape="0">
                          <a:blip r:embed="rId2"/>
                          <a:stretch>
                            <a:fillRect l="-108411" t="-332967" r="-1054206" b="-102198"/>
                          </a:stretch>
                        </a:blipFill>
                      </a:tcPr>
                    </a:tc>
                    <a:tc>
                      <a:txBody>
                        <a:bodyPr/>
                        <a:lstStyle/>
                        <a:p>
                          <a:endParaRPr lang="en-US"/>
                        </a:p>
                      </a:txBody>
                      <a:tcPr>
                        <a:blipFill rotWithShape="0">
                          <a:blip r:embed="rId2"/>
                          <a:stretch>
                            <a:fillRect l="-135152" t="-332967" r="-583636" b="-102198"/>
                          </a:stretch>
                        </a:blipFill>
                      </a:tcPr>
                    </a:tc>
                    <a:tc>
                      <a:txBody>
                        <a:bodyPr/>
                        <a:lstStyle/>
                        <a:p>
                          <a:endParaRPr lang="en-US"/>
                        </a:p>
                      </a:txBody>
                      <a:tcPr>
                        <a:blipFill rotWithShape="0">
                          <a:blip r:embed="rId2"/>
                          <a:stretch>
                            <a:fillRect l="-224277" t="-332967" r="-456647" b="-102198"/>
                          </a:stretch>
                        </a:blipFill>
                      </a:tcPr>
                    </a:tc>
                    <a:tc>
                      <a:txBody>
                        <a:bodyPr/>
                        <a:lstStyle/>
                        <a:p>
                          <a:endParaRPr lang="en-US"/>
                        </a:p>
                      </a:txBody>
                      <a:tcPr>
                        <a:blipFill rotWithShape="0">
                          <a:blip r:embed="rId2"/>
                          <a:stretch>
                            <a:fillRect l="-257339" t="-332967" r="-262385" b="-102198"/>
                          </a:stretch>
                        </a:blipFill>
                      </a:tcPr>
                    </a:tc>
                    <a:tc>
                      <a:txBody>
                        <a:bodyPr/>
                        <a:lstStyle/>
                        <a:p>
                          <a:endParaRPr lang="en-US"/>
                        </a:p>
                      </a:txBody>
                      <a:tcPr>
                        <a:blipFill rotWithShape="0">
                          <a:blip r:embed="rId2"/>
                          <a:stretch>
                            <a:fillRect l="-603876" t="-332967" r="-343411" b="-102198"/>
                          </a:stretch>
                        </a:blipFill>
                      </a:tcPr>
                    </a:tc>
                    <a:tc>
                      <a:txBody>
                        <a:bodyPr/>
                        <a:lstStyle/>
                        <a:p>
                          <a:endParaRPr lang="en-US"/>
                        </a:p>
                      </a:txBody>
                      <a:tcPr>
                        <a:blipFill rotWithShape="0">
                          <a:blip r:embed="rId2"/>
                          <a:stretch>
                            <a:fillRect l="-782759" t="-332967" r="-281897" b="-102198"/>
                          </a:stretch>
                        </a:blipFill>
                      </a:tcPr>
                    </a:tc>
                    <a:tc>
                      <a:txBody>
                        <a:bodyPr/>
                        <a:lstStyle/>
                        <a:p>
                          <a:endParaRPr lang="en-US"/>
                        </a:p>
                      </a:txBody>
                      <a:tcPr>
                        <a:blipFill rotWithShape="0">
                          <a:blip r:embed="rId2"/>
                          <a:stretch>
                            <a:fillRect l="-591908" t="-332967" r="-89017" b="-102198"/>
                          </a:stretch>
                        </a:blipFill>
                      </a:tcPr>
                    </a:tc>
                    <a:tc>
                      <a:txBody>
                        <a:bodyPr/>
                        <a:lstStyle/>
                        <a:p>
                          <a:endParaRPr lang="en-US"/>
                        </a:p>
                      </a:txBody>
                      <a:tcPr>
                        <a:blipFill rotWithShape="0">
                          <a:blip r:embed="rId2"/>
                          <a:stretch>
                            <a:fillRect l="-803356" t="-332967" r="-3356" b="-102198"/>
                          </a:stretch>
                        </a:blipFill>
                      </a:tcPr>
                    </a:tc>
                  </a:tr>
                  <a:tr h="554546">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2"/>
                          <a:stretch>
                            <a:fillRect l="-135152" t="-432967" r="-583636" b="-2198"/>
                          </a:stretch>
                        </a:blipFill>
                      </a:tcPr>
                    </a:tc>
                    <a:tc>
                      <a:txBody>
                        <a:bodyPr/>
                        <a:lstStyle/>
                        <a:p>
                          <a:endParaRPr lang="en-US"/>
                        </a:p>
                      </a:txBody>
                      <a:tcPr>
                        <a:blipFill rotWithShape="0">
                          <a:blip r:embed="rId2"/>
                          <a:stretch>
                            <a:fillRect l="-224277" t="-432967" r="-456647" b="-2198"/>
                          </a:stretch>
                        </a:blipFill>
                      </a:tcPr>
                    </a:tc>
                    <a:tc>
                      <a:txBody>
                        <a:bodyPr/>
                        <a:lstStyle/>
                        <a:p>
                          <a:endParaRPr lang="en-US"/>
                        </a:p>
                      </a:txBody>
                      <a:tcPr>
                        <a:blipFill rotWithShape="0">
                          <a:blip r:embed="rId2"/>
                          <a:stretch>
                            <a:fillRect l="-257339" t="-432967" r="-262385" b="-2198"/>
                          </a:stretch>
                        </a:blipFill>
                      </a:tcPr>
                    </a:tc>
                    <a:tc>
                      <a:txBody>
                        <a:bodyPr/>
                        <a:lstStyle/>
                        <a:p>
                          <a:endParaRPr lang="en-US"/>
                        </a:p>
                      </a:txBody>
                      <a:tcPr>
                        <a:blipFill rotWithShape="0">
                          <a:blip r:embed="rId2"/>
                          <a:stretch>
                            <a:fillRect l="-603876" t="-432967" r="-343411" b="-2198"/>
                          </a:stretch>
                        </a:blipFill>
                      </a:tcPr>
                    </a:tc>
                    <a:tc>
                      <a:txBody>
                        <a:bodyPr/>
                        <a:lstStyle/>
                        <a:p>
                          <a:endParaRPr lang="en-US"/>
                        </a:p>
                      </a:txBody>
                      <a:tcPr>
                        <a:blipFill rotWithShape="0">
                          <a:blip r:embed="rId2"/>
                          <a:stretch>
                            <a:fillRect l="-782759" t="-432967" r="-281897" b="-2198"/>
                          </a:stretch>
                        </a:blipFill>
                      </a:tcPr>
                    </a:tc>
                    <a:tc>
                      <a:txBody>
                        <a:bodyPr/>
                        <a:lstStyle/>
                        <a:p>
                          <a:endParaRPr lang="en-US"/>
                        </a:p>
                      </a:txBody>
                      <a:tcPr>
                        <a:blipFill rotWithShape="0">
                          <a:blip r:embed="rId2"/>
                          <a:stretch>
                            <a:fillRect l="-591908" t="-432967" r="-89017" b="-2198"/>
                          </a:stretch>
                        </a:blipFill>
                      </a:tcPr>
                    </a:tc>
                    <a:tc>
                      <a:txBody>
                        <a:bodyPr/>
                        <a:lstStyle/>
                        <a:p>
                          <a:endParaRPr lang="en-US"/>
                        </a:p>
                      </a:txBody>
                      <a:tcPr>
                        <a:blipFill rotWithShape="0">
                          <a:blip r:embed="rId2"/>
                          <a:stretch>
                            <a:fillRect l="-803356" t="-432967" r="-3356" b="-2198"/>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557048" y="1355834"/>
                <a:ext cx="8653892" cy="722377"/>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𝑧</m:t>
                        </m:r>
                      </m:e>
                      <m:sub>
                        <m:r>
                          <a:rPr lang="en-US" sz="1600">
                            <a:solidFill>
                              <a:schemeClr val="tx1">
                                <a:lumMod val="50000"/>
                                <a:lumOff val="50000"/>
                              </a:schemeClr>
                            </a:solidFill>
                            <a:latin typeface="Cambria Math" panose="02040503050406030204" pitchFamily="18" charset="0"/>
                          </a:rPr>
                          <m:t>1</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𝑐</m:t>
                        </m:r>
                      </m:e>
                      <m:sub>
                        <m:r>
                          <a:rPr lang="en-US" sz="1600">
                            <a:solidFill>
                              <a:schemeClr val="tx1">
                                <a:lumMod val="50000"/>
                                <a:lumOff val="50000"/>
                              </a:schemeClr>
                            </a:solidFill>
                            <a:latin typeface="Cambria Math" panose="02040503050406030204" pitchFamily="18" charset="0"/>
                          </a:rPr>
                          <m:t>1</m:t>
                        </m:r>
                      </m:sub>
                    </m:sSub>
                  </m:oMath>
                </a14:m>
                <a:r>
                  <a:rPr lang="en-US" sz="1600" dirty="0">
                    <a:solidFill>
                      <a:schemeClr val="tx1">
                        <a:lumMod val="50000"/>
                        <a:lumOff val="50000"/>
                      </a:schemeClr>
                    </a:solidFill>
                    <a:latin typeface="Cambria Math" panose="02040503050406030204" pitchFamily="18" charset="0"/>
                  </a:rPr>
                  <a:t>is most negative,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a:solidFill>
                              <a:schemeClr val="tx1">
                                <a:lumMod val="50000"/>
                                <a:lumOff val="50000"/>
                              </a:schemeClr>
                            </a:solidFill>
                            <a:latin typeface="Cambria Math" panose="02040503050406030204" pitchFamily="18" charset="0"/>
                          </a:rPr>
                          <m:t>1</m:t>
                        </m:r>
                      </m:sub>
                    </m:sSub>
                  </m:oMath>
                </a14:m>
                <a:r>
                  <a:rPr lang="en-US" sz="1600" dirty="0">
                    <a:solidFill>
                      <a:schemeClr val="tx1">
                        <a:lumMod val="50000"/>
                        <a:lumOff val="50000"/>
                      </a:schemeClr>
                    </a:solidFill>
                    <a:latin typeface="Cambria Math" panose="02040503050406030204" pitchFamily="18" charset="0"/>
                  </a:rPr>
                  <a:t> enters the basis. Further as </a:t>
                </a:r>
                <a14:m>
                  <m:oMath xmlns:m="http://schemas.openxmlformats.org/officeDocument/2006/math">
                    <m:f>
                      <m:fPr>
                        <m:ctrlPr>
                          <a:rPr lang="en-US" sz="1600" i="1">
                            <a:solidFill>
                              <a:schemeClr val="tx1">
                                <a:lumMod val="50000"/>
                                <a:lumOff val="50000"/>
                              </a:schemeClr>
                            </a:solidFill>
                            <a:latin typeface="Cambria Math" panose="02040503050406030204" pitchFamily="18" charset="0"/>
                          </a:rPr>
                        </m:ctrlPr>
                      </m:fPr>
                      <m:num>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𝑏</m:t>
                            </m:r>
                          </m:e>
                          <m:sub>
                            <m:r>
                              <a:rPr lang="en-US" sz="1600" b="0" i="0" smtClean="0">
                                <a:solidFill>
                                  <a:schemeClr val="tx1">
                                    <a:lumMod val="50000"/>
                                    <a:lumOff val="50000"/>
                                  </a:schemeClr>
                                </a:solidFill>
                                <a:latin typeface="Cambria Math" panose="02040503050406030204" pitchFamily="18" charset="0"/>
                              </a:rPr>
                              <m:t>1</m:t>
                            </m:r>
                          </m:sub>
                        </m:sSub>
                      </m:num>
                      <m:den>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𝑎</m:t>
                            </m:r>
                          </m:e>
                          <m:sub>
                            <m:r>
                              <a:rPr lang="en-US" sz="1600">
                                <a:solidFill>
                                  <a:schemeClr val="tx1">
                                    <a:lumMod val="50000"/>
                                    <a:lumOff val="50000"/>
                                  </a:schemeClr>
                                </a:solidFill>
                                <a:latin typeface="Cambria Math" panose="02040503050406030204" pitchFamily="18" charset="0"/>
                              </a:rPr>
                              <m:t>21</m:t>
                            </m:r>
                          </m:sub>
                        </m:sSub>
                      </m:den>
                    </m:f>
                  </m:oMath>
                </a14:m>
                <a:r>
                  <a:rPr lang="en-US" sz="1600" dirty="0">
                    <a:solidFill>
                      <a:schemeClr val="tx1">
                        <a:lumMod val="50000"/>
                        <a:lumOff val="50000"/>
                      </a:schemeClr>
                    </a:solidFill>
                    <a:latin typeface="Cambria Math" panose="02040503050406030204" pitchFamily="18" charset="0"/>
                  </a:rPr>
                  <a:t> is least among the positive ratios,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5</m:t>
                        </m:r>
                      </m:sub>
                    </m:sSub>
                  </m:oMath>
                </a14:m>
                <a:r>
                  <a:rPr lang="en-US" sz="1600" dirty="0">
                    <a:solidFill>
                      <a:schemeClr val="tx1">
                        <a:lumMod val="50000"/>
                        <a:lumOff val="50000"/>
                      </a:schemeClr>
                    </a:solidFill>
                    <a:latin typeface="Cambria Math" panose="02040503050406030204" pitchFamily="18" charset="0"/>
                  </a:rPr>
                  <a:t> leaves the basis. Thus the updated simplex table is :</a:t>
                </a:r>
              </a:p>
            </p:txBody>
          </p:sp>
        </mc:Choice>
        <mc:Fallback xmlns="">
          <p:sp>
            <p:nvSpPr>
              <p:cNvPr id="7" name="Rectangle 6"/>
              <p:cNvSpPr>
                <a:spLocks noRot="1" noChangeAspect="1" noMove="1" noResize="1" noEditPoints="1" noAdjustHandles="1" noChangeArrowheads="1" noChangeShapeType="1" noTextEdit="1"/>
              </p:cNvSpPr>
              <p:nvPr/>
            </p:nvSpPr>
            <p:spPr>
              <a:xfrm>
                <a:off x="557048" y="1355834"/>
                <a:ext cx="8653892" cy="722377"/>
              </a:xfrm>
              <a:prstGeom prst="rect">
                <a:avLst/>
              </a:prstGeom>
              <a:blipFill rotWithShape="0">
                <a:blip r:embed="rId5"/>
                <a:stretch>
                  <a:fillRect l="-352" b="-9244"/>
                </a:stretch>
              </a:blipFill>
            </p:spPr>
            <p:txBody>
              <a:bodyPr/>
              <a:lstStyle/>
              <a:p>
                <a:r>
                  <a:rPr lang="en-US">
                    <a:noFill/>
                  </a:rPr>
                  <a:t> </a:t>
                </a:r>
              </a:p>
            </p:txBody>
          </p:sp>
        </mc:Fallback>
      </mc:AlternateContent>
    </p:spTree>
    <p:extLst>
      <p:ext uri="{BB962C8B-B14F-4D97-AF65-F5344CB8AC3E}">
        <p14:creationId xmlns:p14="http://schemas.microsoft.com/office/powerpoint/2010/main" val="1338893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1936803957"/>
                  </p:ext>
                </p:extLst>
              </p:nvPr>
            </p:nvGraphicFramePr>
            <p:xfrm>
              <a:off x="677334" y="2401897"/>
              <a:ext cx="8198298" cy="2482979"/>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850833"/>
                    <a:gridCol w="910922"/>
                    <a:gridCol w="910922"/>
                  </a:tblGrid>
                  <a:tr h="340226">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𝒄</m:t>
                                    </m:r>
                                  </m:e>
                                  <m:sub>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𝟎</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𝟎</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𝟎</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r>
                                  <a:rPr lang="en-US" sz="1600" b="1" i="1" smtClean="0">
                                    <a:latin typeface="Cambria Math" panose="02040503050406030204" pitchFamily="18" charset="0"/>
                                  </a:rPr>
                                  <m:t>𝟏</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r>
                                  <a:rPr lang="en-US" sz="1600" b="1" i="1" smtClean="0">
                                    <a:latin typeface="Cambria Math" panose="02040503050406030204" pitchFamily="18" charset="0"/>
                                  </a:rPr>
                                  <m:t>𝟏</m:t>
                                </m:r>
                              </m:oMath>
                            </m:oMathPara>
                          </a14:m>
                          <a:endParaRPr lang="en-US" sz="1600"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𝑪</m:t>
                                    </m:r>
                                  </m:e>
                                  <m:sub>
                                    <m:r>
                                      <a:rPr lang="en-US" sz="1600" b="1" i="1" smtClean="0">
                                        <a:latin typeface="Cambria Math" panose="02040503050406030204" pitchFamily="18" charset="0"/>
                                      </a:rPr>
                                      <m:t>𝑩</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𝑩</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𝒃</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𝟏</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𝟐</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𝟑</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𝟒</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𝟓</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𝟔</m:t>
                                    </m:r>
                                  </m:sub>
                                </m:sSub>
                              </m:oMath>
                            </m:oMathPara>
                          </a14:m>
                          <a:endParaRPr lang="en-US" sz="1600"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m:t>
                                    </m:r>
                                  </m:den>
                                </m:f>
                              </m:oMath>
                            </m:oMathPara>
                          </a14:m>
                          <a:endParaRPr lang="en-US" sz="1600"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6</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smtClean="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smtClean="0"/>
                        </a:p>
                      </a:txBody>
                      <a:tcPr/>
                    </a:tc>
                  </a:tr>
                  <a:tr h="336807">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smtClean="0"/>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1936803957"/>
                  </p:ext>
                </p:extLst>
              </p:nvPr>
            </p:nvGraphicFramePr>
            <p:xfrm>
              <a:off x="677334" y="2401897"/>
              <a:ext cx="8198298" cy="2482979"/>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850833"/>
                    <a:gridCol w="910922"/>
                    <a:gridCol w="910922"/>
                  </a:tblGrid>
                  <a:tr h="358331">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2"/>
                          <a:stretch>
                            <a:fillRect l="-135152" t="-3390" r="-583636" b="-598305"/>
                          </a:stretch>
                        </a:blipFill>
                      </a:tcPr>
                    </a:tc>
                    <a:tc>
                      <a:txBody>
                        <a:bodyPr/>
                        <a:lstStyle/>
                        <a:p>
                          <a:endParaRPr lang="en-US"/>
                        </a:p>
                      </a:txBody>
                      <a:tcPr>
                        <a:blipFill rotWithShape="0">
                          <a:blip r:embed="rId2"/>
                          <a:stretch>
                            <a:fillRect l="-224277" t="-3390" r="-456647" b="-598305"/>
                          </a:stretch>
                        </a:blipFill>
                      </a:tcPr>
                    </a:tc>
                    <a:tc>
                      <a:txBody>
                        <a:bodyPr/>
                        <a:lstStyle/>
                        <a:p>
                          <a:endParaRPr lang="en-US"/>
                        </a:p>
                      </a:txBody>
                      <a:tcPr>
                        <a:blipFill rotWithShape="0">
                          <a:blip r:embed="rId2"/>
                          <a:stretch>
                            <a:fillRect l="-257339" t="-3390" r="-262385" b="-598305"/>
                          </a:stretch>
                        </a:blipFill>
                      </a:tcPr>
                    </a:tc>
                    <a:tc>
                      <a:txBody>
                        <a:bodyPr/>
                        <a:lstStyle/>
                        <a:p>
                          <a:endParaRPr lang="en-US"/>
                        </a:p>
                      </a:txBody>
                      <a:tcPr>
                        <a:blipFill rotWithShape="0">
                          <a:blip r:embed="rId2"/>
                          <a:stretch>
                            <a:fillRect l="-603876" t="-3390" r="-343411" b="-598305"/>
                          </a:stretch>
                        </a:blipFill>
                      </a:tcPr>
                    </a:tc>
                    <a:tc>
                      <a:txBody>
                        <a:bodyPr/>
                        <a:lstStyle/>
                        <a:p>
                          <a:endParaRPr lang="en-US"/>
                        </a:p>
                      </a:txBody>
                      <a:tcPr>
                        <a:blipFill rotWithShape="0">
                          <a:blip r:embed="rId2"/>
                          <a:stretch>
                            <a:fillRect l="-653237" t="-3390" r="-218705" b="-598305"/>
                          </a:stretch>
                        </a:blipFill>
                      </a:tcPr>
                    </a:tc>
                    <a:tc>
                      <a:txBody>
                        <a:bodyPr/>
                        <a:lstStyle/>
                        <a:p>
                          <a:endParaRPr lang="en-US"/>
                        </a:p>
                      </a:txBody>
                      <a:tcPr>
                        <a:blipFill rotWithShape="0">
                          <a:blip r:embed="rId2"/>
                          <a:stretch>
                            <a:fillRect l="-698000" t="-3390" r="-102667" b="-598305"/>
                          </a:stretch>
                        </a:blipFill>
                      </a:tcPr>
                    </a:tc>
                    <a:tc>
                      <a:txBody>
                        <a:bodyPr/>
                        <a:lstStyle/>
                        <a:p>
                          <a:endParaRPr lang="en-US"/>
                        </a:p>
                      </a:txBody>
                      <a:tcPr>
                        <a:blipFill rotWithShape="0">
                          <a:blip r:embed="rId2"/>
                          <a:stretch>
                            <a:fillRect l="-803356" t="-3390" r="-3356" b="-598305"/>
                          </a:stretch>
                        </a:blipFill>
                      </a:tcPr>
                    </a:tc>
                  </a:tr>
                  <a:tr h="335280">
                    <a:tc>
                      <a:txBody>
                        <a:bodyPr/>
                        <a:lstStyle/>
                        <a:p>
                          <a:endParaRPr lang="en-US"/>
                        </a:p>
                      </a:txBody>
                      <a:tcPr>
                        <a:blipFill rotWithShape="0">
                          <a:blip r:embed="rId2"/>
                          <a:stretch>
                            <a:fillRect l="-870" t="-110909" r="-1073913" b="-541818"/>
                          </a:stretch>
                        </a:blipFill>
                      </a:tcPr>
                    </a:tc>
                    <a:tc>
                      <a:txBody>
                        <a:bodyPr/>
                        <a:lstStyle/>
                        <a:p>
                          <a:endParaRPr lang="en-US"/>
                        </a:p>
                      </a:txBody>
                      <a:tcPr>
                        <a:blipFill rotWithShape="0">
                          <a:blip r:embed="rId2"/>
                          <a:stretch>
                            <a:fillRect l="-108411" t="-110909" r="-1054206" b="-541818"/>
                          </a:stretch>
                        </a:blipFill>
                      </a:tcPr>
                    </a:tc>
                    <a:tc>
                      <a:txBody>
                        <a:bodyPr/>
                        <a:lstStyle/>
                        <a:p>
                          <a:endParaRPr lang="en-US"/>
                        </a:p>
                      </a:txBody>
                      <a:tcPr>
                        <a:blipFill rotWithShape="0">
                          <a:blip r:embed="rId2"/>
                          <a:stretch>
                            <a:fillRect l="-135152" t="-110909" r="-583636" b="-541818"/>
                          </a:stretch>
                        </a:blipFill>
                      </a:tcPr>
                    </a:tc>
                    <a:tc>
                      <a:txBody>
                        <a:bodyPr/>
                        <a:lstStyle/>
                        <a:p>
                          <a:endParaRPr lang="en-US"/>
                        </a:p>
                      </a:txBody>
                      <a:tcPr>
                        <a:blipFill rotWithShape="0">
                          <a:blip r:embed="rId2"/>
                          <a:stretch>
                            <a:fillRect l="-224277" t="-110909" r="-456647" b="-541818"/>
                          </a:stretch>
                        </a:blipFill>
                      </a:tcPr>
                    </a:tc>
                    <a:tc>
                      <a:txBody>
                        <a:bodyPr/>
                        <a:lstStyle/>
                        <a:p>
                          <a:endParaRPr lang="en-US"/>
                        </a:p>
                      </a:txBody>
                      <a:tcPr>
                        <a:blipFill rotWithShape="0">
                          <a:blip r:embed="rId2"/>
                          <a:stretch>
                            <a:fillRect l="-257339" t="-110909" r="-262385" b="-541818"/>
                          </a:stretch>
                        </a:blipFill>
                      </a:tcPr>
                    </a:tc>
                    <a:tc>
                      <a:txBody>
                        <a:bodyPr/>
                        <a:lstStyle/>
                        <a:p>
                          <a:endParaRPr lang="en-US"/>
                        </a:p>
                      </a:txBody>
                      <a:tcPr>
                        <a:blipFill rotWithShape="0">
                          <a:blip r:embed="rId2"/>
                          <a:stretch>
                            <a:fillRect l="-603876" t="-110909" r="-343411" b="-541818"/>
                          </a:stretch>
                        </a:blipFill>
                      </a:tcPr>
                    </a:tc>
                    <a:tc>
                      <a:txBody>
                        <a:bodyPr/>
                        <a:lstStyle/>
                        <a:p>
                          <a:endParaRPr lang="en-US"/>
                        </a:p>
                      </a:txBody>
                      <a:tcPr>
                        <a:blipFill rotWithShape="0">
                          <a:blip r:embed="rId2"/>
                          <a:stretch>
                            <a:fillRect l="-653237" t="-110909" r="-218705" b="-541818"/>
                          </a:stretch>
                        </a:blipFill>
                      </a:tcPr>
                    </a:tc>
                    <a:tc>
                      <a:txBody>
                        <a:bodyPr/>
                        <a:lstStyle/>
                        <a:p>
                          <a:endParaRPr lang="en-US"/>
                        </a:p>
                      </a:txBody>
                      <a:tcPr>
                        <a:blipFill rotWithShape="0">
                          <a:blip r:embed="rId2"/>
                          <a:stretch>
                            <a:fillRect l="-698000" t="-110909" r="-102667" b="-541818"/>
                          </a:stretch>
                        </a:blipFill>
                      </a:tcPr>
                    </a:tc>
                    <a:tc>
                      <a:txBody>
                        <a:bodyPr/>
                        <a:lstStyle/>
                        <a:p>
                          <a:endParaRPr lang="en-US"/>
                        </a:p>
                      </a:txBody>
                      <a:tcPr>
                        <a:blipFill rotWithShape="0">
                          <a:blip r:embed="rId2"/>
                          <a:stretch>
                            <a:fillRect l="-803356" t="-110909" r="-3356" b="-541818"/>
                          </a:stretch>
                        </a:blipFill>
                      </a:tcPr>
                    </a:tc>
                  </a:tr>
                  <a:tr h="549593">
                    <a:tc>
                      <a:txBody>
                        <a:bodyPr/>
                        <a:lstStyle/>
                        <a:p>
                          <a:endParaRPr lang="en-US"/>
                        </a:p>
                      </a:txBody>
                      <a:tcPr>
                        <a:blipFill rotWithShape="0">
                          <a:blip r:embed="rId2"/>
                          <a:stretch>
                            <a:fillRect l="-870" t="-128889" r="-1073913" b="-231111"/>
                          </a:stretch>
                        </a:blipFill>
                      </a:tcPr>
                    </a:tc>
                    <a:tc>
                      <a:txBody>
                        <a:bodyPr/>
                        <a:lstStyle/>
                        <a:p>
                          <a:endParaRPr lang="en-US"/>
                        </a:p>
                      </a:txBody>
                      <a:tcPr>
                        <a:blipFill rotWithShape="0">
                          <a:blip r:embed="rId2"/>
                          <a:stretch>
                            <a:fillRect l="-108411" t="-128889" r="-1054206" b="-231111"/>
                          </a:stretch>
                        </a:blipFill>
                      </a:tcPr>
                    </a:tc>
                    <a:tc>
                      <a:txBody>
                        <a:bodyPr/>
                        <a:lstStyle/>
                        <a:p>
                          <a:endParaRPr lang="en-US"/>
                        </a:p>
                      </a:txBody>
                      <a:tcPr>
                        <a:blipFill rotWithShape="0">
                          <a:blip r:embed="rId2"/>
                          <a:stretch>
                            <a:fillRect l="-135152" t="-128889" r="-583636" b="-231111"/>
                          </a:stretch>
                        </a:blipFill>
                      </a:tcPr>
                    </a:tc>
                    <a:tc>
                      <a:txBody>
                        <a:bodyPr/>
                        <a:lstStyle/>
                        <a:p>
                          <a:endParaRPr lang="en-US"/>
                        </a:p>
                      </a:txBody>
                      <a:tcPr>
                        <a:blipFill rotWithShape="0">
                          <a:blip r:embed="rId2"/>
                          <a:stretch>
                            <a:fillRect l="-224277" t="-128889" r="-456647" b="-231111"/>
                          </a:stretch>
                        </a:blipFill>
                      </a:tcPr>
                    </a:tc>
                    <a:tc>
                      <a:txBody>
                        <a:bodyPr/>
                        <a:lstStyle/>
                        <a:p>
                          <a:endParaRPr lang="en-US"/>
                        </a:p>
                      </a:txBody>
                      <a:tcPr>
                        <a:blipFill rotWithShape="0">
                          <a:blip r:embed="rId2"/>
                          <a:stretch>
                            <a:fillRect l="-257339" t="-128889" r="-262385" b="-231111"/>
                          </a:stretch>
                        </a:blipFill>
                      </a:tcPr>
                    </a:tc>
                    <a:tc>
                      <a:txBody>
                        <a:bodyPr/>
                        <a:lstStyle/>
                        <a:p>
                          <a:endParaRPr lang="en-US"/>
                        </a:p>
                      </a:txBody>
                      <a:tcPr>
                        <a:blipFill rotWithShape="0">
                          <a:blip r:embed="rId2"/>
                          <a:stretch>
                            <a:fillRect l="-603876" t="-128889" r="-343411" b="-231111"/>
                          </a:stretch>
                        </a:blipFill>
                      </a:tcPr>
                    </a:tc>
                    <a:tc>
                      <a:txBody>
                        <a:bodyPr/>
                        <a:lstStyle/>
                        <a:p>
                          <a:endParaRPr lang="en-US"/>
                        </a:p>
                      </a:txBody>
                      <a:tcPr>
                        <a:blipFill rotWithShape="0">
                          <a:blip r:embed="rId2"/>
                          <a:stretch>
                            <a:fillRect l="-653237" t="-128889" r="-218705" b="-231111"/>
                          </a:stretch>
                        </a:blipFill>
                      </a:tcPr>
                    </a:tc>
                    <a:tc>
                      <a:txBody>
                        <a:bodyPr/>
                        <a:lstStyle/>
                        <a:p>
                          <a:endParaRPr lang="en-US"/>
                        </a:p>
                      </a:txBody>
                      <a:tcPr>
                        <a:blipFill rotWithShape="0">
                          <a:blip r:embed="rId2"/>
                          <a:stretch>
                            <a:fillRect l="-698000" t="-128889" r="-102667" b="-231111"/>
                          </a:stretch>
                        </a:blipFill>
                      </a:tcPr>
                    </a:tc>
                    <a:tc>
                      <a:txBody>
                        <a:bodyPr/>
                        <a:lstStyle/>
                        <a:p>
                          <a:endParaRPr lang="en-US"/>
                        </a:p>
                      </a:txBody>
                      <a:tcPr>
                        <a:blipFill rotWithShape="0">
                          <a:blip r:embed="rId2"/>
                          <a:stretch>
                            <a:fillRect l="-803356" t="-128889" r="-3356" b="-231111"/>
                          </a:stretch>
                        </a:blipFill>
                      </a:tcPr>
                    </a:tc>
                  </a:tr>
                  <a:tr h="549593">
                    <a:tc>
                      <a:txBody>
                        <a:bodyPr/>
                        <a:lstStyle/>
                        <a:p>
                          <a:endParaRPr lang="en-US"/>
                        </a:p>
                      </a:txBody>
                      <a:tcPr>
                        <a:blipFill rotWithShape="0">
                          <a:blip r:embed="rId2"/>
                          <a:stretch>
                            <a:fillRect l="-870" t="-226374" r="-1073913" b="-128571"/>
                          </a:stretch>
                        </a:blipFill>
                      </a:tcPr>
                    </a:tc>
                    <a:tc>
                      <a:txBody>
                        <a:bodyPr/>
                        <a:lstStyle/>
                        <a:p>
                          <a:endParaRPr lang="en-US"/>
                        </a:p>
                      </a:txBody>
                      <a:tcPr>
                        <a:blipFill rotWithShape="0">
                          <a:blip r:embed="rId2"/>
                          <a:stretch>
                            <a:fillRect l="-108411" t="-226374" r="-1054206" b="-128571"/>
                          </a:stretch>
                        </a:blipFill>
                      </a:tcPr>
                    </a:tc>
                    <a:tc>
                      <a:txBody>
                        <a:bodyPr/>
                        <a:lstStyle/>
                        <a:p>
                          <a:endParaRPr lang="en-US"/>
                        </a:p>
                      </a:txBody>
                      <a:tcPr>
                        <a:blipFill rotWithShape="0">
                          <a:blip r:embed="rId2"/>
                          <a:stretch>
                            <a:fillRect l="-135152" t="-226374" r="-583636" b="-128571"/>
                          </a:stretch>
                        </a:blipFill>
                      </a:tcPr>
                    </a:tc>
                    <a:tc>
                      <a:txBody>
                        <a:bodyPr/>
                        <a:lstStyle/>
                        <a:p>
                          <a:endParaRPr lang="en-US"/>
                        </a:p>
                      </a:txBody>
                      <a:tcPr>
                        <a:blipFill rotWithShape="0">
                          <a:blip r:embed="rId2"/>
                          <a:stretch>
                            <a:fillRect l="-224277" t="-226374" r="-456647" b="-128571"/>
                          </a:stretch>
                        </a:blipFill>
                      </a:tcPr>
                    </a:tc>
                    <a:tc>
                      <a:txBody>
                        <a:bodyPr/>
                        <a:lstStyle/>
                        <a:p>
                          <a:endParaRPr lang="en-US"/>
                        </a:p>
                      </a:txBody>
                      <a:tcPr>
                        <a:blipFill rotWithShape="0">
                          <a:blip r:embed="rId2"/>
                          <a:stretch>
                            <a:fillRect l="-257339" t="-226374" r="-262385" b="-128571"/>
                          </a:stretch>
                        </a:blipFill>
                      </a:tcPr>
                    </a:tc>
                    <a:tc>
                      <a:txBody>
                        <a:bodyPr/>
                        <a:lstStyle/>
                        <a:p>
                          <a:endParaRPr lang="en-US"/>
                        </a:p>
                      </a:txBody>
                      <a:tcPr>
                        <a:blipFill rotWithShape="0">
                          <a:blip r:embed="rId2"/>
                          <a:stretch>
                            <a:fillRect l="-603876" t="-226374" r="-343411" b="-128571"/>
                          </a:stretch>
                        </a:blipFill>
                      </a:tcPr>
                    </a:tc>
                    <a:tc>
                      <a:txBody>
                        <a:bodyPr/>
                        <a:lstStyle/>
                        <a:p>
                          <a:endParaRPr lang="en-US"/>
                        </a:p>
                      </a:txBody>
                      <a:tcPr>
                        <a:blipFill rotWithShape="0">
                          <a:blip r:embed="rId2"/>
                          <a:stretch>
                            <a:fillRect l="-653237" t="-226374" r="-218705" b="-128571"/>
                          </a:stretch>
                        </a:blipFill>
                      </a:tcPr>
                    </a:tc>
                    <a:tc>
                      <a:txBody>
                        <a:bodyPr/>
                        <a:lstStyle/>
                        <a:p>
                          <a:endParaRPr lang="en-US"/>
                        </a:p>
                      </a:txBody>
                      <a:tcPr>
                        <a:blipFill rotWithShape="0">
                          <a:blip r:embed="rId2"/>
                          <a:stretch>
                            <a:fillRect l="-698000" t="-226374" r="-102667" b="-128571"/>
                          </a:stretch>
                        </a:blipFill>
                      </a:tcPr>
                    </a:tc>
                    <a:tc>
                      <a:txBody>
                        <a:bodyPr/>
                        <a:lstStyle/>
                        <a:p>
                          <a:endParaRPr lang="en-US"/>
                        </a:p>
                      </a:txBody>
                      <a:tcPr>
                        <a:blipFill rotWithShape="0">
                          <a:blip r:embed="rId2"/>
                          <a:stretch>
                            <a:fillRect l="-803356" t="-226374" r="-3356" b="-128571"/>
                          </a:stretch>
                        </a:blipFill>
                      </a:tcPr>
                    </a:tc>
                  </a:tr>
                  <a:tr h="335280">
                    <a:tc>
                      <a:txBody>
                        <a:bodyPr/>
                        <a:lstStyle/>
                        <a:p>
                          <a:endParaRPr lang="en-US"/>
                        </a:p>
                      </a:txBody>
                      <a:tcPr>
                        <a:blipFill rotWithShape="0">
                          <a:blip r:embed="rId2"/>
                          <a:stretch>
                            <a:fillRect l="-870" t="-540000" r="-1073913" b="-112727"/>
                          </a:stretch>
                        </a:blipFill>
                      </a:tcPr>
                    </a:tc>
                    <a:tc>
                      <a:txBody>
                        <a:bodyPr/>
                        <a:lstStyle/>
                        <a:p>
                          <a:endParaRPr lang="en-US"/>
                        </a:p>
                      </a:txBody>
                      <a:tcPr>
                        <a:blipFill rotWithShape="0">
                          <a:blip r:embed="rId2"/>
                          <a:stretch>
                            <a:fillRect l="-108411" t="-540000" r="-1054206" b="-112727"/>
                          </a:stretch>
                        </a:blipFill>
                      </a:tcPr>
                    </a:tc>
                    <a:tc>
                      <a:txBody>
                        <a:bodyPr/>
                        <a:lstStyle/>
                        <a:p>
                          <a:endParaRPr lang="en-US"/>
                        </a:p>
                      </a:txBody>
                      <a:tcPr>
                        <a:blipFill rotWithShape="0">
                          <a:blip r:embed="rId2"/>
                          <a:stretch>
                            <a:fillRect l="-135152" t="-540000" r="-583636" b="-112727"/>
                          </a:stretch>
                        </a:blipFill>
                      </a:tcPr>
                    </a:tc>
                    <a:tc>
                      <a:txBody>
                        <a:bodyPr/>
                        <a:lstStyle/>
                        <a:p>
                          <a:endParaRPr lang="en-US"/>
                        </a:p>
                      </a:txBody>
                      <a:tcPr>
                        <a:blipFill rotWithShape="0">
                          <a:blip r:embed="rId2"/>
                          <a:stretch>
                            <a:fillRect l="-224277" t="-540000" r="-456647" b="-112727"/>
                          </a:stretch>
                        </a:blipFill>
                      </a:tcPr>
                    </a:tc>
                    <a:tc>
                      <a:txBody>
                        <a:bodyPr/>
                        <a:lstStyle/>
                        <a:p>
                          <a:endParaRPr lang="en-US"/>
                        </a:p>
                      </a:txBody>
                      <a:tcPr>
                        <a:blipFill rotWithShape="0">
                          <a:blip r:embed="rId2"/>
                          <a:stretch>
                            <a:fillRect l="-257339" t="-540000" r="-262385" b="-112727"/>
                          </a:stretch>
                        </a:blipFill>
                      </a:tcPr>
                    </a:tc>
                    <a:tc>
                      <a:txBody>
                        <a:bodyPr/>
                        <a:lstStyle/>
                        <a:p>
                          <a:endParaRPr lang="en-US"/>
                        </a:p>
                      </a:txBody>
                      <a:tcPr>
                        <a:blipFill rotWithShape="0">
                          <a:blip r:embed="rId2"/>
                          <a:stretch>
                            <a:fillRect l="-603876" t="-540000" r="-343411" b="-112727"/>
                          </a:stretch>
                        </a:blipFill>
                      </a:tcPr>
                    </a:tc>
                    <a:tc>
                      <a:txBody>
                        <a:bodyPr/>
                        <a:lstStyle/>
                        <a:p>
                          <a:endParaRPr lang="en-US"/>
                        </a:p>
                      </a:txBody>
                      <a:tcPr>
                        <a:blipFill rotWithShape="0">
                          <a:blip r:embed="rId2"/>
                          <a:stretch>
                            <a:fillRect l="-653237" t="-540000" r="-218705" b="-112727"/>
                          </a:stretch>
                        </a:blipFill>
                      </a:tcPr>
                    </a:tc>
                    <a:tc>
                      <a:txBody>
                        <a:bodyPr/>
                        <a:lstStyle/>
                        <a:p>
                          <a:endParaRPr lang="en-US"/>
                        </a:p>
                      </a:txBody>
                      <a:tcPr>
                        <a:blipFill rotWithShape="0">
                          <a:blip r:embed="rId2"/>
                          <a:stretch>
                            <a:fillRect l="-698000" t="-540000" r="-102667" b="-112727"/>
                          </a:stretch>
                        </a:blipFill>
                      </a:tcPr>
                    </a:tc>
                    <a:tc>
                      <a:txBody>
                        <a:bodyPr/>
                        <a:lstStyle/>
                        <a:p>
                          <a:endParaRPr lang="en-US"/>
                        </a:p>
                      </a:txBody>
                      <a:tcPr>
                        <a:blipFill rotWithShape="0">
                          <a:blip r:embed="rId2"/>
                          <a:stretch>
                            <a:fillRect l="-803356" t="-540000" r="-3356" b="-112727"/>
                          </a:stretch>
                        </a:blipFill>
                      </a:tcPr>
                    </a:tc>
                  </a:tr>
                  <a:tr h="354902">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2"/>
                          <a:stretch>
                            <a:fillRect l="-135152" t="-606897" r="-583636" b="-6897"/>
                          </a:stretch>
                        </a:blipFill>
                      </a:tcPr>
                    </a:tc>
                    <a:tc>
                      <a:txBody>
                        <a:bodyPr/>
                        <a:lstStyle/>
                        <a:p>
                          <a:endParaRPr lang="en-US"/>
                        </a:p>
                      </a:txBody>
                      <a:tcPr>
                        <a:blipFill rotWithShape="0">
                          <a:blip r:embed="rId2"/>
                          <a:stretch>
                            <a:fillRect l="-224277" t="-606897" r="-456647" b="-6897"/>
                          </a:stretch>
                        </a:blipFill>
                      </a:tcPr>
                    </a:tc>
                    <a:tc>
                      <a:txBody>
                        <a:bodyPr/>
                        <a:lstStyle/>
                        <a:p>
                          <a:endParaRPr lang="en-US"/>
                        </a:p>
                      </a:txBody>
                      <a:tcPr>
                        <a:blipFill rotWithShape="0">
                          <a:blip r:embed="rId2"/>
                          <a:stretch>
                            <a:fillRect l="-257339" t="-606897" r="-262385" b="-6897"/>
                          </a:stretch>
                        </a:blipFill>
                      </a:tcPr>
                    </a:tc>
                    <a:tc>
                      <a:txBody>
                        <a:bodyPr/>
                        <a:lstStyle/>
                        <a:p>
                          <a:endParaRPr lang="en-US"/>
                        </a:p>
                      </a:txBody>
                      <a:tcPr>
                        <a:blipFill rotWithShape="0">
                          <a:blip r:embed="rId2"/>
                          <a:stretch>
                            <a:fillRect l="-603876" t="-606897" r="-343411" b="-6897"/>
                          </a:stretch>
                        </a:blipFill>
                      </a:tcPr>
                    </a:tc>
                    <a:tc>
                      <a:txBody>
                        <a:bodyPr/>
                        <a:lstStyle/>
                        <a:p>
                          <a:endParaRPr lang="en-US"/>
                        </a:p>
                      </a:txBody>
                      <a:tcPr>
                        <a:blipFill rotWithShape="0">
                          <a:blip r:embed="rId2"/>
                          <a:stretch>
                            <a:fillRect l="-653237" t="-606897" r="-218705" b="-6897"/>
                          </a:stretch>
                        </a:blipFill>
                      </a:tcPr>
                    </a:tc>
                    <a:tc>
                      <a:txBody>
                        <a:bodyPr/>
                        <a:lstStyle/>
                        <a:p>
                          <a:endParaRPr lang="en-US"/>
                        </a:p>
                      </a:txBody>
                      <a:tcPr>
                        <a:blipFill rotWithShape="0">
                          <a:blip r:embed="rId2"/>
                          <a:stretch>
                            <a:fillRect l="-698000" t="-606897" r="-102667" b="-6897"/>
                          </a:stretch>
                        </a:blipFill>
                      </a:tcPr>
                    </a:tc>
                    <a:tc>
                      <a:txBody>
                        <a:bodyPr/>
                        <a:lstStyle/>
                        <a:p>
                          <a:endParaRPr lang="en-US"/>
                        </a:p>
                      </a:txBody>
                      <a:tcPr>
                        <a:blipFill rotWithShape="0">
                          <a:blip r:embed="rId2"/>
                          <a:stretch>
                            <a:fillRect l="-803356" t="-606897" r="-3356" b="-6897"/>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557048" y="1355834"/>
                <a:ext cx="8653892" cy="722377"/>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Again, as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𝑧</m:t>
                        </m:r>
                      </m:e>
                      <m:sub>
                        <m:r>
                          <a:rPr lang="en-US" sz="1600" b="0" i="0" smtClean="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𝑐</m:t>
                        </m:r>
                      </m:e>
                      <m:sub>
                        <m:r>
                          <a:rPr lang="en-US" sz="1600" b="0" i="0" smtClean="0">
                            <a:solidFill>
                              <a:schemeClr val="tx1">
                                <a:lumMod val="50000"/>
                                <a:lumOff val="50000"/>
                              </a:schemeClr>
                            </a:solidFill>
                            <a:latin typeface="Cambria Math" panose="02040503050406030204" pitchFamily="18" charset="0"/>
                          </a:rPr>
                          <m:t>2</m:t>
                        </m:r>
                      </m:sub>
                    </m:sSub>
                  </m:oMath>
                </a14:m>
                <a:r>
                  <a:rPr lang="en-US" sz="1600" dirty="0">
                    <a:solidFill>
                      <a:schemeClr val="tx1">
                        <a:lumMod val="50000"/>
                        <a:lumOff val="50000"/>
                      </a:schemeClr>
                    </a:solidFill>
                    <a:latin typeface="Cambria Math" panose="02040503050406030204" pitchFamily="18" charset="0"/>
                  </a:rPr>
                  <a:t>is most negative,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2</m:t>
                        </m:r>
                      </m:sub>
                    </m:sSub>
                  </m:oMath>
                </a14:m>
                <a:r>
                  <a:rPr lang="en-US" sz="1600" dirty="0">
                    <a:solidFill>
                      <a:schemeClr val="tx1">
                        <a:lumMod val="50000"/>
                        <a:lumOff val="50000"/>
                      </a:schemeClr>
                    </a:solidFill>
                    <a:latin typeface="Cambria Math" panose="02040503050406030204" pitchFamily="18" charset="0"/>
                  </a:rPr>
                  <a:t> enters the basis. Further as </a:t>
                </a:r>
                <a14:m>
                  <m:oMath xmlns:m="http://schemas.openxmlformats.org/officeDocument/2006/math">
                    <m:f>
                      <m:fPr>
                        <m:ctrlPr>
                          <a:rPr lang="en-US" sz="1600" i="1">
                            <a:solidFill>
                              <a:schemeClr val="tx1">
                                <a:lumMod val="50000"/>
                                <a:lumOff val="50000"/>
                              </a:schemeClr>
                            </a:solidFill>
                            <a:latin typeface="Cambria Math" panose="02040503050406030204" pitchFamily="18" charset="0"/>
                          </a:rPr>
                        </m:ctrlPr>
                      </m:fPr>
                      <m:num>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𝑏</m:t>
                            </m:r>
                          </m:e>
                          <m:sub>
                            <m:r>
                              <a:rPr lang="en-US" sz="1600" b="0" i="0" smtClean="0">
                                <a:solidFill>
                                  <a:schemeClr val="tx1">
                                    <a:lumMod val="50000"/>
                                    <a:lumOff val="50000"/>
                                  </a:schemeClr>
                                </a:solidFill>
                                <a:latin typeface="Cambria Math" panose="02040503050406030204" pitchFamily="18" charset="0"/>
                              </a:rPr>
                              <m:t>2</m:t>
                            </m:r>
                          </m:sub>
                        </m:sSub>
                      </m:num>
                      <m:den>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𝑎</m:t>
                            </m:r>
                          </m:e>
                          <m:sub>
                            <m:r>
                              <a:rPr lang="en-US" sz="1600">
                                <a:solidFill>
                                  <a:schemeClr val="tx1">
                                    <a:lumMod val="50000"/>
                                    <a:lumOff val="50000"/>
                                  </a:schemeClr>
                                </a:solidFill>
                                <a:latin typeface="Cambria Math" panose="02040503050406030204" pitchFamily="18" charset="0"/>
                              </a:rPr>
                              <m:t>2</m:t>
                            </m:r>
                            <m:r>
                              <a:rPr lang="en-US" sz="1600" b="0" i="0" smtClean="0">
                                <a:solidFill>
                                  <a:schemeClr val="tx1">
                                    <a:lumMod val="50000"/>
                                    <a:lumOff val="50000"/>
                                  </a:schemeClr>
                                </a:solidFill>
                                <a:latin typeface="Cambria Math" panose="02040503050406030204" pitchFamily="18" charset="0"/>
                              </a:rPr>
                              <m:t>2</m:t>
                            </m:r>
                          </m:sub>
                        </m:sSub>
                      </m:den>
                    </m:f>
                  </m:oMath>
                </a14:m>
                <a:r>
                  <a:rPr lang="en-US" sz="1600" dirty="0">
                    <a:solidFill>
                      <a:schemeClr val="tx1">
                        <a:lumMod val="50000"/>
                        <a:lumOff val="50000"/>
                      </a:schemeClr>
                    </a:solidFill>
                    <a:latin typeface="Cambria Math" panose="02040503050406030204" pitchFamily="18" charset="0"/>
                  </a:rPr>
                  <a:t> is least among the positive ratios,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6</m:t>
                        </m:r>
                      </m:sub>
                    </m:sSub>
                  </m:oMath>
                </a14:m>
                <a:r>
                  <a:rPr lang="en-US" sz="1600" dirty="0">
                    <a:solidFill>
                      <a:schemeClr val="tx1">
                        <a:lumMod val="50000"/>
                        <a:lumOff val="50000"/>
                      </a:schemeClr>
                    </a:solidFill>
                    <a:latin typeface="Cambria Math" panose="02040503050406030204" pitchFamily="18" charset="0"/>
                  </a:rPr>
                  <a:t> leaves the basis. Thus the updated simplex table is :</a:t>
                </a:r>
              </a:p>
            </p:txBody>
          </p:sp>
        </mc:Choice>
        <mc:Fallback xmlns="">
          <p:sp>
            <p:nvSpPr>
              <p:cNvPr id="7" name="Rectangle 6"/>
              <p:cNvSpPr>
                <a:spLocks noRot="1" noChangeAspect="1" noMove="1" noResize="1" noEditPoints="1" noAdjustHandles="1" noChangeArrowheads="1" noChangeShapeType="1" noTextEdit="1"/>
              </p:cNvSpPr>
              <p:nvPr/>
            </p:nvSpPr>
            <p:spPr>
              <a:xfrm>
                <a:off x="557048" y="1355834"/>
                <a:ext cx="8653892" cy="722377"/>
              </a:xfrm>
              <a:prstGeom prst="rect">
                <a:avLst/>
              </a:prstGeom>
              <a:blipFill rotWithShape="0">
                <a:blip r:embed="rId3"/>
                <a:stretch>
                  <a:fillRect l="-352" b="-92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677334" y="5270534"/>
                <a:ext cx="8348425" cy="853823"/>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𝑧</m:t>
                        </m:r>
                      </m:e>
                      <m:sub>
                        <m:r>
                          <m:rPr>
                            <m:sty m:val="p"/>
                          </m:rPr>
                          <a:rPr lang="en-US" sz="1600" b="0" i="0" smtClean="0">
                            <a:solidFill>
                              <a:schemeClr val="tx1">
                                <a:lumMod val="50000"/>
                                <a:lumOff val="50000"/>
                              </a:schemeClr>
                            </a:solidFill>
                            <a:latin typeface="Cambria Math" panose="02040503050406030204" pitchFamily="18" charset="0"/>
                          </a:rPr>
                          <m:t>j</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𝑐</m:t>
                        </m:r>
                      </m:e>
                      <m:sub>
                        <m:r>
                          <a:rPr lang="en-US" sz="1600" b="0" i="1" smtClean="0">
                            <a:solidFill>
                              <a:schemeClr val="tx1">
                                <a:lumMod val="50000"/>
                                <a:lumOff val="50000"/>
                              </a:schemeClr>
                            </a:solidFill>
                            <a:latin typeface="Cambria Math" panose="02040503050406030204" pitchFamily="18" charset="0"/>
                          </a:rPr>
                          <m:t>𝑗</m:t>
                        </m:r>
                      </m:sub>
                    </m:sSub>
                    <m:r>
                      <a:rPr lang="en-US" sz="1600" b="0" i="1" smtClean="0">
                        <a:solidFill>
                          <a:schemeClr val="tx1">
                            <a:lumMod val="50000"/>
                            <a:lumOff val="50000"/>
                          </a:schemeClr>
                        </a:solidFill>
                        <a:latin typeface="Cambria Math" panose="02040503050406030204" pitchFamily="18" charset="0"/>
                      </a:rPr>
                      <m:t>≥0 ∀ </m:t>
                    </m:r>
                    <m:r>
                      <a:rPr lang="en-US" sz="1600" b="0" i="1" smtClean="0">
                        <a:solidFill>
                          <a:schemeClr val="tx1">
                            <a:lumMod val="50000"/>
                            <a:lumOff val="50000"/>
                          </a:schemeClr>
                        </a:solidFill>
                        <a:latin typeface="Cambria Math" panose="02040503050406030204" pitchFamily="18" charset="0"/>
                      </a:rPr>
                      <m:t>𝑗</m:t>
                    </m:r>
                  </m:oMath>
                </a14:m>
                <a:r>
                  <a:rPr lang="en-US" sz="1600" dirty="0" smtClean="0">
                    <a:solidFill>
                      <a:schemeClr val="tx1">
                        <a:lumMod val="50000"/>
                        <a:lumOff val="50000"/>
                      </a:schemeClr>
                    </a:solidFill>
                    <a:latin typeface="Cambria Math" panose="02040503050406030204" pitchFamily="18" charset="0"/>
                  </a:rPr>
                  <a:t>, (and all artificial variables are zero),  the current </a:t>
                </a:r>
                <a:r>
                  <a:rPr lang="en-US" sz="1600" dirty="0" smtClean="0">
                    <a:solidFill>
                      <a:schemeClr val="tx1">
                        <a:lumMod val="50000"/>
                        <a:lumOff val="50000"/>
                      </a:schemeClr>
                    </a:solidFill>
                    <a:latin typeface="Cambria Math" panose="02040503050406030204" pitchFamily="18" charset="0"/>
                  </a:rPr>
                  <a:t>table corresponds to</a:t>
                </a:r>
                <a:r>
                  <a:rPr lang="en-US" sz="1600" dirty="0" smtClean="0">
                    <a:solidFill>
                      <a:schemeClr val="tx1">
                        <a:lumMod val="50000"/>
                        <a:lumOff val="50000"/>
                      </a:schemeClr>
                    </a:solidFill>
                    <a:latin typeface="Cambria Math" panose="02040503050406030204" pitchFamily="18" charset="0"/>
                  </a:rPr>
                  <a:t> a BFS for the original problem (thus Phase I ends). Substituting original costs and solving using simplex method, we shall now obtain optimal solution to the given Problem.</a:t>
                </a:r>
                <a:endParaRPr lang="en-US" sz="1600" dirty="0">
                  <a:solidFill>
                    <a:schemeClr val="tx1">
                      <a:lumMod val="50000"/>
                      <a:lumOff val="50000"/>
                    </a:schemeClr>
                  </a:solidFill>
                  <a:latin typeface="Cambria Math" panose="020405030504060302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677334" y="5270534"/>
                <a:ext cx="8348425" cy="853823"/>
              </a:xfrm>
              <a:prstGeom prst="rect">
                <a:avLst/>
              </a:prstGeom>
              <a:blipFill rotWithShape="0">
                <a:blip r:embed="rId4"/>
                <a:stretch>
                  <a:fillRect l="-365" t="-2857" r="-292" b="-7857"/>
                </a:stretch>
              </a:blipFill>
            </p:spPr>
            <p:txBody>
              <a:bodyPr/>
              <a:lstStyle/>
              <a:p>
                <a:r>
                  <a:rPr lang="en-US">
                    <a:noFill/>
                  </a:rPr>
                  <a:t> </a:t>
                </a:r>
              </a:p>
            </p:txBody>
          </p:sp>
        </mc:Fallback>
      </mc:AlternateContent>
    </p:spTree>
    <p:extLst>
      <p:ext uri="{BB962C8B-B14F-4D97-AF65-F5344CB8AC3E}">
        <p14:creationId xmlns:p14="http://schemas.microsoft.com/office/powerpoint/2010/main" val="18297857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3232393924"/>
                  </p:ext>
                </p:extLst>
              </p:nvPr>
            </p:nvGraphicFramePr>
            <p:xfrm>
              <a:off x="1170315" y="2102068"/>
              <a:ext cx="6376454" cy="2677670"/>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850833"/>
                  </a:tblGrid>
                  <a:tr h="340226">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𝒄</m:t>
                                    </m:r>
                                  </m:e>
                                  <m:sub>
                                    <m:r>
                                      <a:rPr lang="en-US" sz="1600" b="1" i="1" smtClean="0">
                                        <a:latin typeface="Cambria Math" panose="02040503050406030204" pitchFamily="18" charset="0"/>
                                      </a:rPr>
                                      <m:t>𝒋</m:t>
                                    </m:r>
                                  </m:sub>
                                </m:sSub>
                                <m:r>
                                  <a:rPr lang="en-US" sz="1600" b="1"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r>
                                  <a:rPr lang="en-US" sz="1600" b="1" i="1" smtClean="0">
                                    <a:latin typeface="Cambria Math" panose="02040503050406030204" pitchFamily="18" charset="0"/>
                                  </a:rPr>
                                  <m:t>𝟐</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m:t>
                                </m:r>
                                <m:r>
                                  <a:rPr lang="en-US" sz="1600" b="1" i="1" smtClean="0">
                                    <a:latin typeface="Cambria Math" panose="02040503050406030204" pitchFamily="18" charset="0"/>
                                  </a:rPr>
                                  <m:t>𝟏</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𝟎</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𝟎</m:t>
                                </m:r>
                              </m:oMath>
                            </m:oMathPara>
                          </a14:m>
                          <a:endParaRPr lang="en-US" sz="1600"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𝑪</m:t>
                                    </m:r>
                                  </m:e>
                                  <m:sub>
                                    <m:r>
                                      <a:rPr lang="en-US" sz="1600" b="1" i="1" smtClean="0">
                                        <a:latin typeface="Cambria Math" panose="02040503050406030204" pitchFamily="18" charset="0"/>
                                      </a:rPr>
                                      <m:t>𝑩</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𝑩</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𝒃</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𝟏</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𝟐</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𝟑</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𝟒</m:t>
                                    </m:r>
                                  </m:sub>
                                </m:sSub>
                              </m:oMath>
                            </m:oMathPara>
                          </a14:m>
                          <a:endParaRPr lang="en-US" sz="1600"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6</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r>
                  <a:tr h="336807">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m:t>
                                    </m:r>
                                  </m:den>
                                </m:f>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3232393924"/>
                  </p:ext>
                </p:extLst>
              </p:nvPr>
            </p:nvGraphicFramePr>
            <p:xfrm>
              <a:off x="1170315" y="2102068"/>
              <a:ext cx="6376454" cy="2677670"/>
            </p:xfrm>
            <a:graphic>
              <a:graphicData uri="http://schemas.openxmlformats.org/drawingml/2006/table">
                <a:tbl>
                  <a:tblPr firstRow="1" bandRow="1">
                    <a:tableStyleId>{5C22544A-7EE6-4342-B048-85BDC9FD1C3A}</a:tableStyleId>
                  </a:tblPr>
                  <a:tblGrid>
                    <a:gridCol w="699206"/>
                    <a:gridCol w="654047"/>
                    <a:gridCol w="1007382"/>
                    <a:gridCol w="1053183"/>
                    <a:gridCol w="1329954"/>
                    <a:gridCol w="781849"/>
                    <a:gridCol w="850833"/>
                  </a:tblGrid>
                  <a:tr h="358331">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2"/>
                          <a:stretch>
                            <a:fillRect l="-134337" t="-1695" r="-400000" b="-650847"/>
                          </a:stretch>
                        </a:blipFill>
                      </a:tcPr>
                    </a:tc>
                    <a:tc>
                      <a:txBody>
                        <a:bodyPr/>
                        <a:lstStyle/>
                        <a:p>
                          <a:endParaRPr lang="en-US"/>
                        </a:p>
                      </a:txBody>
                      <a:tcPr>
                        <a:blipFill rotWithShape="0">
                          <a:blip r:embed="rId2"/>
                          <a:stretch>
                            <a:fillRect l="-224855" t="-1695" r="-283815" b="-650847"/>
                          </a:stretch>
                        </a:blipFill>
                      </a:tcPr>
                    </a:tc>
                    <a:tc>
                      <a:txBody>
                        <a:bodyPr/>
                        <a:lstStyle/>
                        <a:p>
                          <a:endParaRPr lang="en-US"/>
                        </a:p>
                      </a:txBody>
                      <a:tcPr>
                        <a:blipFill rotWithShape="0">
                          <a:blip r:embed="rId2"/>
                          <a:stretch>
                            <a:fillRect l="-257798" t="-1695" r="-125229" b="-650847"/>
                          </a:stretch>
                        </a:blipFill>
                      </a:tcPr>
                    </a:tc>
                    <a:tc>
                      <a:txBody>
                        <a:bodyPr/>
                        <a:lstStyle/>
                        <a:p>
                          <a:endParaRPr lang="en-US"/>
                        </a:p>
                      </a:txBody>
                      <a:tcPr>
                        <a:blipFill rotWithShape="0">
                          <a:blip r:embed="rId2"/>
                          <a:stretch>
                            <a:fillRect l="-609375" t="-1695" r="-113281" b="-650847"/>
                          </a:stretch>
                        </a:blipFill>
                      </a:tcPr>
                    </a:tc>
                    <a:tc>
                      <a:txBody>
                        <a:bodyPr/>
                        <a:lstStyle/>
                        <a:p>
                          <a:endParaRPr lang="en-US"/>
                        </a:p>
                      </a:txBody>
                      <a:tcPr>
                        <a:blipFill rotWithShape="0">
                          <a:blip r:embed="rId2"/>
                          <a:stretch>
                            <a:fillRect l="-648571" t="-1695" r="-3571" b="-650847"/>
                          </a:stretch>
                        </a:blipFill>
                      </a:tcPr>
                    </a:tc>
                  </a:tr>
                  <a:tr h="335280">
                    <a:tc>
                      <a:txBody>
                        <a:bodyPr/>
                        <a:lstStyle/>
                        <a:p>
                          <a:endParaRPr lang="en-US"/>
                        </a:p>
                      </a:txBody>
                      <a:tcPr>
                        <a:blipFill rotWithShape="0">
                          <a:blip r:embed="rId2"/>
                          <a:stretch>
                            <a:fillRect l="-870" t="-109091" r="-814783" b="-598182"/>
                          </a:stretch>
                        </a:blipFill>
                      </a:tcPr>
                    </a:tc>
                    <a:tc>
                      <a:txBody>
                        <a:bodyPr/>
                        <a:lstStyle/>
                        <a:p>
                          <a:endParaRPr lang="en-US"/>
                        </a:p>
                      </a:txBody>
                      <a:tcPr>
                        <a:blipFill rotWithShape="0">
                          <a:blip r:embed="rId2"/>
                          <a:stretch>
                            <a:fillRect l="-108411" t="-109091" r="-775701" b="-598182"/>
                          </a:stretch>
                        </a:blipFill>
                      </a:tcPr>
                    </a:tc>
                    <a:tc>
                      <a:txBody>
                        <a:bodyPr/>
                        <a:lstStyle/>
                        <a:p>
                          <a:endParaRPr lang="en-US"/>
                        </a:p>
                      </a:txBody>
                      <a:tcPr>
                        <a:blipFill rotWithShape="0">
                          <a:blip r:embed="rId2"/>
                          <a:stretch>
                            <a:fillRect l="-134337" t="-109091" r="-400000" b="-598182"/>
                          </a:stretch>
                        </a:blipFill>
                      </a:tcPr>
                    </a:tc>
                    <a:tc>
                      <a:txBody>
                        <a:bodyPr/>
                        <a:lstStyle/>
                        <a:p>
                          <a:endParaRPr lang="en-US"/>
                        </a:p>
                      </a:txBody>
                      <a:tcPr>
                        <a:blipFill rotWithShape="0">
                          <a:blip r:embed="rId2"/>
                          <a:stretch>
                            <a:fillRect l="-224855" t="-109091" r="-283815" b="-598182"/>
                          </a:stretch>
                        </a:blipFill>
                      </a:tcPr>
                    </a:tc>
                    <a:tc>
                      <a:txBody>
                        <a:bodyPr/>
                        <a:lstStyle/>
                        <a:p>
                          <a:endParaRPr lang="en-US"/>
                        </a:p>
                      </a:txBody>
                      <a:tcPr>
                        <a:blipFill rotWithShape="0">
                          <a:blip r:embed="rId2"/>
                          <a:stretch>
                            <a:fillRect l="-257798" t="-109091" r="-125229" b="-598182"/>
                          </a:stretch>
                        </a:blipFill>
                      </a:tcPr>
                    </a:tc>
                    <a:tc>
                      <a:txBody>
                        <a:bodyPr/>
                        <a:lstStyle/>
                        <a:p>
                          <a:endParaRPr lang="en-US"/>
                        </a:p>
                      </a:txBody>
                      <a:tcPr>
                        <a:blipFill rotWithShape="0">
                          <a:blip r:embed="rId2"/>
                          <a:stretch>
                            <a:fillRect l="-609375" t="-109091" r="-113281" b="-598182"/>
                          </a:stretch>
                        </a:blipFill>
                      </a:tcPr>
                    </a:tc>
                    <a:tc>
                      <a:txBody>
                        <a:bodyPr/>
                        <a:lstStyle/>
                        <a:p>
                          <a:endParaRPr lang="en-US"/>
                        </a:p>
                      </a:txBody>
                      <a:tcPr>
                        <a:blipFill rotWithShape="0">
                          <a:blip r:embed="rId2"/>
                          <a:stretch>
                            <a:fillRect l="-648571" t="-109091" r="-3571" b="-598182"/>
                          </a:stretch>
                        </a:blipFill>
                      </a:tcPr>
                    </a:tc>
                  </a:tr>
                  <a:tr h="549593">
                    <a:tc>
                      <a:txBody>
                        <a:bodyPr/>
                        <a:lstStyle/>
                        <a:p>
                          <a:endParaRPr lang="en-US"/>
                        </a:p>
                      </a:txBody>
                      <a:tcPr>
                        <a:blipFill rotWithShape="0">
                          <a:blip r:embed="rId2"/>
                          <a:stretch>
                            <a:fillRect l="-870" t="-126374" r="-814783" b="-261538"/>
                          </a:stretch>
                        </a:blipFill>
                      </a:tcPr>
                    </a:tc>
                    <a:tc>
                      <a:txBody>
                        <a:bodyPr/>
                        <a:lstStyle/>
                        <a:p>
                          <a:endParaRPr lang="en-US"/>
                        </a:p>
                      </a:txBody>
                      <a:tcPr>
                        <a:blipFill rotWithShape="0">
                          <a:blip r:embed="rId2"/>
                          <a:stretch>
                            <a:fillRect l="-108411" t="-126374" r="-775701" b="-261538"/>
                          </a:stretch>
                        </a:blipFill>
                      </a:tcPr>
                    </a:tc>
                    <a:tc>
                      <a:txBody>
                        <a:bodyPr/>
                        <a:lstStyle/>
                        <a:p>
                          <a:endParaRPr lang="en-US"/>
                        </a:p>
                      </a:txBody>
                      <a:tcPr>
                        <a:blipFill rotWithShape="0">
                          <a:blip r:embed="rId2"/>
                          <a:stretch>
                            <a:fillRect l="-134337" t="-126374" r="-400000" b="-261538"/>
                          </a:stretch>
                        </a:blipFill>
                      </a:tcPr>
                    </a:tc>
                    <a:tc>
                      <a:txBody>
                        <a:bodyPr/>
                        <a:lstStyle/>
                        <a:p>
                          <a:endParaRPr lang="en-US"/>
                        </a:p>
                      </a:txBody>
                      <a:tcPr>
                        <a:blipFill rotWithShape="0">
                          <a:blip r:embed="rId2"/>
                          <a:stretch>
                            <a:fillRect l="-224855" t="-126374" r="-283815" b="-261538"/>
                          </a:stretch>
                        </a:blipFill>
                      </a:tcPr>
                    </a:tc>
                    <a:tc>
                      <a:txBody>
                        <a:bodyPr/>
                        <a:lstStyle/>
                        <a:p>
                          <a:endParaRPr lang="en-US"/>
                        </a:p>
                      </a:txBody>
                      <a:tcPr>
                        <a:blipFill rotWithShape="0">
                          <a:blip r:embed="rId2"/>
                          <a:stretch>
                            <a:fillRect l="-257798" t="-126374" r="-125229" b="-261538"/>
                          </a:stretch>
                        </a:blipFill>
                      </a:tcPr>
                    </a:tc>
                    <a:tc>
                      <a:txBody>
                        <a:bodyPr/>
                        <a:lstStyle/>
                        <a:p>
                          <a:endParaRPr lang="en-US"/>
                        </a:p>
                      </a:txBody>
                      <a:tcPr>
                        <a:blipFill rotWithShape="0">
                          <a:blip r:embed="rId2"/>
                          <a:stretch>
                            <a:fillRect l="-609375" t="-126374" r="-113281" b="-261538"/>
                          </a:stretch>
                        </a:blipFill>
                      </a:tcPr>
                    </a:tc>
                    <a:tc>
                      <a:txBody>
                        <a:bodyPr/>
                        <a:lstStyle/>
                        <a:p>
                          <a:endParaRPr lang="en-US"/>
                        </a:p>
                      </a:txBody>
                      <a:tcPr>
                        <a:blipFill rotWithShape="0">
                          <a:blip r:embed="rId2"/>
                          <a:stretch>
                            <a:fillRect l="-648571" t="-126374" r="-3571" b="-261538"/>
                          </a:stretch>
                        </a:blipFill>
                      </a:tcPr>
                    </a:tc>
                  </a:tr>
                  <a:tr h="549593">
                    <a:tc>
                      <a:txBody>
                        <a:bodyPr/>
                        <a:lstStyle/>
                        <a:p>
                          <a:endParaRPr lang="en-US"/>
                        </a:p>
                      </a:txBody>
                      <a:tcPr>
                        <a:blipFill rotWithShape="0">
                          <a:blip r:embed="rId2"/>
                          <a:stretch>
                            <a:fillRect l="-870" t="-228889" r="-814783" b="-164444"/>
                          </a:stretch>
                        </a:blipFill>
                      </a:tcPr>
                    </a:tc>
                    <a:tc>
                      <a:txBody>
                        <a:bodyPr/>
                        <a:lstStyle/>
                        <a:p>
                          <a:endParaRPr lang="en-US"/>
                        </a:p>
                      </a:txBody>
                      <a:tcPr>
                        <a:blipFill rotWithShape="0">
                          <a:blip r:embed="rId2"/>
                          <a:stretch>
                            <a:fillRect l="-108411" t="-228889" r="-775701" b="-164444"/>
                          </a:stretch>
                        </a:blipFill>
                      </a:tcPr>
                    </a:tc>
                    <a:tc>
                      <a:txBody>
                        <a:bodyPr/>
                        <a:lstStyle/>
                        <a:p>
                          <a:endParaRPr lang="en-US"/>
                        </a:p>
                      </a:txBody>
                      <a:tcPr>
                        <a:blipFill rotWithShape="0">
                          <a:blip r:embed="rId2"/>
                          <a:stretch>
                            <a:fillRect l="-134337" t="-228889" r="-400000" b="-164444"/>
                          </a:stretch>
                        </a:blipFill>
                      </a:tcPr>
                    </a:tc>
                    <a:tc>
                      <a:txBody>
                        <a:bodyPr/>
                        <a:lstStyle/>
                        <a:p>
                          <a:endParaRPr lang="en-US"/>
                        </a:p>
                      </a:txBody>
                      <a:tcPr>
                        <a:blipFill rotWithShape="0">
                          <a:blip r:embed="rId2"/>
                          <a:stretch>
                            <a:fillRect l="-224855" t="-228889" r="-283815" b="-164444"/>
                          </a:stretch>
                        </a:blipFill>
                      </a:tcPr>
                    </a:tc>
                    <a:tc>
                      <a:txBody>
                        <a:bodyPr/>
                        <a:lstStyle/>
                        <a:p>
                          <a:endParaRPr lang="en-US"/>
                        </a:p>
                      </a:txBody>
                      <a:tcPr>
                        <a:blipFill rotWithShape="0">
                          <a:blip r:embed="rId2"/>
                          <a:stretch>
                            <a:fillRect l="-257798" t="-228889" r="-125229" b="-164444"/>
                          </a:stretch>
                        </a:blipFill>
                      </a:tcPr>
                    </a:tc>
                    <a:tc>
                      <a:txBody>
                        <a:bodyPr/>
                        <a:lstStyle/>
                        <a:p>
                          <a:endParaRPr lang="en-US"/>
                        </a:p>
                      </a:txBody>
                      <a:tcPr>
                        <a:blipFill rotWithShape="0">
                          <a:blip r:embed="rId2"/>
                          <a:stretch>
                            <a:fillRect l="-609375" t="-228889" r="-113281" b="-164444"/>
                          </a:stretch>
                        </a:blipFill>
                      </a:tcPr>
                    </a:tc>
                    <a:tc>
                      <a:txBody>
                        <a:bodyPr/>
                        <a:lstStyle/>
                        <a:p>
                          <a:endParaRPr lang="en-US"/>
                        </a:p>
                      </a:txBody>
                      <a:tcPr>
                        <a:blipFill rotWithShape="0">
                          <a:blip r:embed="rId2"/>
                          <a:stretch>
                            <a:fillRect l="-648571" t="-228889" r="-3571" b="-164444"/>
                          </a:stretch>
                        </a:blipFill>
                      </a:tcPr>
                    </a:tc>
                  </a:tr>
                  <a:tr h="335280">
                    <a:tc>
                      <a:txBody>
                        <a:bodyPr/>
                        <a:lstStyle/>
                        <a:p>
                          <a:endParaRPr lang="en-US"/>
                        </a:p>
                      </a:txBody>
                      <a:tcPr>
                        <a:blipFill rotWithShape="0">
                          <a:blip r:embed="rId2"/>
                          <a:stretch>
                            <a:fillRect l="-870" t="-538182" r="-814783" b="-169091"/>
                          </a:stretch>
                        </a:blipFill>
                      </a:tcPr>
                    </a:tc>
                    <a:tc>
                      <a:txBody>
                        <a:bodyPr/>
                        <a:lstStyle/>
                        <a:p>
                          <a:endParaRPr lang="en-US"/>
                        </a:p>
                      </a:txBody>
                      <a:tcPr>
                        <a:blipFill rotWithShape="0">
                          <a:blip r:embed="rId2"/>
                          <a:stretch>
                            <a:fillRect l="-108411" t="-538182" r="-775701" b="-169091"/>
                          </a:stretch>
                        </a:blipFill>
                      </a:tcPr>
                    </a:tc>
                    <a:tc>
                      <a:txBody>
                        <a:bodyPr/>
                        <a:lstStyle/>
                        <a:p>
                          <a:endParaRPr lang="en-US"/>
                        </a:p>
                      </a:txBody>
                      <a:tcPr>
                        <a:blipFill rotWithShape="0">
                          <a:blip r:embed="rId2"/>
                          <a:stretch>
                            <a:fillRect l="-134337" t="-538182" r="-400000" b="-169091"/>
                          </a:stretch>
                        </a:blipFill>
                      </a:tcPr>
                    </a:tc>
                    <a:tc>
                      <a:txBody>
                        <a:bodyPr/>
                        <a:lstStyle/>
                        <a:p>
                          <a:endParaRPr lang="en-US"/>
                        </a:p>
                      </a:txBody>
                      <a:tcPr>
                        <a:blipFill rotWithShape="0">
                          <a:blip r:embed="rId2"/>
                          <a:stretch>
                            <a:fillRect l="-224855" t="-538182" r="-283815" b="-169091"/>
                          </a:stretch>
                        </a:blipFill>
                      </a:tcPr>
                    </a:tc>
                    <a:tc>
                      <a:txBody>
                        <a:bodyPr/>
                        <a:lstStyle/>
                        <a:p>
                          <a:endParaRPr lang="en-US"/>
                        </a:p>
                      </a:txBody>
                      <a:tcPr>
                        <a:blipFill rotWithShape="0">
                          <a:blip r:embed="rId2"/>
                          <a:stretch>
                            <a:fillRect l="-257798" t="-538182" r="-125229" b="-169091"/>
                          </a:stretch>
                        </a:blipFill>
                      </a:tcPr>
                    </a:tc>
                    <a:tc>
                      <a:txBody>
                        <a:bodyPr/>
                        <a:lstStyle/>
                        <a:p>
                          <a:endParaRPr lang="en-US"/>
                        </a:p>
                      </a:txBody>
                      <a:tcPr>
                        <a:blipFill rotWithShape="0">
                          <a:blip r:embed="rId2"/>
                          <a:stretch>
                            <a:fillRect l="-609375" t="-538182" r="-113281" b="-169091"/>
                          </a:stretch>
                        </a:blipFill>
                      </a:tcPr>
                    </a:tc>
                    <a:tc>
                      <a:txBody>
                        <a:bodyPr/>
                        <a:lstStyle/>
                        <a:p>
                          <a:endParaRPr lang="en-US"/>
                        </a:p>
                      </a:txBody>
                      <a:tcPr>
                        <a:blipFill rotWithShape="0">
                          <a:blip r:embed="rId2"/>
                          <a:stretch>
                            <a:fillRect l="-648571" t="-538182" r="-3571" b="-169091"/>
                          </a:stretch>
                        </a:blipFill>
                      </a:tcPr>
                    </a:tc>
                  </a:tr>
                  <a:tr h="549593">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2"/>
                          <a:stretch>
                            <a:fillRect l="-134337" t="-385714" r="-400000" b="-2198"/>
                          </a:stretch>
                        </a:blipFill>
                      </a:tcPr>
                    </a:tc>
                    <a:tc>
                      <a:txBody>
                        <a:bodyPr/>
                        <a:lstStyle/>
                        <a:p>
                          <a:endParaRPr lang="en-US"/>
                        </a:p>
                      </a:txBody>
                      <a:tcPr>
                        <a:blipFill rotWithShape="0">
                          <a:blip r:embed="rId2"/>
                          <a:stretch>
                            <a:fillRect l="-224855" t="-385714" r="-283815" b="-2198"/>
                          </a:stretch>
                        </a:blipFill>
                      </a:tcPr>
                    </a:tc>
                    <a:tc>
                      <a:txBody>
                        <a:bodyPr/>
                        <a:lstStyle/>
                        <a:p>
                          <a:endParaRPr lang="en-US"/>
                        </a:p>
                      </a:txBody>
                      <a:tcPr>
                        <a:blipFill rotWithShape="0">
                          <a:blip r:embed="rId2"/>
                          <a:stretch>
                            <a:fillRect l="-257798" t="-385714" r="-125229" b="-2198"/>
                          </a:stretch>
                        </a:blipFill>
                      </a:tcPr>
                    </a:tc>
                    <a:tc>
                      <a:txBody>
                        <a:bodyPr/>
                        <a:lstStyle/>
                        <a:p>
                          <a:endParaRPr lang="en-US"/>
                        </a:p>
                      </a:txBody>
                      <a:tcPr>
                        <a:blipFill rotWithShape="0">
                          <a:blip r:embed="rId2"/>
                          <a:stretch>
                            <a:fillRect l="-609375" t="-385714" r="-113281" b="-2198"/>
                          </a:stretch>
                        </a:blipFill>
                      </a:tcPr>
                    </a:tc>
                    <a:tc>
                      <a:txBody>
                        <a:bodyPr/>
                        <a:lstStyle/>
                        <a:p>
                          <a:endParaRPr lang="en-US"/>
                        </a:p>
                      </a:txBody>
                      <a:tcPr>
                        <a:blipFill rotWithShape="0">
                          <a:blip r:embed="rId2"/>
                          <a:stretch>
                            <a:fillRect l="-648571" t="-385714" r="-3571" b="-2198"/>
                          </a:stretch>
                        </a:blipFill>
                      </a:tcPr>
                    </a:tc>
                  </a:tr>
                </a:tbl>
              </a:graphicData>
            </a:graphic>
          </p:graphicFrame>
        </mc:Fallback>
      </mc:AlternateContent>
      <p:sp>
        <p:nvSpPr>
          <p:cNvPr id="7" name="Rectangle 6"/>
          <p:cNvSpPr/>
          <p:nvPr/>
        </p:nvSpPr>
        <p:spPr>
          <a:xfrm>
            <a:off x="557048" y="1355834"/>
            <a:ext cx="8653892" cy="338554"/>
          </a:xfrm>
          <a:prstGeom prst="rect">
            <a:avLst/>
          </a:prstGeom>
        </p:spPr>
        <p:txBody>
          <a:bodyPr wrap="square">
            <a:spAutoFit/>
          </a:bodyPr>
          <a:lstStyle/>
          <a:p>
            <a:r>
              <a:rPr lang="en-US" sz="1600" dirty="0" smtClean="0">
                <a:solidFill>
                  <a:srgbClr val="FF0000"/>
                </a:solidFill>
                <a:latin typeface="Cambria Math" panose="02040503050406030204" pitchFamily="18" charset="0"/>
              </a:rPr>
              <a:t>Phase II :</a:t>
            </a:r>
            <a:endParaRPr lang="en-US" sz="1600" dirty="0">
              <a:solidFill>
                <a:srgbClr val="FF0000"/>
              </a:solidFill>
              <a:latin typeface="Cambria Math" panose="02040503050406030204" pitchFamily="18" charset="0"/>
            </a:endParaRPr>
          </a:p>
        </p:txBody>
      </p:sp>
      <mc:AlternateContent xmlns:mc="http://schemas.openxmlformats.org/markup-compatibility/2006">
        <mc:Choice xmlns:a14="http://schemas.microsoft.com/office/drawing/2010/main" Requires="a14">
          <p:sp>
            <p:nvSpPr>
              <p:cNvPr id="3" name="Rectangle 2"/>
              <p:cNvSpPr/>
              <p:nvPr/>
            </p:nvSpPr>
            <p:spPr>
              <a:xfrm>
                <a:off x="677334" y="5270534"/>
                <a:ext cx="8533606" cy="711092"/>
              </a:xfrm>
              <a:prstGeom prst="rect">
                <a:avLst/>
              </a:prstGeom>
            </p:spPr>
            <p:txBody>
              <a:bodyPr wrap="square">
                <a:spAutoFit/>
              </a:bodyPr>
              <a:lstStyle/>
              <a:p>
                <a:r>
                  <a:rPr lang="en-US" sz="1600" dirty="0">
                    <a:solidFill>
                      <a:schemeClr val="tx1">
                        <a:lumMod val="50000"/>
                        <a:lumOff val="50000"/>
                      </a:schemeClr>
                    </a:solidFill>
                    <a:latin typeface="Cambria Math" panose="02040503050406030204" pitchFamily="18" charset="0"/>
                  </a:rPr>
                  <a:t>As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𝑧</m:t>
                        </m:r>
                      </m:e>
                      <m:sub>
                        <m:r>
                          <m:rPr>
                            <m:sty m:val="p"/>
                          </m:rPr>
                          <a:rPr lang="en-US" sz="1600">
                            <a:solidFill>
                              <a:schemeClr val="tx1">
                                <a:lumMod val="50000"/>
                                <a:lumOff val="50000"/>
                              </a:schemeClr>
                            </a:solidFill>
                            <a:latin typeface="Cambria Math" panose="02040503050406030204" pitchFamily="18" charset="0"/>
                          </a:rPr>
                          <m:t>j</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𝑐</m:t>
                        </m:r>
                      </m:e>
                      <m:sub>
                        <m:r>
                          <a:rPr lang="en-US" sz="1600" i="1">
                            <a:solidFill>
                              <a:schemeClr val="tx1">
                                <a:lumMod val="50000"/>
                                <a:lumOff val="50000"/>
                              </a:schemeClr>
                            </a:solidFill>
                            <a:latin typeface="Cambria Math" panose="02040503050406030204" pitchFamily="18" charset="0"/>
                          </a:rPr>
                          <m:t>𝑗</m:t>
                        </m:r>
                      </m:sub>
                    </m:sSub>
                    <m:r>
                      <a:rPr lang="en-US" sz="1600" i="1">
                        <a:solidFill>
                          <a:schemeClr val="tx1">
                            <a:lumMod val="50000"/>
                            <a:lumOff val="50000"/>
                          </a:schemeClr>
                        </a:solidFill>
                        <a:latin typeface="Cambria Math" panose="02040503050406030204" pitchFamily="18" charset="0"/>
                      </a:rPr>
                      <m:t>≥0 ∀ </m:t>
                    </m:r>
                    <m:r>
                      <a:rPr lang="en-US" sz="1600" i="1">
                        <a:solidFill>
                          <a:schemeClr val="tx1">
                            <a:lumMod val="50000"/>
                            <a:lumOff val="50000"/>
                          </a:schemeClr>
                        </a:solidFill>
                        <a:latin typeface="Cambria Math" panose="02040503050406030204" pitchFamily="18" charset="0"/>
                      </a:rPr>
                      <m:t>𝑗</m:t>
                    </m:r>
                  </m:oMath>
                </a14:m>
                <a:r>
                  <a:rPr lang="en-US" sz="1600" dirty="0">
                    <a:solidFill>
                      <a:schemeClr val="tx1">
                        <a:lumMod val="50000"/>
                        <a:lumOff val="50000"/>
                      </a:schemeClr>
                    </a:solidFill>
                    <a:latin typeface="Cambria Math" panose="02040503050406030204" pitchFamily="18" charset="0"/>
                  </a:rPr>
                  <a:t>, </a:t>
                </a:r>
                <a:r>
                  <a:rPr lang="en-US" sz="1600" dirty="0" smtClean="0">
                    <a:solidFill>
                      <a:schemeClr val="tx1">
                        <a:lumMod val="50000"/>
                        <a:lumOff val="50000"/>
                      </a:schemeClr>
                    </a:solidFill>
                    <a:latin typeface="Cambria Math" panose="02040503050406030204" pitchFamily="18" charset="0"/>
                  </a:rPr>
                  <a:t>the </a:t>
                </a:r>
                <a:r>
                  <a:rPr lang="en-US" sz="1600" dirty="0">
                    <a:solidFill>
                      <a:schemeClr val="tx1">
                        <a:lumMod val="50000"/>
                        <a:lumOff val="50000"/>
                      </a:schemeClr>
                    </a:solidFill>
                    <a:latin typeface="Cambria Math" panose="02040503050406030204" pitchFamily="18" charset="0"/>
                  </a:rPr>
                  <a:t>current solution is optimal for the given problem. </a:t>
                </a:r>
                <a:r>
                  <a:rPr lang="en-US" sz="1600" dirty="0">
                    <a:solidFill>
                      <a:schemeClr val="tx1">
                        <a:lumMod val="50000"/>
                        <a:lumOff val="50000"/>
                      </a:schemeClr>
                    </a:solidFill>
                    <a:latin typeface="Cambria Math" panose="02040503050406030204" pitchFamily="18" charset="0"/>
                  </a:rPr>
                  <a:t>Thus optimal solution is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i="1">
                            <a:solidFill>
                              <a:schemeClr val="tx1">
                                <a:lumMod val="50000"/>
                                <a:lumOff val="50000"/>
                              </a:schemeClr>
                            </a:solidFill>
                            <a:latin typeface="Cambria Math" panose="02040503050406030204" pitchFamily="18" charset="0"/>
                          </a:rPr>
                          <m:t>𝑥</m:t>
                        </m:r>
                      </m:e>
                      <m:sub>
                        <m:r>
                          <a:rPr lang="en-US" sz="1600" i="1">
                            <a:solidFill>
                              <a:schemeClr val="tx1">
                                <a:lumMod val="50000"/>
                                <a:lumOff val="50000"/>
                              </a:schemeClr>
                            </a:solidFill>
                            <a:latin typeface="Cambria Math" panose="02040503050406030204" pitchFamily="18" charset="0"/>
                          </a:rPr>
                          <m:t>1</m:t>
                        </m:r>
                      </m:sub>
                    </m:sSub>
                    <m:r>
                      <a:rPr lang="en-US" sz="1600" i="1">
                        <a:solidFill>
                          <a:schemeClr val="tx1">
                            <a:lumMod val="50000"/>
                            <a:lumOff val="50000"/>
                          </a:schemeClr>
                        </a:solidFill>
                        <a:latin typeface="Cambria Math" panose="02040503050406030204" pitchFamily="18" charset="0"/>
                      </a:rPr>
                      <m:t>=</m:t>
                    </m:r>
                    <m:f>
                      <m:fPr>
                        <m:ctrlPr>
                          <a:rPr lang="en-US" sz="1600" i="1">
                            <a:solidFill>
                              <a:schemeClr val="tx1">
                                <a:lumMod val="50000"/>
                                <a:lumOff val="50000"/>
                              </a:schemeClr>
                            </a:solidFill>
                            <a:latin typeface="Cambria Math" panose="02040503050406030204" pitchFamily="18" charset="0"/>
                          </a:rPr>
                        </m:ctrlPr>
                      </m:fPr>
                      <m:num>
                        <m:r>
                          <a:rPr lang="en-US" sz="1600" i="1">
                            <a:solidFill>
                              <a:schemeClr val="tx1">
                                <a:lumMod val="50000"/>
                                <a:lumOff val="50000"/>
                              </a:schemeClr>
                            </a:solidFill>
                            <a:latin typeface="Cambria Math" panose="02040503050406030204" pitchFamily="18" charset="0"/>
                          </a:rPr>
                          <m:t>3</m:t>
                        </m:r>
                      </m:num>
                      <m:den>
                        <m:r>
                          <a:rPr lang="en-US" sz="1600" i="1">
                            <a:solidFill>
                              <a:schemeClr val="tx1">
                                <a:lumMod val="50000"/>
                                <a:lumOff val="50000"/>
                              </a:schemeClr>
                            </a:solidFill>
                            <a:latin typeface="Cambria Math" panose="02040503050406030204" pitchFamily="18" charset="0"/>
                          </a:rPr>
                          <m:t>5</m:t>
                        </m:r>
                      </m:den>
                    </m:f>
                    <m:r>
                      <a:rPr lang="en-US" sz="1600" i="1">
                        <a:solidFill>
                          <a:schemeClr val="tx1">
                            <a:lumMod val="50000"/>
                            <a:lumOff val="50000"/>
                          </a:schemeClr>
                        </a:solidFill>
                        <a:latin typeface="Cambria Math" panose="02040503050406030204" pitchFamily="18" charset="0"/>
                      </a:rPr>
                      <m:t>, </m:t>
                    </m:r>
                    <m:sSub>
                      <m:sSubPr>
                        <m:ctrlPr>
                          <a:rPr lang="en-US" sz="1600" i="1">
                            <a:solidFill>
                              <a:schemeClr val="tx1">
                                <a:lumMod val="50000"/>
                                <a:lumOff val="50000"/>
                              </a:schemeClr>
                            </a:solidFill>
                            <a:latin typeface="Cambria Math" panose="02040503050406030204" pitchFamily="18" charset="0"/>
                          </a:rPr>
                        </m:ctrlPr>
                      </m:sSubPr>
                      <m:e>
                        <m:r>
                          <a:rPr lang="en-US" sz="1600" i="1">
                            <a:solidFill>
                              <a:schemeClr val="tx1">
                                <a:lumMod val="50000"/>
                                <a:lumOff val="50000"/>
                              </a:schemeClr>
                            </a:solidFill>
                            <a:latin typeface="Cambria Math" panose="02040503050406030204" pitchFamily="18" charset="0"/>
                          </a:rPr>
                          <m:t>𝑥</m:t>
                        </m:r>
                      </m:e>
                      <m:sub>
                        <m:r>
                          <a:rPr lang="en-US" sz="1600" i="1">
                            <a:solidFill>
                              <a:schemeClr val="tx1">
                                <a:lumMod val="50000"/>
                                <a:lumOff val="50000"/>
                              </a:schemeClr>
                            </a:solidFill>
                            <a:latin typeface="Cambria Math" panose="02040503050406030204" pitchFamily="18" charset="0"/>
                          </a:rPr>
                          <m:t>2</m:t>
                        </m:r>
                      </m:sub>
                    </m:sSub>
                    <m:r>
                      <a:rPr lang="en-US" sz="1600" i="1">
                        <a:solidFill>
                          <a:schemeClr val="tx1">
                            <a:lumMod val="50000"/>
                            <a:lumOff val="50000"/>
                          </a:schemeClr>
                        </a:solidFill>
                        <a:latin typeface="Cambria Math" panose="02040503050406030204" pitchFamily="18" charset="0"/>
                      </a:rPr>
                      <m:t>=</m:t>
                    </m:r>
                    <m:f>
                      <m:fPr>
                        <m:ctrlPr>
                          <a:rPr lang="en-US" sz="1600" i="1">
                            <a:solidFill>
                              <a:schemeClr val="tx1">
                                <a:lumMod val="50000"/>
                                <a:lumOff val="50000"/>
                              </a:schemeClr>
                            </a:solidFill>
                            <a:latin typeface="Cambria Math" panose="02040503050406030204" pitchFamily="18" charset="0"/>
                          </a:rPr>
                        </m:ctrlPr>
                      </m:fPr>
                      <m:num>
                        <m:r>
                          <a:rPr lang="en-US" sz="1600" i="1">
                            <a:solidFill>
                              <a:schemeClr val="tx1">
                                <a:lumMod val="50000"/>
                                <a:lumOff val="50000"/>
                              </a:schemeClr>
                            </a:solidFill>
                            <a:latin typeface="Cambria Math" panose="02040503050406030204" pitchFamily="18" charset="0"/>
                          </a:rPr>
                          <m:t>6</m:t>
                        </m:r>
                      </m:num>
                      <m:den>
                        <m:r>
                          <a:rPr lang="en-US" sz="1600" i="1">
                            <a:solidFill>
                              <a:schemeClr val="tx1">
                                <a:lumMod val="50000"/>
                                <a:lumOff val="50000"/>
                              </a:schemeClr>
                            </a:solidFill>
                            <a:latin typeface="Cambria Math" panose="02040503050406030204" pitchFamily="18" charset="0"/>
                          </a:rPr>
                          <m:t>5</m:t>
                        </m:r>
                      </m:den>
                    </m:f>
                  </m:oMath>
                </a14:m>
                <a:r>
                  <a:rPr lang="en-US" sz="1600" dirty="0">
                    <a:solidFill>
                      <a:schemeClr val="tx1">
                        <a:lumMod val="50000"/>
                        <a:lumOff val="50000"/>
                      </a:schemeClr>
                    </a:solidFill>
                    <a:latin typeface="Cambria Math" panose="02040503050406030204" pitchFamily="18" charset="0"/>
                  </a:rPr>
                  <a:t> and optimal </a:t>
                </a:r>
                <a:r>
                  <a:rPr lang="en-US" sz="1600" dirty="0">
                    <a:solidFill>
                      <a:schemeClr val="tx1">
                        <a:lumMod val="50000"/>
                        <a:lumOff val="50000"/>
                      </a:schemeClr>
                    </a:solidFill>
                    <a:latin typeface="Cambria Math" panose="02040503050406030204" pitchFamily="18" charset="0"/>
                  </a:rPr>
                  <a:t>v</a:t>
                </a:r>
                <a:r>
                  <a:rPr lang="en-US" sz="1600" dirty="0">
                    <a:solidFill>
                      <a:schemeClr val="tx1">
                        <a:lumMod val="50000"/>
                        <a:lumOff val="50000"/>
                      </a:schemeClr>
                    </a:solidFill>
                    <a:latin typeface="Cambria Math" panose="02040503050406030204" pitchFamily="18" charset="0"/>
                  </a:rPr>
                  <a:t>alue is </a:t>
                </a:r>
                <a14:m>
                  <m:oMath xmlns:m="http://schemas.openxmlformats.org/officeDocument/2006/math">
                    <m:f>
                      <m:fPr>
                        <m:ctrlPr>
                          <a:rPr lang="en-US" sz="1600" i="1">
                            <a:solidFill>
                              <a:schemeClr val="tx1">
                                <a:lumMod val="50000"/>
                                <a:lumOff val="50000"/>
                              </a:schemeClr>
                            </a:solidFill>
                            <a:latin typeface="Cambria Math" panose="02040503050406030204" pitchFamily="18" charset="0"/>
                          </a:rPr>
                        </m:ctrlPr>
                      </m:fPr>
                      <m:num>
                        <m:r>
                          <a:rPr lang="en-US" sz="1600" i="1">
                            <a:solidFill>
                              <a:schemeClr val="tx1">
                                <a:lumMod val="50000"/>
                                <a:lumOff val="50000"/>
                              </a:schemeClr>
                            </a:solidFill>
                            <a:latin typeface="Cambria Math" panose="02040503050406030204" pitchFamily="18" charset="0"/>
                          </a:rPr>
                          <m:t>12</m:t>
                        </m:r>
                      </m:num>
                      <m:den>
                        <m:r>
                          <a:rPr lang="en-US" sz="1600" i="1">
                            <a:solidFill>
                              <a:schemeClr val="tx1">
                                <a:lumMod val="50000"/>
                                <a:lumOff val="50000"/>
                              </a:schemeClr>
                            </a:solidFill>
                            <a:latin typeface="Cambria Math" panose="02040503050406030204" pitchFamily="18" charset="0"/>
                          </a:rPr>
                          <m:t>5</m:t>
                        </m:r>
                      </m:den>
                    </m:f>
                  </m:oMath>
                </a14:m>
                <a:r>
                  <a:rPr lang="en-US" sz="1600" dirty="0">
                    <a:solidFill>
                      <a:schemeClr val="tx1">
                        <a:lumMod val="50000"/>
                        <a:lumOff val="50000"/>
                      </a:schemeClr>
                    </a:solidFill>
                    <a:latin typeface="Cambria Math" panose="02040503050406030204" pitchFamily="18" charset="0"/>
                  </a:rPr>
                  <a:t>.</a:t>
                </a:r>
                <a:endParaRPr lang="en-US" sz="1600" dirty="0">
                  <a:solidFill>
                    <a:schemeClr val="tx1">
                      <a:lumMod val="50000"/>
                      <a:lumOff val="50000"/>
                    </a:schemeClr>
                  </a:solidFill>
                  <a:latin typeface="Cambria Math" panose="020405030504060302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677334" y="5270534"/>
                <a:ext cx="8533606" cy="711092"/>
              </a:xfrm>
              <a:prstGeom prst="rect">
                <a:avLst/>
              </a:prstGeom>
              <a:blipFill rotWithShape="0">
                <a:blip r:embed="rId3"/>
                <a:stretch>
                  <a:fillRect l="-357" t="-3448" r="-71" b="-2586"/>
                </a:stretch>
              </a:blipFill>
            </p:spPr>
            <p:txBody>
              <a:bodyPr/>
              <a:lstStyle/>
              <a:p>
                <a:r>
                  <a:rPr lang="en-US">
                    <a:noFill/>
                  </a:rPr>
                  <a:t> </a:t>
                </a:r>
              </a:p>
            </p:txBody>
          </p:sp>
        </mc:Fallback>
      </mc:AlternateContent>
    </p:spTree>
    <p:extLst>
      <p:ext uri="{BB962C8B-B14F-4D97-AF65-F5344CB8AC3E}">
        <p14:creationId xmlns:p14="http://schemas.microsoft.com/office/powerpoint/2010/main" val="2006359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Example</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462970" cy="4182640"/>
              </a:xfrm>
            </p:spPr>
            <p:txBody>
              <a:bodyPr>
                <a:normAutofit lnSpcReduction="10000"/>
              </a:bodyPr>
              <a:lstStyle/>
              <a:p>
                <a:pPr algn="l"/>
                <a:r>
                  <a:rPr lang="en-US" dirty="0" smtClean="0">
                    <a:solidFill>
                      <a:srgbClr val="0070C0"/>
                    </a:solidFill>
                  </a:rPr>
                  <a:t>Example :                                        </a:t>
                </a:r>
                <a14:m>
                  <m:oMath xmlns:m="http://schemas.openxmlformats.org/officeDocument/2006/math">
                    <m:func>
                      <m:funcPr>
                        <m:ctrlPr>
                          <a:rPr lang="en-US" sz="1500" i="1" smtClean="0">
                            <a:solidFill>
                              <a:schemeClr val="tx1"/>
                            </a:solidFill>
                            <a:latin typeface="Cambria Math" panose="02040503050406030204" pitchFamily="18" charset="0"/>
                          </a:rPr>
                        </m:ctrlPr>
                      </m:funcPr>
                      <m:fName>
                        <m:r>
                          <m:rPr>
                            <m:sty m:val="p"/>
                          </m:rPr>
                          <a:rPr lang="en-US" sz="1500">
                            <a:solidFill>
                              <a:schemeClr val="tx1"/>
                            </a:solidFill>
                            <a:latin typeface="Cambria Math" panose="02040503050406030204" pitchFamily="18" charset="0"/>
                          </a:rPr>
                          <m:t>m</m:t>
                        </m:r>
                        <m:r>
                          <m:rPr>
                            <m:sty m:val="p"/>
                          </m:rPr>
                          <a:rPr lang="en-US" sz="1500" b="0" i="0" smtClean="0">
                            <a:solidFill>
                              <a:schemeClr val="tx1"/>
                            </a:solidFill>
                            <a:latin typeface="Cambria Math" panose="02040503050406030204" pitchFamily="18" charset="0"/>
                          </a:rPr>
                          <m:t>in</m:t>
                        </m:r>
                      </m:fName>
                      <m:e>
                        <m:sSub>
                          <m:sSubPr>
                            <m:ctrlPr>
                              <a:rPr lang="en-US" sz="1500" i="1">
                                <a:solidFill>
                                  <a:schemeClr val="tx1"/>
                                </a:solidFill>
                                <a:latin typeface="Cambria Math" panose="02040503050406030204" pitchFamily="18" charset="0"/>
                              </a:rPr>
                            </m:ctrlPr>
                          </m:sSubPr>
                          <m:e>
                            <m:r>
                              <a:rPr lang="en-US" sz="1500" b="0" i="0" smtClean="0">
                                <a:solidFill>
                                  <a:schemeClr val="tx1"/>
                                </a:solidFill>
                                <a:latin typeface="Cambria Math" panose="02040503050406030204" pitchFamily="18" charset="0"/>
                              </a:rPr>
                              <m:t>3</m:t>
                            </m:r>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1</m:t>
                            </m:r>
                          </m:sub>
                        </m:sSub>
                        <m:r>
                          <a:rPr lang="en-US" sz="1500">
                            <a:solidFill>
                              <a:schemeClr val="tx1"/>
                            </a:solidFill>
                            <a:latin typeface="Cambria Math" panose="02040503050406030204" pitchFamily="18" charset="0"/>
                          </a:rPr>
                          <m:t>+</m:t>
                        </m:r>
                        <m:sSub>
                          <m:sSubPr>
                            <m:ctrlPr>
                              <a:rPr lang="en-US" sz="1500" i="1">
                                <a:solidFill>
                                  <a:schemeClr val="tx1"/>
                                </a:solidFill>
                                <a:latin typeface="Cambria Math" panose="02040503050406030204" pitchFamily="18" charset="0"/>
                              </a:rPr>
                            </m:ctrlPr>
                          </m:sSubPr>
                          <m:e>
                            <m:r>
                              <a:rPr lang="en-US" sz="1500" b="0" i="1" smtClean="0">
                                <a:solidFill>
                                  <a:schemeClr val="tx1"/>
                                </a:solidFill>
                                <a:latin typeface="Cambria Math" panose="02040503050406030204" pitchFamily="18" charset="0"/>
                              </a:rPr>
                              <m:t>2</m:t>
                            </m:r>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2</m:t>
                            </m:r>
                          </m:sub>
                        </m:sSub>
                      </m:e>
                    </m:func>
                  </m:oMath>
                </a14:m>
                <a:r>
                  <a:rPr lang="en-US" sz="1500" dirty="0" smtClean="0"/>
                  <a:t>  </a:t>
                </a:r>
                <a:r>
                  <a:rPr lang="en-US" sz="1500" dirty="0" err="1" smtClean="0"/>
                  <a:t>s.t.</a:t>
                </a:r>
                <a:r>
                  <a:rPr lang="en-US" sz="1500" dirty="0" smtClean="0"/>
                  <a:t> </a:t>
                </a:r>
              </a:p>
              <a:p>
                <a:pPr algn="l"/>
                <a:endParaRPr lang="en-US" sz="1500" dirty="0"/>
              </a:p>
              <a:p>
                <a:pPr algn="l"/>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  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b="0" i="0" smtClean="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b="0" i="1" smtClean="0">
                          <a:latin typeface="Cambria Math" panose="02040503050406030204" pitchFamily="18" charset="0"/>
                        </a:rPr>
                        <m:t>≤2</m:t>
                      </m:r>
                    </m:oMath>
                  </m:oMathPara>
                </a14:m>
                <a:endParaRPr lang="en-US" sz="1500" dirty="0" smtClean="0"/>
              </a:p>
              <a:p>
                <a:pPr algn="l"/>
                <a:r>
                  <a:rPr lang="en-US" sz="1500" dirty="0"/>
                  <a:t> </a:t>
                </a:r>
                <a14:m>
                  <m:oMath xmlns:m="http://schemas.openxmlformats.org/officeDocument/2006/math">
                    <m:r>
                      <a:rPr lang="en-US" sz="1500" b="0" i="0" smtClean="0">
                        <a:latin typeface="Cambria Math" panose="02040503050406030204" pitchFamily="18" charset="0"/>
                      </a:rPr>
                      <m:t>                                                                                           3</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m:t>
                    </m:r>
                    <m:r>
                      <a:rPr lang="en-US" sz="1500" b="0" i="1" smtClean="0">
                        <a:latin typeface="Cambria Math" panose="02040503050406030204" pitchFamily="18" charset="0"/>
                      </a:rPr>
                      <m:t>4</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i="1">
                        <a:latin typeface="Cambria Math" panose="02040503050406030204" pitchFamily="18" charset="0"/>
                      </a:rPr>
                      <m:t>≥</m:t>
                    </m:r>
                    <m:r>
                      <a:rPr lang="en-US" sz="1500" b="0" i="1" smtClean="0">
                        <a:latin typeface="Cambria Math" panose="02040503050406030204" pitchFamily="18" charset="0"/>
                      </a:rPr>
                      <m:t>12</m:t>
                    </m:r>
                  </m:oMath>
                </a14:m>
                <a:endParaRPr lang="en-US" sz="1500" dirty="0"/>
              </a:p>
              <a:p>
                <a:pPr algn="l"/>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2</m:t>
                          </m:r>
                        </m:sub>
                      </m:sSub>
                      <m:r>
                        <a:rPr lang="en-US" sz="1500" i="1">
                          <a:latin typeface="Cambria Math" panose="02040503050406030204" pitchFamily="18" charset="0"/>
                        </a:rPr>
                        <m:t>≥0 </m:t>
                      </m:r>
                    </m:oMath>
                  </m:oMathPara>
                </a14:m>
                <a:endParaRPr lang="en-US" sz="1500" dirty="0"/>
              </a:p>
              <a:p>
                <a:pPr algn="l"/>
                <a:r>
                  <a:rPr lang="en-US" sz="1500" dirty="0"/>
                  <a:t>                                 </a:t>
                </a:r>
                <a:r>
                  <a:rPr lang="en-US" sz="1500" dirty="0" smtClean="0"/>
                  <a:t>                              </a:t>
                </a:r>
                <a:endParaRPr lang="en-US" sz="1500" dirty="0"/>
              </a:p>
              <a:p>
                <a:pPr algn="l"/>
                <a:r>
                  <a:rPr lang="en-US" sz="1500" dirty="0" smtClean="0"/>
                  <a:t>Then </a:t>
                </a:r>
                <a:r>
                  <a:rPr lang="en-US" sz="1500" dirty="0"/>
                  <a:t>the above problem can be written as </a:t>
                </a:r>
                <a:r>
                  <a:rPr lang="en-US" sz="1500" dirty="0" smtClean="0"/>
                  <a:t>:</a:t>
                </a:r>
              </a:p>
              <a:p>
                <a:pPr algn="l"/>
                <a:endParaRPr lang="en-US" sz="1500" dirty="0"/>
              </a:p>
              <a:p>
                <a:pPr algn="l"/>
                <a:r>
                  <a:rPr lang="en-US" sz="1600" dirty="0" smtClean="0">
                    <a:solidFill>
                      <a:schemeClr val="tx1"/>
                    </a:solidFill>
                  </a:rPr>
                  <a:t>                                                      </a:t>
                </a:r>
                <a14:m>
                  <m:oMath xmlns:m="http://schemas.openxmlformats.org/officeDocument/2006/math">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panose="02040503050406030204" pitchFamily="18" charset="0"/>
                          </a:rPr>
                          <m:t>max</m:t>
                        </m:r>
                      </m:fName>
                      <m:e>
                        <m:sSub>
                          <m:sSubPr>
                            <m:ctrlPr>
                              <a:rPr lang="en-US" sz="1600" i="1">
                                <a:solidFill>
                                  <a:schemeClr val="tx1"/>
                                </a:solidFill>
                                <a:latin typeface="Cambria Math" panose="02040503050406030204" pitchFamily="18" charset="0"/>
                              </a:rPr>
                            </m:ctrlPr>
                          </m:sSubPr>
                          <m:e>
                            <m:r>
                              <a:rPr lang="en-US" sz="1600" b="0" i="0" smtClean="0">
                                <a:solidFill>
                                  <a:schemeClr val="tx1"/>
                                </a:solidFill>
                                <a:latin typeface="Cambria Math" panose="02040503050406030204" pitchFamily="18" charset="0"/>
                              </a:rPr>
                              <m:t>3</m:t>
                            </m:r>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+2</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2</m:t>
                            </m:r>
                          </m:sub>
                        </m:sSub>
                      </m:e>
                    </m:func>
                  </m:oMath>
                </a14:m>
                <a:r>
                  <a:rPr lang="en-US" sz="1600" dirty="0"/>
                  <a:t>  </a:t>
                </a:r>
                <a:r>
                  <a:rPr lang="en-US" sz="1600" dirty="0" err="1"/>
                  <a:t>s.t.</a:t>
                </a:r>
                <a:r>
                  <a:rPr lang="en-US" sz="1600" dirty="0"/>
                  <a:t> </a:t>
                </a:r>
              </a:p>
              <a:p>
                <a:pPr algn="l"/>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2</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r>
                        <a:rPr lang="en-US" sz="1600" i="1">
                          <a:latin typeface="Cambria Math" panose="02040503050406030204" pitchFamily="18" charset="0"/>
                        </a:rPr>
                        <m:t>2</m:t>
                      </m:r>
                    </m:oMath>
                  </m:oMathPara>
                </a14:m>
                <a:endParaRPr lang="en-US" sz="1600" dirty="0"/>
              </a:p>
              <a:p>
                <a:pPr algn="l"/>
                <a:r>
                  <a:rPr lang="en-US" sz="1600" dirty="0"/>
                  <a:t> </a:t>
                </a:r>
                <a14:m>
                  <m:oMath xmlns:m="http://schemas.openxmlformats.org/officeDocument/2006/math">
                    <m:r>
                      <a:rPr lang="en-US" sz="1600">
                        <a:latin typeface="Cambria Math" panose="02040503050406030204" pitchFamily="18" charset="0"/>
                      </a:rPr>
                      <m:t>                                                                        3</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r>
                      <a:rPr lang="en-US" sz="1600" i="1">
                        <a:latin typeface="Cambria Math" panose="02040503050406030204" pitchFamily="18" charset="0"/>
                      </a:rPr>
                      <m:t>4</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r>
                      <a:rPr lang="en-US" sz="1600" i="1">
                        <a:latin typeface="Cambria Math" panose="02040503050406030204" pitchFamily="18" charset="0"/>
                      </a:rPr>
                      <m:t>12</m:t>
                    </m:r>
                  </m:oMath>
                </a14:m>
                <a:endParaRPr lang="en-US" sz="1600" dirty="0"/>
              </a:p>
              <a:p>
                <a:pPr algn="l"/>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≥0 </m:t>
                      </m:r>
                    </m:oMath>
                  </m:oMathPara>
                </a14:m>
                <a:endParaRPr lang="en-US" sz="1600" dirty="0"/>
              </a:p>
              <a:p>
                <a:pPr algn="l"/>
                <a:r>
                  <a:rPr lang="en-US" sz="1600" dirty="0"/>
                  <a:t>              </a:t>
                </a:r>
              </a:p>
              <a:p>
                <a:pPr algn="l"/>
                <a:endParaRPr lang="en-US" sz="1600" dirty="0"/>
              </a:p>
              <a:p>
                <a:pPr algn="l"/>
                <a:endParaRPr lang="en-US" sz="1600"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576" t="-1458"/>
                </a:stretch>
              </a:blipFill>
            </p:spPr>
            <p:txBody>
              <a:bodyPr/>
              <a:lstStyle/>
              <a:p>
                <a:r>
                  <a:rPr lang="en-US">
                    <a:noFill/>
                  </a:rPr>
                  <a:t> </a:t>
                </a:r>
              </a:p>
            </p:txBody>
          </p:sp>
        </mc:Fallback>
      </mc:AlternateContent>
    </p:spTree>
    <p:extLst>
      <p:ext uri="{BB962C8B-B14F-4D97-AF65-F5344CB8AC3E}">
        <p14:creationId xmlns:p14="http://schemas.microsoft.com/office/powerpoint/2010/main" val="2829156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2871894137"/>
                  </p:ext>
                </p:extLst>
              </p:nvPr>
            </p:nvGraphicFramePr>
            <p:xfrm>
              <a:off x="677334" y="4148777"/>
              <a:ext cx="7287376" cy="1876933"/>
            </p:xfrm>
            <a:graphic>
              <a:graphicData uri="http://schemas.openxmlformats.org/drawingml/2006/table">
                <a:tbl>
                  <a:tblPr firstRow="1" bandRow="1">
                    <a:tableStyleId>{5C22544A-7EE6-4342-B048-85BDC9FD1C3A}</a:tableStyleId>
                  </a:tblPr>
                  <a:tblGrid>
                    <a:gridCol w="699206"/>
                    <a:gridCol w="654047"/>
                    <a:gridCol w="1007382"/>
                    <a:gridCol w="1283054"/>
                    <a:gridCol w="1100083"/>
                    <a:gridCol w="781849"/>
                    <a:gridCol w="850833"/>
                    <a:gridCol w="910922"/>
                  </a:tblGrid>
                  <a:tr h="340226">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𝒋</m:t>
                                    </m:r>
                                  </m:sub>
                                </m:sSub>
                                <m:r>
                                  <a:rPr lang="en-US" b="1"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𝑩</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𝒃</m:t>
                                </m:r>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𝟏</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𝟐</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𝟑</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𝟒</m:t>
                                    </m:r>
                                  </m:sub>
                                </m:sSub>
                              </m:oMath>
                            </m:oMathPara>
                          </a14:m>
                          <a:endParaRPr lang="en-US"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𝟓</m:t>
                                    </m:r>
                                  </m:sub>
                                </m:sSub>
                              </m:oMath>
                            </m:oMathPara>
                          </a14:m>
                          <a:endParaRPr lang="en-US"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r>
                  <a:tr h="336807">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r>
                                  <a:rPr lang="en-US" b="0"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2871894137"/>
                  </p:ext>
                </p:extLst>
              </p:nvPr>
            </p:nvGraphicFramePr>
            <p:xfrm>
              <a:off x="677334" y="4148777"/>
              <a:ext cx="7287376" cy="1876933"/>
            </p:xfrm>
            <a:graphic>
              <a:graphicData uri="http://schemas.openxmlformats.org/drawingml/2006/table">
                <a:tbl>
                  <a:tblPr firstRow="1" bandRow="1">
                    <a:tableStyleId>{5C22544A-7EE6-4342-B048-85BDC9FD1C3A}</a:tableStyleId>
                  </a:tblPr>
                  <a:tblGrid>
                    <a:gridCol w="699206"/>
                    <a:gridCol w="654047"/>
                    <a:gridCol w="1007382"/>
                    <a:gridCol w="1283054"/>
                    <a:gridCol w="1100083"/>
                    <a:gridCol w="781849"/>
                    <a:gridCol w="850833"/>
                    <a:gridCol w="910922"/>
                  </a:tblGrid>
                  <a:tr h="391795">
                    <a:tc>
                      <a:txBody>
                        <a:bodyPr/>
                        <a:lstStyle/>
                        <a:p>
                          <a:endParaRPr lang="en-US" dirty="0"/>
                        </a:p>
                      </a:txBody>
                      <a:tcPr/>
                    </a:tc>
                    <a:tc>
                      <a:txBody>
                        <a:bodyPr/>
                        <a:lstStyle/>
                        <a:p>
                          <a:endParaRPr lang="en-US" dirty="0"/>
                        </a:p>
                      </a:txBody>
                      <a:tcPr/>
                    </a:tc>
                    <a:tc>
                      <a:txBody>
                        <a:bodyPr/>
                        <a:lstStyle/>
                        <a:p>
                          <a:endParaRPr lang="en-US"/>
                        </a:p>
                      </a:txBody>
                      <a:tcPr>
                        <a:blipFill rotWithShape="0">
                          <a:blip r:embed="rId2"/>
                          <a:stretch>
                            <a:fillRect l="-135152" t="-1538" r="-492727" b="-383077"/>
                          </a:stretch>
                        </a:blipFill>
                      </a:tcPr>
                    </a:tc>
                    <a:tc>
                      <a:txBody>
                        <a:bodyPr/>
                        <a:lstStyle/>
                        <a:p>
                          <a:endParaRPr lang="en-US"/>
                        </a:p>
                      </a:txBody>
                      <a:tcPr>
                        <a:blipFill rotWithShape="0">
                          <a:blip r:embed="rId2"/>
                          <a:stretch>
                            <a:fillRect l="-183886" t="-1538" r="-285308" b="-383077"/>
                          </a:stretch>
                        </a:blipFill>
                      </a:tcPr>
                    </a:tc>
                    <a:tc>
                      <a:txBody>
                        <a:bodyPr/>
                        <a:lstStyle/>
                        <a:p>
                          <a:endParaRPr lang="en-US"/>
                        </a:p>
                      </a:txBody>
                      <a:tcPr>
                        <a:blipFill rotWithShape="0">
                          <a:blip r:embed="rId2"/>
                          <a:stretch>
                            <a:fillRect l="-330939" t="-1538" r="-232597" b="-383077"/>
                          </a:stretch>
                        </a:blipFill>
                      </a:tcPr>
                    </a:tc>
                    <a:tc>
                      <a:txBody>
                        <a:bodyPr/>
                        <a:lstStyle/>
                        <a:p>
                          <a:endParaRPr lang="en-US"/>
                        </a:p>
                      </a:txBody>
                      <a:tcPr>
                        <a:blipFill rotWithShape="0">
                          <a:blip r:embed="rId2"/>
                          <a:stretch>
                            <a:fillRect l="-609375" t="-1538" r="-228906" b="-383077"/>
                          </a:stretch>
                        </a:blipFill>
                      </a:tcPr>
                    </a:tc>
                    <a:tc>
                      <a:txBody>
                        <a:bodyPr/>
                        <a:lstStyle/>
                        <a:p>
                          <a:endParaRPr lang="en-US"/>
                        </a:p>
                      </a:txBody>
                      <a:tcPr>
                        <a:blipFill rotWithShape="0">
                          <a:blip r:embed="rId2"/>
                          <a:stretch>
                            <a:fillRect l="-648571" t="-1538" r="-109286" b="-383077"/>
                          </a:stretch>
                        </a:blipFill>
                      </a:tcPr>
                    </a:tc>
                    <a:tc>
                      <a:txBody>
                        <a:bodyPr/>
                        <a:lstStyle/>
                        <a:p>
                          <a:endParaRPr lang="en-US"/>
                        </a:p>
                      </a:txBody>
                      <a:tcPr>
                        <a:blipFill rotWithShape="0">
                          <a:blip r:embed="rId2"/>
                          <a:stretch>
                            <a:fillRect l="-703356" t="-1538" r="-2685" b="-383077"/>
                          </a:stretch>
                        </a:blipFill>
                      </a:tcPr>
                    </a:tc>
                  </a:tr>
                  <a:tr h="365760">
                    <a:tc>
                      <a:txBody>
                        <a:bodyPr/>
                        <a:lstStyle/>
                        <a:p>
                          <a:endParaRPr lang="en-US"/>
                        </a:p>
                      </a:txBody>
                      <a:tcPr>
                        <a:blipFill rotWithShape="0">
                          <a:blip r:embed="rId2"/>
                          <a:stretch>
                            <a:fillRect l="-870" t="-110000" r="-943478" b="-315000"/>
                          </a:stretch>
                        </a:blipFill>
                      </a:tcPr>
                    </a:tc>
                    <a:tc>
                      <a:txBody>
                        <a:bodyPr/>
                        <a:lstStyle/>
                        <a:p>
                          <a:endParaRPr lang="en-US"/>
                        </a:p>
                      </a:txBody>
                      <a:tcPr>
                        <a:blipFill rotWithShape="0">
                          <a:blip r:embed="rId2"/>
                          <a:stretch>
                            <a:fillRect l="-108411" t="-110000" r="-914019" b="-315000"/>
                          </a:stretch>
                        </a:blipFill>
                      </a:tcPr>
                    </a:tc>
                    <a:tc>
                      <a:txBody>
                        <a:bodyPr/>
                        <a:lstStyle/>
                        <a:p>
                          <a:endParaRPr lang="en-US"/>
                        </a:p>
                      </a:txBody>
                      <a:tcPr>
                        <a:blipFill rotWithShape="0">
                          <a:blip r:embed="rId2"/>
                          <a:stretch>
                            <a:fillRect l="-135152" t="-110000" r="-492727" b="-315000"/>
                          </a:stretch>
                        </a:blipFill>
                      </a:tcPr>
                    </a:tc>
                    <a:tc>
                      <a:txBody>
                        <a:bodyPr/>
                        <a:lstStyle/>
                        <a:p>
                          <a:endParaRPr lang="en-US"/>
                        </a:p>
                      </a:txBody>
                      <a:tcPr>
                        <a:blipFill rotWithShape="0">
                          <a:blip r:embed="rId2"/>
                          <a:stretch>
                            <a:fillRect l="-183886" t="-110000" r="-285308" b="-315000"/>
                          </a:stretch>
                        </a:blipFill>
                      </a:tcPr>
                    </a:tc>
                    <a:tc>
                      <a:txBody>
                        <a:bodyPr/>
                        <a:lstStyle/>
                        <a:p>
                          <a:endParaRPr lang="en-US"/>
                        </a:p>
                      </a:txBody>
                      <a:tcPr>
                        <a:blipFill rotWithShape="0">
                          <a:blip r:embed="rId2"/>
                          <a:stretch>
                            <a:fillRect l="-330939" t="-110000" r="-232597" b="-315000"/>
                          </a:stretch>
                        </a:blipFill>
                      </a:tcPr>
                    </a:tc>
                    <a:tc>
                      <a:txBody>
                        <a:bodyPr/>
                        <a:lstStyle/>
                        <a:p>
                          <a:endParaRPr lang="en-US"/>
                        </a:p>
                      </a:txBody>
                      <a:tcPr>
                        <a:blipFill rotWithShape="0">
                          <a:blip r:embed="rId2"/>
                          <a:stretch>
                            <a:fillRect l="-609375" t="-110000" r="-228906" b="-315000"/>
                          </a:stretch>
                        </a:blipFill>
                      </a:tcPr>
                    </a:tc>
                    <a:tc>
                      <a:txBody>
                        <a:bodyPr/>
                        <a:lstStyle/>
                        <a:p>
                          <a:endParaRPr lang="en-US"/>
                        </a:p>
                      </a:txBody>
                      <a:tcPr>
                        <a:blipFill rotWithShape="0">
                          <a:blip r:embed="rId2"/>
                          <a:stretch>
                            <a:fillRect l="-648571" t="-110000" r="-109286" b="-315000"/>
                          </a:stretch>
                        </a:blipFill>
                      </a:tcPr>
                    </a:tc>
                    <a:tc>
                      <a:txBody>
                        <a:bodyPr/>
                        <a:lstStyle/>
                        <a:p>
                          <a:endParaRPr lang="en-US"/>
                        </a:p>
                      </a:txBody>
                      <a:tcPr>
                        <a:blipFill rotWithShape="0">
                          <a:blip r:embed="rId2"/>
                          <a:stretch>
                            <a:fillRect l="-703356" t="-110000" r="-2685" b="-315000"/>
                          </a:stretch>
                        </a:blipFill>
                      </a:tcPr>
                    </a:tc>
                  </a:tr>
                  <a:tr h="365760">
                    <a:tc>
                      <a:txBody>
                        <a:bodyPr/>
                        <a:lstStyle/>
                        <a:p>
                          <a:endParaRPr lang="en-US"/>
                        </a:p>
                      </a:txBody>
                      <a:tcPr>
                        <a:blipFill rotWithShape="0">
                          <a:blip r:embed="rId2"/>
                          <a:stretch>
                            <a:fillRect l="-870" t="-210000" r="-943478" b="-215000"/>
                          </a:stretch>
                        </a:blipFill>
                      </a:tcPr>
                    </a:tc>
                    <a:tc>
                      <a:txBody>
                        <a:bodyPr/>
                        <a:lstStyle/>
                        <a:p>
                          <a:endParaRPr lang="en-US"/>
                        </a:p>
                      </a:txBody>
                      <a:tcPr>
                        <a:blipFill rotWithShape="0">
                          <a:blip r:embed="rId2"/>
                          <a:stretch>
                            <a:fillRect l="-108411" t="-210000" r="-914019" b="-215000"/>
                          </a:stretch>
                        </a:blipFill>
                      </a:tcPr>
                    </a:tc>
                    <a:tc>
                      <a:txBody>
                        <a:bodyPr/>
                        <a:lstStyle/>
                        <a:p>
                          <a:endParaRPr lang="en-US"/>
                        </a:p>
                      </a:txBody>
                      <a:tcPr>
                        <a:blipFill rotWithShape="0">
                          <a:blip r:embed="rId2"/>
                          <a:stretch>
                            <a:fillRect l="-135152" t="-210000" r="-492727" b="-215000"/>
                          </a:stretch>
                        </a:blipFill>
                      </a:tcPr>
                    </a:tc>
                    <a:tc>
                      <a:txBody>
                        <a:bodyPr/>
                        <a:lstStyle/>
                        <a:p>
                          <a:endParaRPr lang="en-US"/>
                        </a:p>
                      </a:txBody>
                      <a:tcPr>
                        <a:blipFill rotWithShape="0">
                          <a:blip r:embed="rId2"/>
                          <a:stretch>
                            <a:fillRect l="-183886" t="-210000" r="-285308" b="-215000"/>
                          </a:stretch>
                        </a:blipFill>
                      </a:tcPr>
                    </a:tc>
                    <a:tc>
                      <a:txBody>
                        <a:bodyPr/>
                        <a:lstStyle/>
                        <a:p>
                          <a:endParaRPr lang="en-US"/>
                        </a:p>
                      </a:txBody>
                      <a:tcPr>
                        <a:blipFill rotWithShape="0">
                          <a:blip r:embed="rId2"/>
                          <a:stretch>
                            <a:fillRect l="-330939" t="-210000" r="-232597" b="-215000"/>
                          </a:stretch>
                        </a:blipFill>
                      </a:tcPr>
                    </a:tc>
                    <a:tc>
                      <a:txBody>
                        <a:bodyPr/>
                        <a:lstStyle/>
                        <a:p>
                          <a:endParaRPr lang="en-US"/>
                        </a:p>
                      </a:txBody>
                      <a:tcPr>
                        <a:blipFill rotWithShape="0">
                          <a:blip r:embed="rId2"/>
                          <a:stretch>
                            <a:fillRect l="-609375" t="-210000" r="-228906" b="-215000"/>
                          </a:stretch>
                        </a:blipFill>
                      </a:tcPr>
                    </a:tc>
                    <a:tc>
                      <a:txBody>
                        <a:bodyPr/>
                        <a:lstStyle/>
                        <a:p>
                          <a:endParaRPr lang="en-US"/>
                        </a:p>
                      </a:txBody>
                      <a:tcPr>
                        <a:blipFill rotWithShape="0">
                          <a:blip r:embed="rId2"/>
                          <a:stretch>
                            <a:fillRect l="-648571" t="-210000" r="-109286" b="-215000"/>
                          </a:stretch>
                        </a:blipFill>
                      </a:tcPr>
                    </a:tc>
                    <a:tc>
                      <a:txBody>
                        <a:bodyPr/>
                        <a:lstStyle/>
                        <a:p>
                          <a:endParaRPr lang="en-US"/>
                        </a:p>
                      </a:txBody>
                      <a:tcPr>
                        <a:blipFill rotWithShape="0">
                          <a:blip r:embed="rId2"/>
                          <a:stretch>
                            <a:fillRect l="-703356" t="-210000" r="-2685" b="-215000"/>
                          </a:stretch>
                        </a:blipFill>
                      </a:tcPr>
                    </a:tc>
                  </a:tr>
                  <a:tr h="365760">
                    <a:tc>
                      <a:txBody>
                        <a:bodyPr/>
                        <a:lstStyle/>
                        <a:p>
                          <a:endParaRPr lang="en-US"/>
                        </a:p>
                      </a:txBody>
                      <a:tcPr>
                        <a:blipFill rotWithShape="0">
                          <a:blip r:embed="rId2"/>
                          <a:stretch>
                            <a:fillRect l="-870" t="-310000" r="-943478" b="-115000"/>
                          </a:stretch>
                        </a:blipFill>
                      </a:tcPr>
                    </a:tc>
                    <a:tc>
                      <a:txBody>
                        <a:bodyPr/>
                        <a:lstStyle/>
                        <a:p>
                          <a:endParaRPr lang="en-US"/>
                        </a:p>
                      </a:txBody>
                      <a:tcPr>
                        <a:blipFill rotWithShape="0">
                          <a:blip r:embed="rId2"/>
                          <a:stretch>
                            <a:fillRect l="-108411" t="-310000" r="-914019" b="-115000"/>
                          </a:stretch>
                        </a:blipFill>
                      </a:tcPr>
                    </a:tc>
                    <a:tc>
                      <a:txBody>
                        <a:bodyPr/>
                        <a:lstStyle/>
                        <a:p>
                          <a:endParaRPr lang="en-US"/>
                        </a:p>
                      </a:txBody>
                      <a:tcPr>
                        <a:blipFill rotWithShape="0">
                          <a:blip r:embed="rId2"/>
                          <a:stretch>
                            <a:fillRect l="-135152" t="-310000" r="-492727" b="-115000"/>
                          </a:stretch>
                        </a:blipFill>
                      </a:tcPr>
                    </a:tc>
                    <a:tc>
                      <a:txBody>
                        <a:bodyPr/>
                        <a:lstStyle/>
                        <a:p>
                          <a:endParaRPr lang="en-US"/>
                        </a:p>
                      </a:txBody>
                      <a:tcPr>
                        <a:blipFill rotWithShape="0">
                          <a:blip r:embed="rId2"/>
                          <a:stretch>
                            <a:fillRect l="-183886" t="-310000" r="-285308" b="-115000"/>
                          </a:stretch>
                        </a:blipFill>
                      </a:tcPr>
                    </a:tc>
                    <a:tc>
                      <a:txBody>
                        <a:bodyPr/>
                        <a:lstStyle/>
                        <a:p>
                          <a:endParaRPr lang="en-US"/>
                        </a:p>
                      </a:txBody>
                      <a:tcPr>
                        <a:blipFill rotWithShape="0">
                          <a:blip r:embed="rId2"/>
                          <a:stretch>
                            <a:fillRect l="-330939" t="-310000" r="-232597" b="-115000"/>
                          </a:stretch>
                        </a:blipFill>
                      </a:tcPr>
                    </a:tc>
                    <a:tc>
                      <a:txBody>
                        <a:bodyPr/>
                        <a:lstStyle/>
                        <a:p>
                          <a:endParaRPr lang="en-US"/>
                        </a:p>
                      </a:txBody>
                      <a:tcPr>
                        <a:blipFill rotWithShape="0">
                          <a:blip r:embed="rId2"/>
                          <a:stretch>
                            <a:fillRect l="-609375" t="-310000" r="-228906" b="-115000"/>
                          </a:stretch>
                        </a:blipFill>
                      </a:tcPr>
                    </a:tc>
                    <a:tc>
                      <a:txBody>
                        <a:bodyPr/>
                        <a:lstStyle/>
                        <a:p>
                          <a:endParaRPr lang="en-US"/>
                        </a:p>
                      </a:txBody>
                      <a:tcPr>
                        <a:blipFill rotWithShape="0">
                          <a:blip r:embed="rId2"/>
                          <a:stretch>
                            <a:fillRect l="-648571" t="-310000" r="-109286" b="-115000"/>
                          </a:stretch>
                        </a:blipFill>
                      </a:tcPr>
                    </a:tc>
                    <a:tc>
                      <a:txBody>
                        <a:bodyPr/>
                        <a:lstStyle/>
                        <a:p>
                          <a:endParaRPr lang="en-US"/>
                        </a:p>
                      </a:txBody>
                      <a:tcPr>
                        <a:blipFill rotWithShape="0">
                          <a:blip r:embed="rId2"/>
                          <a:stretch>
                            <a:fillRect l="-703356" t="-310000" r="-2685" b="-115000"/>
                          </a:stretch>
                        </a:blipFill>
                      </a:tcPr>
                    </a:tc>
                  </a:tr>
                  <a:tr h="387858">
                    <a:tc>
                      <a:txBody>
                        <a:bodyPr/>
                        <a:lstStyle/>
                        <a:p>
                          <a:endParaRPr lang="en-US" dirty="0"/>
                        </a:p>
                      </a:txBody>
                      <a:tcPr/>
                    </a:tc>
                    <a:tc>
                      <a:txBody>
                        <a:bodyPr/>
                        <a:lstStyle/>
                        <a:p>
                          <a:endParaRPr lang="en-US" dirty="0"/>
                        </a:p>
                      </a:txBody>
                      <a:tcPr/>
                    </a:tc>
                    <a:tc>
                      <a:txBody>
                        <a:bodyPr/>
                        <a:lstStyle/>
                        <a:p>
                          <a:endParaRPr lang="en-US"/>
                        </a:p>
                      </a:txBody>
                      <a:tcPr>
                        <a:blipFill rotWithShape="0">
                          <a:blip r:embed="rId2"/>
                          <a:stretch>
                            <a:fillRect l="-135152" t="-384375" r="-492727" b="-7813"/>
                          </a:stretch>
                        </a:blipFill>
                      </a:tcPr>
                    </a:tc>
                    <a:tc>
                      <a:txBody>
                        <a:bodyPr/>
                        <a:lstStyle/>
                        <a:p>
                          <a:endParaRPr lang="en-US"/>
                        </a:p>
                      </a:txBody>
                      <a:tcPr>
                        <a:blipFill rotWithShape="0">
                          <a:blip r:embed="rId2"/>
                          <a:stretch>
                            <a:fillRect l="-183886" t="-384375" r="-285308" b="-7813"/>
                          </a:stretch>
                        </a:blipFill>
                      </a:tcPr>
                    </a:tc>
                    <a:tc>
                      <a:txBody>
                        <a:bodyPr/>
                        <a:lstStyle/>
                        <a:p>
                          <a:endParaRPr lang="en-US"/>
                        </a:p>
                      </a:txBody>
                      <a:tcPr>
                        <a:blipFill rotWithShape="0">
                          <a:blip r:embed="rId2"/>
                          <a:stretch>
                            <a:fillRect l="-330939" t="-384375" r="-232597" b="-7813"/>
                          </a:stretch>
                        </a:blipFill>
                      </a:tcPr>
                    </a:tc>
                    <a:tc>
                      <a:txBody>
                        <a:bodyPr/>
                        <a:lstStyle/>
                        <a:p>
                          <a:endParaRPr lang="en-US"/>
                        </a:p>
                      </a:txBody>
                      <a:tcPr>
                        <a:blipFill rotWithShape="0">
                          <a:blip r:embed="rId2"/>
                          <a:stretch>
                            <a:fillRect l="-609375" t="-384375" r="-228906" b="-7813"/>
                          </a:stretch>
                        </a:blipFill>
                      </a:tcPr>
                    </a:tc>
                    <a:tc>
                      <a:txBody>
                        <a:bodyPr/>
                        <a:lstStyle/>
                        <a:p>
                          <a:endParaRPr lang="en-US"/>
                        </a:p>
                      </a:txBody>
                      <a:tcPr>
                        <a:blipFill rotWithShape="0">
                          <a:blip r:embed="rId2"/>
                          <a:stretch>
                            <a:fillRect l="-648571" t="-384375" r="-109286" b="-7813"/>
                          </a:stretch>
                        </a:blipFill>
                      </a:tcPr>
                    </a:tc>
                    <a:tc>
                      <a:txBody>
                        <a:bodyPr/>
                        <a:lstStyle/>
                        <a:p>
                          <a:endParaRPr lang="en-US"/>
                        </a:p>
                      </a:txBody>
                      <a:tcPr>
                        <a:blipFill rotWithShape="0">
                          <a:blip r:embed="rId2"/>
                          <a:stretch>
                            <a:fillRect l="-703356" t="-384375" r="-2685" b="-7813"/>
                          </a:stretch>
                        </a:blipFill>
                      </a:tcPr>
                    </a:tc>
                  </a:tr>
                </a:tbl>
              </a:graphicData>
            </a:graphic>
          </p:graphicFrame>
        </mc:Fallback>
      </mc:AlternateContent>
      <mc:AlternateContent xmlns:mc="http://schemas.openxmlformats.org/markup-compatibility/2006">
        <mc:Choice xmlns:a14="http://schemas.microsoft.com/office/drawing/2010/main" Requires="a14">
          <p:sp>
            <p:nvSpPr>
              <p:cNvPr id="7" name="Rectangle 6"/>
              <p:cNvSpPr/>
              <p:nvPr/>
            </p:nvSpPr>
            <p:spPr>
              <a:xfrm>
                <a:off x="557048" y="1355834"/>
                <a:ext cx="8653892" cy="2585323"/>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As the initial simplex table does not possess an identity matrix, introducing artificial variables,  and assigning the cost </a:t>
                </a:r>
                <a14:m>
                  <m:oMath xmlns:m="http://schemas.openxmlformats.org/officeDocument/2006/math">
                    <m:r>
                      <a:rPr lang="en-US" sz="1600" i="1">
                        <a:solidFill>
                          <a:schemeClr val="tx1">
                            <a:lumMod val="50000"/>
                            <a:lumOff val="50000"/>
                          </a:schemeClr>
                        </a:solidFill>
                        <a:latin typeface="Cambria Math" panose="02040503050406030204" pitchFamily="18" charset="0"/>
                      </a:rPr>
                      <m:t>−1</m:t>
                    </m:r>
                  </m:oMath>
                </a14:m>
                <a:r>
                  <a:rPr lang="en-US" sz="1600" dirty="0">
                    <a:solidFill>
                      <a:schemeClr val="tx1">
                        <a:lumMod val="50000"/>
                        <a:lumOff val="50000"/>
                      </a:schemeClr>
                    </a:solidFill>
                    <a:latin typeface="Cambria Math" panose="02040503050406030204" pitchFamily="18" charset="0"/>
                  </a:rPr>
                  <a:t> to all artificial (and zero to </a:t>
                </a:r>
                <a:r>
                  <a:rPr lang="en-US" sz="1600" dirty="0">
                    <a:solidFill>
                      <a:schemeClr val="tx1">
                        <a:lumMod val="50000"/>
                        <a:lumOff val="50000"/>
                      </a:schemeClr>
                    </a:solidFill>
                    <a:latin typeface="Cambria Math" panose="02040503050406030204" pitchFamily="18" charset="0"/>
                  </a:rPr>
                  <a:t>all other) </a:t>
                </a:r>
                <a:r>
                  <a:rPr lang="en-US" sz="1600" dirty="0">
                    <a:solidFill>
                      <a:schemeClr val="tx1">
                        <a:lumMod val="50000"/>
                        <a:lumOff val="50000"/>
                      </a:schemeClr>
                    </a:solidFill>
                    <a:latin typeface="Cambria Math" panose="02040503050406030204" pitchFamily="18" charset="0"/>
                  </a:rPr>
                  <a:t>variables, the </a:t>
                </a:r>
                <a:r>
                  <a:rPr lang="en-US" sz="1600" dirty="0">
                    <a:solidFill>
                      <a:schemeClr val="tx1">
                        <a:lumMod val="50000"/>
                        <a:lumOff val="50000"/>
                      </a:schemeClr>
                    </a:solidFill>
                    <a:latin typeface="Cambria Math" panose="02040503050406030204" pitchFamily="18" charset="0"/>
                  </a:rPr>
                  <a:t>modified </a:t>
                </a:r>
                <a:r>
                  <a:rPr lang="en-US" sz="1600" dirty="0">
                    <a:solidFill>
                      <a:schemeClr val="tx1">
                        <a:lumMod val="50000"/>
                        <a:lumOff val="50000"/>
                      </a:schemeClr>
                    </a:solidFill>
                    <a:latin typeface="Cambria Math" panose="02040503050406030204" pitchFamily="18" charset="0"/>
                  </a:rPr>
                  <a:t>problem for Phase I </a:t>
                </a:r>
                <a:r>
                  <a:rPr lang="en-US" sz="1600" dirty="0">
                    <a:solidFill>
                      <a:schemeClr val="tx1">
                        <a:lumMod val="50000"/>
                        <a:lumOff val="50000"/>
                      </a:schemeClr>
                    </a:solidFill>
                    <a:latin typeface="Cambria Math" panose="02040503050406030204" pitchFamily="18" charset="0"/>
                  </a:rPr>
                  <a:t>is :</a:t>
                </a:r>
              </a:p>
              <a:p>
                <a:pPr algn="ctr"/>
                <a:endParaRPr lang="en-US" sz="1600" dirty="0" smtClean="0">
                  <a:solidFill>
                    <a:schemeClr val="tx1">
                      <a:lumMod val="50000"/>
                      <a:lumOff val="50000"/>
                    </a:schemeClr>
                  </a:solidFill>
                  <a:latin typeface="Cambria Math" panose="02040503050406030204" pitchFamily="18" charset="0"/>
                </a:endParaRPr>
              </a:p>
              <a:p>
                <a:pPr algn="ctr"/>
                <a:r>
                  <a:rPr lang="en-US" sz="1600" dirty="0" smtClean="0">
                    <a:solidFill>
                      <a:schemeClr val="tx1">
                        <a:lumMod val="50000"/>
                        <a:lumOff val="50000"/>
                      </a:schemeClr>
                    </a:solidFill>
                    <a:latin typeface="Cambria Math" panose="02040503050406030204" pitchFamily="18" charset="0"/>
                  </a:rPr>
                  <a:t> </a:t>
                </a:r>
                <a14:m>
                  <m:oMath xmlns:m="http://schemas.openxmlformats.org/officeDocument/2006/math">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max</m:t>
                        </m:r>
                      </m:fName>
                      <m:e>
                        <m:r>
                          <a:rPr lang="en-US" sz="1600" b="0" i="1" smtClean="0">
                            <a:latin typeface="Cambria Math" panose="02040503050406030204" pitchFamily="18" charset="0"/>
                          </a:rPr>
                          <m:t> </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5</m:t>
                            </m:r>
                          </m:sub>
                        </m:sSub>
                      </m:e>
                    </m:func>
                  </m:oMath>
                </a14:m>
                <a:r>
                  <a:rPr lang="en-US" sz="1600" dirty="0"/>
                  <a:t>  </a:t>
                </a:r>
                <a:r>
                  <a:rPr lang="en-US" sz="1600" dirty="0" err="1"/>
                  <a:t>s.t.</a:t>
                </a:r>
                <a:r>
                  <a:rPr lang="en-US" sz="1600" dirty="0"/>
                  <a:t> </a:t>
                </a: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2</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3</m:t>
                          </m:r>
                        </m:sub>
                      </m:sSub>
                      <m:r>
                        <a:rPr lang="en-US" sz="1600" i="1">
                          <a:latin typeface="Cambria Math" panose="02040503050406030204" pitchFamily="18" charset="0"/>
                        </a:rPr>
                        <m:t>=2</m:t>
                      </m:r>
                    </m:oMath>
                  </m:oMathPara>
                </a14:m>
                <a:endParaRPr lang="en-US" sz="1600" dirty="0"/>
              </a:p>
              <a:p>
                <a:r>
                  <a:rPr lang="en-US" sz="1600" dirty="0"/>
                  <a:t> </a:t>
                </a:r>
                <a14:m>
                  <m:oMath xmlns:m="http://schemas.openxmlformats.org/officeDocument/2006/math">
                    <m:r>
                      <a:rPr lang="en-US" sz="1600">
                        <a:latin typeface="Cambria Math" panose="02040503050406030204" pitchFamily="18" charset="0"/>
                      </a:rPr>
                      <m:t>                                                                        3</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r>
                      <a:rPr lang="en-US" sz="1600" i="1">
                        <a:latin typeface="Cambria Math" panose="02040503050406030204" pitchFamily="18" charset="0"/>
                      </a:rPr>
                      <m:t>4</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4</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5</m:t>
                        </m:r>
                      </m:sub>
                    </m:sSub>
                    <m:r>
                      <a:rPr lang="en-US" sz="1600" i="1">
                        <a:latin typeface="Cambria Math" panose="02040503050406030204" pitchFamily="18" charset="0"/>
                      </a:rPr>
                      <m:t>=12</m:t>
                    </m:r>
                  </m:oMath>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≥0 </m:t>
                      </m:r>
                    </m:oMath>
                  </m:oMathPara>
                </a14:m>
                <a:endParaRPr lang="en-US" sz="1600" dirty="0"/>
              </a:p>
              <a:p>
                <a:r>
                  <a:rPr lang="en-US" sz="1600" dirty="0"/>
                  <a:t>              </a:t>
                </a:r>
                <a:endParaRPr lang="en-US" dirty="0">
                  <a:solidFill>
                    <a:srgbClr val="FF0000"/>
                  </a:solidFill>
                  <a:latin typeface="Cambria Math" panose="02040503050406030204" pitchFamily="18" charset="0"/>
                </a:endParaRPr>
              </a:p>
              <a:p>
                <a:r>
                  <a:rPr lang="en-US" dirty="0" smtClean="0">
                    <a:solidFill>
                      <a:srgbClr val="FF0000"/>
                    </a:solidFill>
                    <a:latin typeface="Cambria Math" panose="02040503050406030204" pitchFamily="18" charset="0"/>
                  </a:rPr>
                  <a:t>Phase I :</a:t>
                </a:r>
                <a:endParaRPr lang="en-US" dirty="0">
                  <a:solidFill>
                    <a:srgbClr val="FF0000"/>
                  </a:solidFill>
                  <a:latin typeface="Cambria Math" panose="020405030504060302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557048" y="1355834"/>
                <a:ext cx="8653892" cy="2585323"/>
              </a:xfrm>
              <a:prstGeom prst="rect">
                <a:avLst/>
              </a:prstGeom>
              <a:blipFill rotWithShape="0">
                <a:blip r:embed="rId3"/>
                <a:stretch>
                  <a:fillRect l="-563" t="-941" b="-2353"/>
                </a:stretch>
              </a:blipFill>
            </p:spPr>
            <p:txBody>
              <a:bodyPr/>
              <a:lstStyle/>
              <a:p>
                <a:r>
                  <a:rPr lang="en-US">
                    <a:noFill/>
                  </a:rPr>
                  <a:t> </a:t>
                </a:r>
              </a:p>
            </p:txBody>
          </p:sp>
        </mc:Fallback>
      </mc:AlternateContent>
    </p:spTree>
    <p:extLst>
      <p:ext uri="{BB962C8B-B14F-4D97-AF65-F5344CB8AC3E}">
        <p14:creationId xmlns:p14="http://schemas.microsoft.com/office/powerpoint/2010/main" val="17992015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234"/>
          </a:xfrm>
        </p:spPr>
        <p:txBody>
          <a:bodyPr/>
          <a:lstStyle/>
          <a:p>
            <a:r>
              <a:rPr lang="en-US" dirty="0" smtClean="0"/>
              <a:t>Example :</a:t>
            </a:r>
            <a:endParaRPr lang="en-US" dirty="0"/>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49892795"/>
                  </p:ext>
                </p:extLst>
              </p:nvPr>
            </p:nvGraphicFramePr>
            <p:xfrm>
              <a:off x="677334" y="2774748"/>
              <a:ext cx="7287376" cy="1752537"/>
            </p:xfrm>
            <a:graphic>
              <a:graphicData uri="http://schemas.openxmlformats.org/drawingml/2006/table">
                <a:tbl>
                  <a:tblPr firstRow="1" bandRow="1">
                    <a:tableStyleId>{5C22544A-7EE6-4342-B048-85BDC9FD1C3A}</a:tableStyleId>
                  </a:tblPr>
                  <a:tblGrid>
                    <a:gridCol w="699206"/>
                    <a:gridCol w="654047"/>
                    <a:gridCol w="1007382"/>
                    <a:gridCol w="1053183"/>
                    <a:gridCol w="1069666"/>
                    <a:gridCol w="1042137"/>
                    <a:gridCol w="710224"/>
                    <a:gridCol w="1051531"/>
                  </a:tblGrid>
                  <a:tr h="340226">
                    <a:tc>
                      <a:txBody>
                        <a:bodyPr/>
                        <a:lstStyle/>
                        <a:p>
                          <a:endParaRPr lang="en-US" dirty="0"/>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𝒋</m:t>
                                    </m:r>
                                  </m:sub>
                                </m:sSub>
                                <m:r>
                                  <a:rPr lang="en-US" b="1" i="1" smtClean="0">
                                    <a:latin typeface="Cambria Math" panose="02040503050406030204" pitchFamily="18" charset="0"/>
                                  </a:rPr>
                                  <m:t> :</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dirty="0"/>
                        </a:p>
                      </a:txBody>
                      <a:tcPr/>
                    </a:tc>
                  </a:tr>
                  <a:tr h="322029">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𝑪</m:t>
                                    </m:r>
                                  </m:e>
                                  <m:sub>
                                    <m:r>
                                      <a:rPr lang="en-US" sz="1600" b="1" i="1" smtClean="0">
                                        <a:latin typeface="Cambria Math" panose="02040503050406030204" pitchFamily="18" charset="0"/>
                                      </a:rPr>
                                      <m:t>𝑩</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𝑩</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𝒃</m:t>
                                </m:r>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𝟏</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𝟐</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𝟑</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𝟒</m:t>
                                    </m:r>
                                  </m:sub>
                                </m:sSub>
                              </m:oMath>
                            </m:oMathPara>
                          </a14:m>
                          <a:endParaRPr lang="en-US" sz="1600" dirty="0"/>
                        </a:p>
                      </a:txBody>
                      <a:tcPr>
                        <a:solidFill>
                          <a:srgbClr val="00B0F0"/>
                        </a:solidFill>
                      </a:tcPr>
                    </a:tc>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𝒂</m:t>
                                    </m:r>
                                  </m:e>
                                  <m:sub>
                                    <m:r>
                                      <a:rPr lang="en-US" sz="1600" b="1" i="1" smtClean="0">
                                        <a:latin typeface="Cambria Math" panose="02040503050406030204" pitchFamily="18" charset="0"/>
                                      </a:rPr>
                                      <m:t>𝟓</m:t>
                                    </m:r>
                                  </m:sub>
                                </m:sSub>
                              </m:oMath>
                            </m:oMathPara>
                          </a14:m>
                          <a:endParaRPr lang="en-US" sz="1600" dirty="0"/>
                        </a:p>
                      </a:txBody>
                      <a:tcPr>
                        <a:solidFill>
                          <a:srgbClr val="00B0F0"/>
                        </a:solidFill>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2</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r>
                  <a:tr h="322029">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5</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r>
                  <a:tr h="336807">
                    <a:tc>
                      <a:txBody>
                        <a:bodyPr/>
                        <a:lstStyle/>
                        <a:p>
                          <a:endParaRPr lang="en-US" sz="1600" dirty="0"/>
                        </a:p>
                      </a:txBody>
                      <a:tcPr/>
                    </a:tc>
                    <a:tc>
                      <a:txBody>
                        <a:bodyPr/>
                        <a:lstStyle/>
                        <a:p>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𝑗</m:t>
                                    </m:r>
                                  </m:sub>
                                </m:sSub>
                                <m:r>
                                  <a:rPr lang="en-US" sz="1600" b="0" i="1" smtClean="0">
                                    <a:latin typeface="Cambria Math" panose="02040503050406030204" pitchFamily="18" charset="0"/>
                                  </a:rPr>
                                  <m:t> :</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4</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m:t>
                                </m:r>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a:txBody>
                      <a:tcPr/>
                    </a:tc>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49892795"/>
                  </p:ext>
                </p:extLst>
              </p:nvPr>
            </p:nvGraphicFramePr>
            <p:xfrm>
              <a:off x="677334" y="2774748"/>
              <a:ext cx="7287376" cy="1752537"/>
            </p:xfrm>
            <a:graphic>
              <a:graphicData uri="http://schemas.openxmlformats.org/drawingml/2006/table">
                <a:tbl>
                  <a:tblPr firstRow="1" bandRow="1">
                    <a:tableStyleId>{5C22544A-7EE6-4342-B048-85BDC9FD1C3A}</a:tableStyleId>
                  </a:tblPr>
                  <a:tblGrid>
                    <a:gridCol w="699206"/>
                    <a:gridCol w="654047"/>
                    <a:gridCol w="1007382"/>
                    <a:gridCol w="1053183"/>
                    <a:gridCol w="1069666"/>
                    <a:gridCol w="1042137"/>
                    <a:gridCol w="710224"/>
                    <a:gridCol w="1051531"/>
                  </a:tblGrid>
                  <a:tr h="391795">
                    <a:tc>
                      <a:txBody>
                        <a:bodyPr/>
                        <a:lstStyle/>
                        <a:p>
                          <a:endParaRPr lang="en-US" dirty="0"/>
                        </a:p>
                      </a:txBody>
                      <a:tcPr/>
                    </a:tc>
                    <a:tc>
                      <a:txBody>
                        <a:bodyPr/>
                        <a:lstStyle/>
                        <a:p>
                          <a:endParaRPr lang="en-US" dirty="0"/>
                        </a:p>
                      </a:txBody>
                      <a:tcPr/>
                    </a:tc>
                    <a:tc>
                      <a:txBody>
                        <a:bodyPr/>
                        <a:lstStyle/>
                        <a:p>
                          <a:endParaRPr lang="en-US"/>
                        </a:p>
                      </a:txBody>
                      <a:tcPr>
                        <a:blipFill rotWithShape="0">
                          <a:blip r:embed="rId2"/>
                          <a:stretch>
                            <a:fillRect l="-135152" t="-1563" r="-492727" b="-356250"/>
                          </a:stretch>
                        </a:blipFill>
                      </a:tcPr>
                    </a:tc>
                    <a:tc>
                      <a:txBody>
                        <a:bodyPr/>
                        <a:lstStyle/>
                        <a:p>
                          <a:endParaRPr lang="en-US"/>
                        </a:p>
                      </a:txBody>
                      <a:tcPr>
                        <a:blipFill rotWithShape="0">
                          <a:blip r:embed="rId2"/>
                          <a:stretch>
                            <a:fillRect l="-224277" t="-1563" r="-369942" b="-356250"/>
                          </a:stretch>
                        </a:blipFill>
                      </a:tcPr>
                    </a:tc>
                    <a:tc>
                      <a:txBody>
                        <a:bodyPr/>
                        <a:lstStyle/>
                        <a:p>
                          <a:endParaRPr lang="en-US"/>
                        </a:p>
                      </a:txBody>
                      <a:tcPr>
                        <a:blipFill rotWithShape="0">
                          <a:blip r:embed="rId2"/>
                          <a:stretch>
                            <a:fillRect l="-318750" t="-1563" r="-263636" b="-356250"/>
                          </a:stretch>
                        </a:blipFill>
                      </a:tcPr>
                    </a:tc>
                    <a:tc>
                      <a:txBody>
                        <a:bodyPr/>
                        <a:lstStyle/>
                        <a:p>
                          <a:endParaRPr lang="en-US"/>
                        </a:p>
                      </a:txBody>
                      <a:tcPr>
                        <a:blipFill rotWithShape="0">
                          <a:blip r:embed="rId2"/>
                          <a:stretch>
                            <a:fillRect l="-430994" t="-1563" r="-171345" b="-356250"/>
                          </a:stretch>
                        </a:blipFill>
                      </a:tcPr>
                    </a:tc>
                    <a:tc>
                      <a:txBody>
                        <a:bodyPr/>
                        <a:lstStyle/>
                        <a:p>
                          <a:endParaRPr lang="en-US"/>
                        </a:p>
                      </a:txBody>
                      <a:tcPr>
                        <a:blipFill rotWithShape="0">
                          <a:blip r:embed="rId2"/>
                          <a:stretch>
                            <a:fillRect l="-782759" t="-1563" r="-152586" b="-356250"/>
                          </a:stretch>
                        </a:blipFill>
                      </a:tcPr>
                    </a:tc>
                    <a:tc>
                      <a:txBody>
                        <a:bodyPr/>
                        <a:lstStyle/>
                        <a:p>
                          <a:endParaRPr lang="en-US"/>
                        </a:p>
                      </a:txBody>
                      <a:tcPr>
                        <a:blipFill rotWithShape="0">
                          <a:blip r:embed="rId2"/>
                          <a:stretch>
                            <a:fillRect l="-591908" t="-1563" r="-2312" b="-356250"/>
                          </a:stretch>
                        </a:blipFill>
                      </a:tcPr>
                    </a:tc>
                  </a:tr>
                  <a:tr h="335280">
                    <a:tc>
                      <a:txBody>
                        <a:bodyPr/>
                        <a:lstStyle/>
                        <a:p>
                          <a:endParaRPr lang="en-US"/>
                        </a:p>
                      </a:txBody>
                      <a:tcPr>
                        <a:blipFill rotWithShape="0">
                          <a:blip r:embed="rId2"/>
                          <a:stretch>
                            <a:fillRect l="-870" t="-118182" r="-943478" b="-314545"/>
                          </a:stretch>
                        </a:blipFill>
                      </a:tcPr>
                    </a:tc>
                    <a:tc>
                      <a:txBody>
                        <a:bodyPr/>
                        <a:lstStyle/>
                        <a:p>
                          <a:endParaRPr lang="en-US"/>
                        </a:p>
                      </a:txBody>
                      <a:tcPr>
                        <a:blipFill rotWithShape="0">
                          <a:blip r:embed="rId2"/>
                          <a:stretch>
                            <a:fillRect l="-108411" t="-118182" r="-914019" b="-314545"/>
                          </a:stretch>
                        </a:blipFill>
                      </a:tcPr>
                    </a:tc>
                    <a:tc>
                      <a:txBody>
                        <a:bodyPr/>
                        <a:lstStyle/>
                        <a:p>
                          <a:endParaRPr lang="en-US"/>
                        </a:p>
                      </a:txBody>
                      <a:tcPr>
                        <a:blipFill rotWithShape="0">
                          <a:blip r:embed="rId2"/>
                          <a:stretch>
                            <a:fillRect l="-135152" t="-118182" r="-492727" b="-314545"/>
                          </a:stretch>
                        </a:blipFill>
                      </a:tcPr>
                    </a:tc>
                    <a:tc>
                      <a:txBody>
                        <a:bodyPr/>
                        <a:lstStyle/>
                        <a:p>
                          <a:endParaRPr lang="en-US"/>
                        </a:p>
                      </a:txBody>
                      <a:tcPr>
                        <a:blipFill rotWithShape="0">
                          <a:blip r:embed="rId2"/>
                          <a:stretch>
                            <a:fillRect l="-224277" t="-118182" r="-369942" b="-314545"/>
                          </a:stretch>
                        </a:blipFill>
                      </a:tcPr>
                    </a:tc>
                    <a:tc>
                      <a:txBody>
                        <a:bodyPr/>
                        <a:lstStyle/>
                        <a:p>
                          <a:endParaRPr lang="en-US"/>
                        </a:p>
                      </a:txBody>
                      <a:tcPr>
                        <a:blipFill rotWithShape="0">
                          <a:blip r:embed="rId2"/>
                          <a:stretch>
                            <a:fillRect l="-318750" t="-118182" r="-263636" b="-314545"/>
                          </a:stretch>
                        </a:blipFill>
                      </a:tcPr>
                    </a:tc>
                    <a:tc>
                      <a:txBody>
                        <a:bodyPr/>
                        <a:lstStyle/>
                        <a:p>
                          <a:endParaRPr lang="en-US"/>
                        </a:p>
                      </a:txBody>
                      <a:tcPr>
                        <a:blipFill rotWithShape="0">
                          <a:blip r:embed="rId2"/>
                          <a:stretch>
                            <a:fillRect l="-430994" t="-118182" r="-171345" b="-314545"/>
                          </a:stretch>
                        </a:blipFill>
                      </a:tcPr>
                    </a:tc>
                    <a:tc>
                      <a:txBody>
                        <a:bodyPr/>
                        <a:lstStyle/>
                        <a:p>
                          <a:endParaRPr lang="en-US"/>
                        </a:p>
                      </a:txBody>
                      <a:tcPr>
                        <a:blipFill rotWithShape="0">
                          <a:blip r:embed="rId2"/>
                          <a:stretch>
                            <a:fillRect l="-782759" t="-118182" r="-152586" b="-314545"/>
                          </a:stretch>
                        </a:blipFill>
                      </a:tcPr>
                    </a:tc>
                    <a:tc>
                      <a:txBody>
                        <a:bodyPr/>
                        <a:lstStyle/>
                        <a:p>
                          <a:endParaRPr lang="en-US"/>
                        </a:p>
                      </a:txBody>
                      <a:tcPr>
                        <a:blipFill rotWithShape="0">
                          <a:blip r:embed="rId2"/>
                          <a:stretch>
                            <a:fillRect l="-591908" t="-118182" r="-2312" b="-314545"/>
                          </a:stretch>
                        </a:blipFill>
                      </a:tcPr>
                    </a:tc>
                  </a:tr>
                  <a:tr h="335280">
                    <a:tc>
                      <a:txBody>
                        <a:bodyPr/>
                        <a:lstStyle/>
                        <a:p>
                          <a:endParaRPr lang="en-US"/>
                        </a:p>
                      </a:txBody>
                      <a:tcPr>
                        <a:blipFill rotWithShape="0">
                          <a:blip r:embed="rId2"/>
                          <a:stretch>
                            <a:fillRect l="-870" t="-214286" r="-943478" b="-208929"/>
                          </a:stretch>
                        </a:blipFill>
                      </a:tcPr>
                    </a:tc>
                    <a:tc>
                      <a:txBody>
                        <a:bodyPr/>
                        <a:lstStyle/>
                        <a:p>
                          <a:endParaRPr lang="en-US"/>
                        </a:p>
                      </a:txBody>
                      <a:tcPr>
                        <a:blipFill rotWithShape="0">
                          <a:blip r:embed="rId2"/>
                          <a:stretch>
                            <a:fillRect l="-108411" t="-214286" r="-914019" b="-208929"/>
                          </a:stretch>
                        </a:blipFill>
                      </a:tcPr>
                    </a:tc>
                    <a:tc>
                      <a:txBody>
                        <a:bodyPr/>
                        <a:lstStyle/>
                        <a:p>
                          <a:endParaRPr lang="en-US"/>
                        </a:p>
                      </a:txBody>
                      <a:tcPr>
                        <a:blipFill rotWithShape="0">
                          <a:blip r:embed="rId2"/>
                          <a:stretch>
                            <a:fillRect l="-135152" t="-214286" r="-492727" b="-208929"/>
                          </a:stretch>
                        </a:blipFill>
                      </a:tcPr>
                    </a:tc>
                    <a:tc>
                      <a:txBody>
                        <a:bodyPr/>
                        <a:lstStyle/>
                        <a:p>
                          <a:endParaRPr lang="en-US"/>
                        </a:p>
                      </a:txBody>
                      <a:tcPr>
                        <a:blipFill rotWithShape="0">
                          <a:blip r:embed="rId2"/>
                          <a:stretch>
                            <a:fillRect l="-224277" t="-214286" r="-369942" b="-208929"/>
                          </a:stretch>
                        </a:blipFill>
                      </a:tcPr>
                    </a:tc>
                    <a:tc>
                      <a:txBody>
                        <a:bodyPr/>
                        <a:lstStyle/>
                        <a:p>
                          <a:endParaRPr lang="en-US"/>
                        </a:p>
                      </a:txBody>
                      <a:tcPr>
                        <a:blipFill rotWithShape="0">
                          <a:blip r:embed="rId2"/>
                          <a:stretch>
                            <a:fillRect l="-318750" t="-214286" r="-263636" b="-208929"/>
                          </a:stretch>
                        </a:blipFill>
                      </a:tcPr>
                    </a:tc>
                    <a:tc>
                      <a:txBody>
                        <a:bodyPr/>
                        <a:lstStyle/>
                        <a:p>
                          <a:endParaRPr lang="en-US"/>
                        </a:p>
                      </a:txBody>
                      <a:tcPr>
                        <a:blipFill rotWithShape="0">
                          <a:blip r:embed="rId2"/>
                          <a:stretch>
                            <a:fillRect l="-430994" t="-214286" r="-171345" b="-208929"/>
                          </a:stretch>
                        </a:blipFill>
                      </a:tcPr>
                    </a:tc>
                    <a:tc>
                      <a:txBody>
                        <a:bodyPr/>
                        <a:lstStyle/>
                        <a:p>
                          <a:endParaRPr lang="en-US"/>
                        </a:p>
                      </a:txBody>
                      <a:tcPr>
                        <a:blipFill rotWithShape="0">
                          <a:blip r:embed="rId2"/>
                          <a:stretch>
                            <a:fillRect l="-782759" t="-214286" r="-152586" b="-208929"/>
                          </a:stretch>
                        </a:blipFill>
                      </a:tcPr>
                    </a:tc>
                    <a:tc>
                      <a:txBody>
                        <a:bodyPr/>
                        <a:lstStyle/>
                        <a:p>
                          <a:endParaRPr lang="en-US"/>
                        </a:p>
                      </a:txBody>
                      <a:tcPr>
                        <a:blipFill rotWithShape="0">
                          <a:blip r:embed="rId2"/>
                          <a:stretch>
                            <a:fillRect l="-591908" t="-214286" r="-2312" b="-208929"/>
                          </a:stretch>
                        </a:blipFill>
                      </a:tcPr>
                    </a:tc>
                  </a:tr>
                  <a:tr h="335280">
                    <a:tc>
                      <a:txBody>
                        <a:bodyPr/>
                        <a:lstStyle/>
                        <a:p>
                          <a:endParaRPr lang="en-US"/>
                        </a:p>
                      </a:txBody>
                      <a:tcPr>
                        <a:blipFill rotWithShape="0">
                          <a:blip r:embed="rId2"/>
                          <a:stretch>
                            <a:fillRect l="-870" t="-320000" r="-943478" b="-112727"/>
                          </a:stretch>
                        </a:blipFill>
                      </a:tcPr>
                    </a:tc>
                    <a:tc>
                      <a:txBody>
                        <a:bodyPr/>
                        <a:lstStyle/>
                        <a:p>
                          <a:endParaRPr lang="en-US"/>
                        </a:p>
                      </a:txBody>
                      <a:tcPr>
                        <a:blipFill rotWithShape="0">
                          <a:blip r:embed="rId2"/>
                          <a:stretch>
                            <a:fillRect l="-108411" t="-320000" r="-914019" b="-112727"/>
                          </a:stretch>
                        </a:blipFill>
                      </a:tcPr>
                    </a:tc>
                    <a:tc>
                      <a:txBody>
                        <a:bodyPr/>
                        <a:lstStyle/>
                        <a:p>
                          <a:endParaRPr lang="en-US"/>
                        </a:p>
                      </a:txBody>
                      <a:tcPr>
                        <a:blipFill rotWithShape="0">
                          <a:blip r:embed="rId2"/>
                          <a:stretch>
                            <a:fillRect l="-135152" t="-320000" r="-492727" b="-112727"/>
                          </a:stretch>
                        </a:blipFill>
                      </a:tcPr>
                    </a:tc>
                    <a:tc>
                      <a:txBody>
                        <a:bodyPr/>
                        <a:lstStyle/>
                        <a:p>
                          <a:endParaRPr lang="en-US"/>
                        </a:p>
                      </a:txBody>
                      <a:tcPr>
                        <a:blipFill rotWithShape="0">
                          <a:blip r:embed="rId2"/>
                          <a:stretch>
                            <a:fillRect l="-224277" t="-320000" r="-369942" b="-112727"/>
                          </a:stretch>
                        </a:blipFill>
                      </a:tcPr>
                    </a:tc>
                    <a:tc>
                      <a:txBody>
                        <a:bodyPr/>
                        <a:lstStyle/>
                        <a:p>
                          <a:endParaRPr lang="en-US"/>
                        </a:p>
                      </a:txBody>
                      <a:tcPr>
                        <a:blipFill rotWithShape="0">
                          <a:blip r:embed="rId2"/>
                          <a:stretch>
                            <a:fillRect l="-318750" t="-320000" r="-263636" b="-112727"/>
                          </a:stretch>
                        </a:blipFill>
                      </a:tcPr>
                    </a:tc>
                    <a:tc>
                      <a:txBody>
                        <a:bodyPr/>
                        <a:lstStyle/>
                        <a:p>
                          <a:endParaRPr lang="en-US"/>
                        </a:p>
                      </a:txBody>
                      <a:tcPr>
                        <a:blipFill rotWithShape="0">
                          <a:blip r:embed="rId2"/>
                          <a:stretch>
                            <a:fillRect l="-430994" t="-320000" r="-171345" b="-112727"/>
                          </a:stretch>
                        </a:blipFill>
                      </a:tcPr>
                    </a:tc>
                    <a:tc>
                      <a:txBody>
                        <a:bodyPr/>
                        <a:lstStyle/>
                        <a:p>
                          <a:endParaRPr lang="en-US"/>
                        </a:p>
                      </a:txBody>
                      <a:tcPr>
                        <a:blipFill rotWithShape="0">
                          <a:blip r:embed="rId2"/>
                          <a:stretch>
                            <a:fillRect l="-782759" t="-320000" r="-152586" b="-112727"/>
                          </a:stretch>
                        </a:blipFill>
                      </a:tcPr>
                    </a:tc>
                    <a:tc>
                      <a:txBody>
                        <a:bodyPr/>
                        <a:lstStyle/>
                        <a:p>
                          <a:endParaRPr lang="en-US"/>
                        </a:p>
                      </a:txBody>
                      <a:tcPr>
                        <a:blipFill rotWithShape="0">
                          <a:blip r:embed="rId2"/>
                          <a:stretch>
                            <a:fillRect l="-591908" t="-320000" r="-2312" b="-112727"/>
                          </a:stretch>
                        </a:blipFill>
                      </a:tcPr>
                    </a:tc>
                  </a:tr>
                  <a:tr h="354902">
                    <a:tc>
                      <a:txBody>
                        <a:bodyPr/>
                        <a:lstStyle/>
                        <a:p>
                          <a:endParaRPr lang="en-US" sz="1600" dirty="0"/>
                        </a:p>
                      </a:txBody>
                      <a:tcPr/>
                    </a:tc>
                    <a:tc>
                      <a:txBody>
                        <a:bodyPr/>
                        <a:lstStyle/>
                        <a:p>
                          <a:endParaRPr lang="en-US" sz="1600" dirty="0"/>
                        </a:p>
                      </a:txBody>
                      <a:tcPr/>
                    </a:tc>
                    <a:tc>
                      <a:txBody>
                        <a:bodyPr/>
                        <a:lstStyle/>
                        <a:p>
                          <a:endParaRPr lang="en-US"/>
                        </a:p>
                      </a:txBody>
                      <a:tcPr>
                        <a:blipFill rotWithShape="0">
                          <a:blip r:embed="rId2"/>
                          <a:stretch>
                            <a:fillRect l="-135152" t="-398276" r="-492727" b="-6897"/>
                          </a:stretch>
                        </a:blipFill>
                      </a:tcPr>
                    </a:tc>
                    <a:tc>
                      <a:txBody>
                        <a:bodyPr/>
                        <a:lstStyle/>
                        <a:p>
                          <a:endParaRPr lang="en-US"/>
                        </a:p>
                      </a:txBody>
                      <a:tcPr>
                        <a:blipFill rotWithShape="0">
                          <a:blip r:embed="rId2"/>
                          <a:stretch>
                            <a:fillRect l="-224277" t="-398276" r="-369942" b="-6897"/>
                          </a:stretch>
                        </a:blipFill>
                      </a:tcPr>
                    </a:tc>
                    <a:tc>
                      <a:txBody>
                        <a:bodyPr/>
                        <a:lstStyle/>
                        <a:p>
                          <a:endParaRPr lang="en-US"/>
                        </a:p>
                      </a:txBody>
                      <a:tcPr>
                        <a:blipFill rotWithShape="0">
                          <a:blip r:embed="rId2"/>
                          <a:stretch>
                            <a:fillRect l="-318750" t="-398276" r="-263636" b="-6897"/>
                          </a:stretch>
                        </a:blipFill>
                      </a:tcPr>
                    </a:tc>
                    <a:tc>
                      <a:txBody>
                        <a:bodyPr/>
                        <a:lstStyle/>
                        <a:p>
                          <a:endParaRPr lang="en-US"/>
                        </a:p>
                      </a:txBody>
                      <a:tcPr>
                        <a:blipFill rotWithShape="0">
                          <a:blip r:embed="rId2"/>
                          <a:stretch>
                            <a:fillRect l="-430994" t="-398276" r="-171345" b="-6897"/>
                          </a:stretch>
                        </a:blipFill>
                      </a:tcPr>
                    </a:tc>
                    <a:tc>
                      <a:txBody>
                        <a:bodyPr/>
                        <a:lstStyle/>
                        <a:p>
                          <a:endParaRPr lang="en-US"/>
                        </a:p>
                      </a:txBody>
                      <a:tcPr>
                        <a:blipFill rotWithShape="0">
                          <a:blip r:embed="rId2"/>
                          <a:stretch>
                            <a:fillRect l="-782759" t="-398276" r="-152586" b="-6897"/>
                          </a:stretch>
                        </a:blipFill>
                      </a:tcPr>
                    </a:tc>
                    <a:tc>
                      <a:txBody>
                        <a:bodyPr/>
                        <a:lstStyle/>
                        <a:p>
                          <a:endParaRPr lang="en-US"/>
                        </a:p>
                      </a:txBody>
                      <a:tcPr>
                        <a:blipFill rotWithShape="0">
                          <a:blip r:embed="rId2"/>
                          <a:stretch>
                            <a:fillRect l="-591908" t="-398276" r="-2312" b="-6897"/>
                          </a:stretch>
                        </a:blipFill>
                      </a:tcPr>
                    </a:tc>
                  </a:tr>
                </a:tbl>
              </a:graphicData>
            </a:graphic>
          </p:graphicFrame>
        </mc:Fallback>
      </mc:AlternateContent>
      <mc:AlternateContent xmlns:mc="http://schemas.openxmlformats.org/markup-compatibility/2006">
        <mc:Choice xmlns:a14="http://schemas.microsoft.com/office/drawing/2010/main" Requires="a14">
          <p:sp>
            <p:nvSpPr>
              <p:cNvPr id="7" name="Rectangle 6"/>
              <p:cNvSpPr/>
              <p:nvPr/>
            </p:nvSpPr>
            <p:spPr>
              <a:xfrm>
                <a:off x="557048" y="1355834"/>
                <a:ext cx="8653892" cy="722377"/>
              </a:xfrm>
              <a:prstGeom prst="rect">
                <a:avLst/>
              </a:prstGeom>
            </p:spPr>
            <p:txBody>
              <a:bodyPr wrap="square">
                <a:spAutoFit/>
              </a:bodyPr>
              <a:lstStyle/>
              <a:p>
                <a:r>
                  <a:rPr lang="en-US" sz="1600" dirty="0" smtClean="0">
                    <a:solidFill>
                      <a:schemeClr val="tx1">
                        <a:lumMod val="50000"/>
                        <a:lumOff val="50000"/>
                      </a:schemeClr>
                    </a:solidFill>
                    <a:latin typeface="Cambria Math" panose="02040503050406030204" pitchFamily="18" charset="0"/>
                  </a:rPr>
                  <a:t>As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𝑧</m:t>
                        </m:r>
                      </m:e>
                      <m:sub>
                        <m:r>
                          <a:rPr lang="en-US" sz="1600" b="0" i="0" smtClean="0">
                            <a:solidFill>
                              <a:schemeClr val="tx1">
                                <a:lumMod val="50000"/>
                                <a:lumOff val="50000"/>
                              </a:schemeClr>
                            </a:solidFill>
                            <a:latin typeface="Cambria Math" panose="02040503050406030204" pitchFamily="18" charset="0"/>
                          </a:rPr>
                          <m:t>2</m:t>
                        </m:r>
                      </m:sub>
                    </m:sSub>
                    <m:r>
                      <a:rPr lang="en-US" sz="1600">
                        <a:solidFill>
                          <a:schemeClr val="tx1">
                            <a:lumMod val="50000"/>
                            <a:lumOff val="50000"/>
                          </a:schemeClr>
                        </a:solidFill>
                        <a:latin typeface="Cambria Math" panose="02040503050406030204" pitchFamily="18" charset="0"/>
                      </a:rPr>
                      <m:t>−</m:t>
                    </m:r>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𝑐</m:t>
                        </m:r>
                      </m:e>
                      <m:sub>
                        <m:r>
                          <a:rPr lang="en-US" sz="1600" b="0" i="0" smtClean="0">
                            <a:solidFill>
                              <a:schemeClr val="tx1">
                                <a:lumMod val="50000"/>
                                <a:lumOff val="50000"/>
                              </a:schemeClr>
                            </a:solidFill>
                            <a:latin typeface="Cambria Math" panose="02040503050406030204" pitchFamily="18" charset="0"/>
                          </a:rPr>
                          <m:t>2</m:t>
                        </m:r>
                      </m:sub>
                    </m:sSub>
                  </m:oMath>
                </a14:m>
                <a:r>
                  <a:rPr lang="en-US" sz="1600" dirty="0" smtClean="0">
                    <a:solidFill>
                      <a:schemeClr val="tx1">
                        <a:lumMod val="50000"/>
                        <a:lumOff val="50000"/>
                      </a:schemeClr>
                    </a:solidFill>
                    <a:latin typeface="Cambria Math" panose="02040503050406030204" pitchFamily="18" charset="0"/>
                  </a:rPr>
                  <a:t> is </a:t>
                </a:r>
                <a:r>
                  <a:rPr lang="en-US" sz="1600" dirty="0">
                    <a:solidFill>
                      <a:schemeClr val="tx1">
                        <a:lumMod val="50000"/>
                        <a:lumOff val="50000"/>
                      </a:schemeClr>
                    </a:solidFill>
                    <a:latin typeface="Cambria Math" panose="02040503050406030204" pitchFamily="18" charset="0"/>
                  </a:rPr>
                  <a:t>most negative,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2</m:t>
                        </m:r>
                      </m:sub>
                    </m:sSub>
                  </m:oMath>
                </a14:m>
                <a:r>
                  <a:rPr lang="en-US" sz="1600" dirty="0">
                    <a:solidFill>
                      <a:schemeClr val="tx1">
                        <a:lumMod val="50000"/>
                        <a:lumOff val="50000"/>
                      </a:schemeClr>
                    </a:solidFill>
                    <a:latin typeface="Cambria Math" panose="02040503050406030204" pitchFamily="18" charset="0"/>
                  </a:rPr>
                  <a:t> enters the basis. Further as </a:t>
                </a:r>
                <a14:m>
                  <m:oMath xmlns:m="http://schemas.openxmlformats.org/officeDocument/2006/math">
                    <m:f>
                      <m:fPr>
                        <m:ctrlPr>
                          <a:rPr lang="en-US" sz="1600" i="1">
                            <a:solidFill>
                              <a:schemeClr val="tx1">
                                <a:lumMod val="50000"/>
                                <a:lumOff val="50000"/>
                              </a:schemeClr>
                            </a:solidFill>
                            <a:latin typeface="Cambria Math" panose="02040503050406030204" pitchFamily="18" charset="0"/>
                          </a:rPr>
                        </m:ctrlPr>
                      </m:fPr>
                      <m:num>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𝑏</m:t>
                            </m:r>
                          </m:e>
                          <m:sub>
                            <m:r>
                              <a:rPr lang="en-US" sz="1600" b="0" i="0" smtClean="0">
                                <a:solidFill>
                                  <a:schemeClr val="tx1">
                                    <a:lumMod val="50000"/>
                                    <a:lumOff val="50000"/>
                                  </a:schemeClr>
                                </a:solidFill>
                                <a:latin typeface="Cambria Math" panose="02040503050406030204" pitchFamily="18" charset="0"/>
                              </a:rPr>
                              <m:t>1</m:t>
                            </m:r>
                          </m:sub>
                        </m:sSub>
                      </m:num>
                      <m:den>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𝑎</m:t>
                            </m:r>
                          </m:e>
                          <m:sub>
                            <m:r>
                              <a:rPr lang="en-US" sz="1600">
                                <a:solidFill>
                                  <a:schemeClr val="tx1">
                                    <a:lumMod val="50000"/>
                                    <a:lumOff val="50000"/>
                                  </a:schemeClr>
                                </a:solidFill>
                                <a:latin typeface="Cambria Math" panose="02040503050406030204" pitchFamily="18" charset="0"/>
                              </a:rPr>
                              <m:t>21</m:t>
                            </m:r>
                          </m:sub>
                        </m:sSub>
                      </m:den>
                    </m:f>
                  </m:oMath>
                </a14:m>
                <a:r>
                  <a:rPr lang="en-US" sz="1600" dirty="0">
                    <a:solidFill>
                      <a:schemeClr val="tx1">
                        <a:lumMod val="50000"/>
                        <a:lumOff val="50000"/>
                      </a:schemeClr>
                    </a:solidFill>
                    <a:latin typeface="Cambria Math" panose="02040503050406030204" pitchFamily="18" charset="0"/>
                  </a:rPr>
                  <a:t> is least among the positive ratios, </a:t>
                </a:r>
                <a14:m>
                  <m:oMath xmlns:m="http://schemas.openxmlformats.org/officeDocument/2006/math">
                    <m:sSub>
                      <m:sSubPr>
                        <m:ctrlPr>
                          <a:rPr lang="en-US" sz="1600" i="1">
                            <a:solidFill>
                              <a:schemeClr val="tx1">
                                <a:lumMod val="50000"/>
                                <a:lumOff val="50000"/>
                              </a:schemeClr>
                            </a:solidFill>
                            <a:latin typeface="Cambria Math" panose="02040503050406030204" pitchFamily="18" charset="0"/>
                          </a:rPr>
                        </m:ctrlPr>
                      </m:sSubPr>
                      <m:e>
                        <m:r>
                          <a:rPr lang="en-US" sz="1600">
                            <a:solidFill>
                              <a:schemeClr val="tx1">
                                <a:lumMod val="50000"/>
                                <a:lumOff val="50000"/>
                              </a:schemeClr>
                            </a:solidFill>
                            <a:latin typeface="Cambria Math" panose="02040503050406030204" pitchFamily="18" charset="0"/>
                          </a:rPr>
                          <m:t>𝑥</m:t>
                        </m:r>
                      </m:e>
                      <m:sub>
                        <m:r>
                          <a:rPr lang="en-US" sz="1600" b="0" i="0" smtClean="0">
                            <a:solidFill>
                              <a:schemeClr val="tx1">
                                <a:lumMod val="50000"/>
                                <a:lumOff val="50000"/>
                              </a:schemeClr>
                            </a:solidFill>
                            <a:latin typeface="Cambria Math" panose="02040503050406030204" pitchFamily="18" charset="0"/>
                          </a:rPr>
                          <m:t>3</m:t>
                        </m:r>
                      </m:sub>
                    </m:sSub>
                  </m:oMath>
                </a14:m>
                <a:r>
                  <a:rPr lang="en-US" sz="1600" dirty="0">
                    <a:solidFill>
                      <a:schemeClr val="tx1">
                        <a:lumMod val="50000"/>
                        <a:lumOff val="50000"/>
                      </a:schemeClr>
                    </a:solidFill>
                    <a:latin typeface="Cambria Math" panose="02040503050406030204" pitchFamily="18" charset="0"/>
                  </a:rPr>
                  <a:t> leaves the basis. Thus the updated simplex table is :</a:t>
                </a:r>
              </a:p>
            </p:txBody>
          </p:sp>
        </mc:Choice>
        <mc:Fallback>
          <p:sp>
            <p:nvSpPr>
              <p:cNvPr id="7" name="Rectangle 6"/>
              <p:cNvSpPr>
                <a:spLocks noRot="1" noChangeAspect="1" noMove="1" noResize="1" noEditPoints="1" noAdjustHandles="1" noChangeArrowheads="1" noChangeShapeType="1" noTextEdit="1"/>
              </p:cNvSpPr>
              <p:nvPr/>
            </p:nvSpPr>
            <p:spPr>
              <a:xfrm>
                <a:off x="557048" y="1355834"/>
                <a:ext cx="8653892" cy="722377"/>
              </a:xfrm>
              <a:prstGeom prst="rect">
                <a:avLst/>
              </a:prstGeom>
              <a:blipFill rotWithShape="0">
                <a:blip r:embed="rId3"/>
                <a:stretch>
                  <a:fillRect l="-352" b="-92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557048" y="5223822"/>
                <a:ext cx="8653892" cy="672043"/>
              </a:xfrm>
              <a:prstGeom prst="rect">
                <a:avLst/>
              </a:prstGeom>
            </p:spPr>
            <p:txBody>
              <a:bodyPr wrap="square">
                <a:spAutoFit/>
              </a:bodyPr>
              <a:lstStyle/>
              <a:p>
                <a:r>
                  <a:rPr lang="en-US" dirty="0" smtClean="0">
                    <a:solidFill>
                      <a:schemeClr val="tx1">
                        <a:lumMod val="50000"/>
                        <a:lumOff val="50000"/>
                      </a:schemeClr>
                    </a:solidFill>
                    <a:latin typeface="Cambria Math" panose="02040503050406030204" pitchFamily="18" charset="0"/>
                  </a:rPr>
                  <a:t>As </a:t>
                </a:r>
                <a14:m>
                  <m:oMath xmlns:m="http://schemas.openxmlformats.org/officeDocument/2006/math">
                    <m:sSub>
                      <m:sSubPr>
                        <m:ctrlPr>
                          <a:rPr lang="en-US" i="1">
                            <a:solidFill>
                              <a:schemeClr val="tx1">
                                <a:lumMod val="50000"/>
                                <a:lumOff val="50000"/>
                              </a:schemeClr>
                            </a:solidFill>
                            <a:latin typeface="Cambria Math" panose="02040503050406030204" pitchFamily="18" charset="0"/>
                          </a:rPr>
                        </m:ctrlPr>
                      </m:sSubPr>
                      <m:e>
                        <m:r>
                          <a:rPr lang="en-US">
                            <a:solidFill>
                              <a:schemeClr val="tx1">
                                <a:lumMod val="50000"/>
                                <a:lumOff val="50000"/>
                              </a:schemeClr>
                            </a:solidFill>
                            <a:latin typeface="Cambria Math" panose="02040503050406030204" pitchFamily="18" charset="0"/>
                          </a:rPr>
                          <m:t>𝑧</m:t>
                        </m:r>
                      </m:e>
                      <m:sub>
                        <m:r>
                          <m:rPr>
                            <m:sty m:val="p"/>
                          </m:rPr>
                          <a:rPr lang="en-US">
                            <a:solidFill>
                              <a:schemeClr val="tx1">
                                <a:lumMod val="50000"/>
                                <a:lumOff val="50000"/>
                              </a:schemeClr>
                            </a:solidFill>
                            <a:latin typeface="Cambria Math" panose="02040503050406030204" pitchFamily="18" charset="0"/>
                          </a:rPr>
                          <m:t>j</m:t>
                        </m:r>
                      </m:sub>
                    </m:sSub>
                    <m:r>
                      <a:rPr lang="en-US">
                        <a:solidFill>
                          <a:schemeClr val="tx1">
                            <a:lumMod val="50000"/>
                            <a:lumOff val="50000"/>
                          </a:schemeClr>
                        </a:solidFill>
                        <a:latin typeface="Cambria Math" panose="02040503050406030204" pitchFamily="18" charset="0"/>
                      </a:rPr>
                      <m:t>−</m:t>
                    </m:r>
                    <m:sSub>
                      <m:sSubPr>
                        <m:ctrlPr>
                          <a:rPr lang="en-US" i="1">
                            <a:solidFill>
                              <a:schemeClr val="tx1">
                                <a:lumMod val="50000"/>
                                <a:lumOff val="50000"/>
                              </a:schemeClr>
                            </a:solidFill>
                            <a:latin typeface="Cambria Math" panose="02040503050406030204" pitchFamily="18" charset="0"/>
                          </a:rPr>
                        </m:ctrlPr>
                      </m:sSubPr>
                      <m:e>
                        <m:r>
                          <a:rPr lang="en-US">
                            <a:solidFill>
                              <a:schemeClr val="tx1">
                                <a:lumMod val="50000"/>
                                <a:lumOff val="50000"/>
                              </a:schemeClr>
                            </a:solidFill>
                            <a:latin typeface="Cambria Math" panose="02040503050406030204" pitchFamily="18" charset="0"/>
                          </a:rPr>
                          <m:t>𝑐</m:t>
                        </m:r>
                      </m:e>
                      <m:sub>
                        <m:r>
                          <a:rPr lang="en-US" i="1">
                            <a:solidFill>
                              <a:schemeClr val="tx1">
                                <a:lumMod val="50000"/>
                                <a:lumOff val="50000"/>
                              </a:schemeClr>
                            </a:solidFill>
                            <a:latin typeface="Cambria Math" panose="02040503050406030204" pitchFamily="18" charset="0"/>
                          </a:rPr>
                          <m:t>𝑗</m:t>
                        </m:r>
                      </m:sub>
                    </m:sSub>
                    <m:r>
                      <a:rPr lang="en-US" i="1">
                        <a:solidFill>
                          <a:schemeClr val="tx1">
                            <a:lumMod val="50000"/>
                            <a:lumOff val="50000"/>
                          </a:schemeClr>
                        </a:solidFill>
                        <a:latin typeface="Cambria Math" panose="02040503050406030204" pitchFamily="18" charset="0"/>
                      </a:rPr>
                      <m:t>≥0 ∀ </m:t>
                    </m:r>
                    <m:r>
                      <a:rPr lang="en-US" i="1">
                        <a:solidFill>
                          <a:schemeClr val="tx1">
                            <a:lumMod val="50000"/>
                            <a:lumOff val="50000"/>
                          </a:schemeClr>
                        </a:solidFill>
                        <a:latin typeface="Cambria Math" panose="02040503050406030204" pitchFamily="18" charset="0"/>
                      </a:rPr>
                      <m:t>𝑗</m:t>
                    </m:r>
                    <m:r>
                      <a:rPr lang="en-US" b="0" i="0" smtClean="0">
                        <a:solidFill>
                          <a:schemeClr val="tx1">
                            <a:lumMod val="50000"/>
                            <a:lumOff val="50000"/>
                          </a:schemeClr>
                        </a:solidFill>
                        <a:latin typeface="Cambria Math" panose="02040503050406030204" pitchFamily="18" charset="0"/>
                      </a:rPr>
                      <m:t> </m:t>
                    </m:r>
                  </m:oMath>
                </a14:m>
                <a:r>
                  <a:rPr lang="en-US" dirty="0" smtClean="0">
                    <a:solidFill>
                      <a:schemeClr val="tx1">
                        <a:lumMod val="50000"/>
                        <a:lumOff val="50000"/>
                      </a:schemeClr>
                    </a:solidFill>
                    <a:latin typeface="Cambria Math" panose="02040503050406030204" pitchFamily="18" charset="0"/>
                  </a:rPr>
                  <a:t>and there is an </a:t>
                </a:r>
                <a:r>
                  <a:rPr lang="en-US" dirty="0">
                    <a:solidFill>
                      <a:schemeClr val="tx1">
                        <a:lumMod val="50000"/>
                        <a:lumOff val="50000"/>
                      </a:schemeClr>
                    </a:solidFill>
                    <a:latin typeface="Cambria Math" panose="02040503050406030204" pitchFamily="18" charset="0"/>
                  </a:rPr>
                  <a:t>artificial </a:t>
                </a:r>
                <a:r>
                  <a:rPr lang="en-US" dirty="0" smtClean="0">
                    <a:solidFill>
                      <a:schemeClr val="tx1">
                        <a:lumMod val="50000"/>
                        <a:lumOff val="50000"/>
                      </a:schemeClr>
                    </a:solidFill>
                    <a:latin typeface="Cambria Math" panose="02040503050406030204" pitchFamily="18" charset="0"/>
                  </a:rPr>
                  <a:t>variable in the optimal solution at non-zero level (value),  </a:t>
                </a:r>
                <a:r>
                  <a:rPr lang="en-US" dirty="0">
                    <a:solidFill>
                      <a:schemeClr val="tx1">
                        <a:lumMod val="50000"/>
                        <a:lumOff val="50000"/>
                      </a:schemeClr>
                    </a:solidFill>
                    <a:latin typeface="Cambria Math" panose="02040503050406030204" pitchFamily="18" charset="0"/>
                  </a:rPr>
                  <a:t>the </a:t>
                </a:r>
                <a:r>
                  <a:rPr lang="en-US" dirty="0" smtClean="0">
                    <a:solidFill>
                      <a:schemeClr val="tx1">
                        <a:lumMod val="50000"/>
                        <a:lumOff val="50000"/>
                      </a:schemeClr>
                    </a:solidFill>
                    <a:latin typeface="Cambria Math" panose="02040503050406030204" pitchFamily="18" charset="0"/>
                  </a:rPr>
                  <a:t>given problem is infeasible (feasible region is empty).</a:t>
                </a:r>
                <a:endParaRPr lang="en-US" dirty="0">
                  <a:solidFill>
                    <a:schemeClr val="tx1">
                      <a:lumMod val="50000"/>
                      <a:lumOff val="50000"/>
                    </a:schemeClr>
                  </a:solidFill>
                  <a:latin typeface="Cambria Math" panose="020405030504060302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557048" y="5223822"/>
                <a:ext cx="8653892" cy="672043"/>
              </a:xfrm>
              <a:prstGeom prst="rect">
                <a:avLst/>
              </a:prstGeom>
              <a:blipFill rotWithShape="0">
                <a:blip r:embed="rId4"/>
                <a:stretch>
                  <a:fillRect l="-563" t="-6364" b="-13636"/>
                </a:stretch>
              </a:blipFill>
            </p:spPr>
            <p:txBody>
              <a:bodyPr/>
              <a:lstStyle/>
              <a:p>
                <a:r>
                  <a:rPr lang="en-US">
                    <a:noFill/>
                  </a:rPr>
                  <a:t> </a:t>
                </a:r>
              </a:p>
            </p:txBody>
          </p:sp>
        </mc:Fallback>
      </mc:AlternateContent>
    </p:spTree>
    <p:extLst>
      <p:ext uri="{BB962C8B-B14F-4D97-AF65-F5344CB8AC3E}">
        <p14:creationId xmlns:p14="http://schemas.microsoft.com/office/powerpoint/2010/main" val="4194390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6497" y="636104"/>
            <a:ext cx="8462970" cy="1860606"/>
          </a:xfrm>
        </p:spPr>
        <p:txBody>
          <a:bodyPr/>
          <a:lstStyle/>
          <a:p>
            <a:pPr algn="l"/>
            <a:r>
              <a:rPr lang="en-US" sz="2800" dirty="0" smtClean="0"/>
              <a:t>Some Remarks</a:t>
            </a:r>
            <a:endParaRPr lang="en-US" sz="2800" dirty="0"/>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996497" y="2708434"/>
                <a:ext cx="8833899" cy="3517437"/>
              </a:xfrm>
            </p:spPr>
            <p:txBody>
              <a:bodyPr>
                <a:normAutofit/>
              </a:bodyPr>
              <a:lstStyle/>
              <a:p>
                <a:pPr marL="285750" indent="-285750" algn="l">
                  <a:buFont typeface="Wingdings" panose="05000000000000000000" pitchFamily="2" charset="2"/>
                  <a:buChar char="Ø"/>
                </a:pPr>
                <a:r>
                  <a:rPr lang="en-US" sz="1500" dirty="0" smtClean="0">
                    <a:latin typeface="Cambria Math" panose="02040503050406030204" pitchFamily="18" charset="0"/>
                  </a:rPr>
                  <a:t>In Two Phase </a:t>
                </a:r>
                <a:r>
                  <a:rPr lang="en-US" sz="1500" dirty="0">
                    <a:latin typeface="Cambria Math" panose="02040503050406030204" pitchFamily="18" charset="0"/>
                  </a:rPr>
                  <a:t>method </a:t>
                </a:r>
                <a:r>
                  <a:rPr lang="en-US" sz="1500" dirty="0" smtClean="0">
                    <a:latin typeface="Cambria Math" panose="02040503050406030204" pitchFamily="18" charset="0"/>
                  </a:rPr>
                  <a:t>(or in the Big </a:t>
                </a:r>
                <a:r>
                  <a:rPr lang="en-US" sz="1500" dirty="0">
                    <a:latin typeface="Cambria Math" panose="02040503050406030204" pitchFamily="18" charset="0"/>
                  </a:rPr>
                  <a:t>M </a:t>
                </a:r>
                <a:r>
                  <a:rPr lang="en-US" sz="1500" dirty="0" smtClean="0">
                    <a:latin typeface="Cambria Math" panose="02040503050406030204" pitchFamily="18" charset="0"/>
                  </a:rPr>
                  <a:t>method, if an artificial variable leaves, it cannot enter again, and hence its column need not be computed.</a:t>
                </a:r>
              </a:p>
              <a:p>
                <a:pPr algn="l"/>
                <a:endParaRPr lang="en-US" sz="1500" dirty="0">
                  <a:latin typeface="Cambria Math" panose="02040503050406030204" pitchFamily="18" charset="0"/>
                </a:endParaRPr>
              </a:p>
              <a:p>
                <a:pPr marL="285750" indent="-285750" algn="l">
                  <a:buFont typeface="Wingdings" panose="05000000000000000000" pitchFamily="2" charset="2"/>
                  <a:buChar char="Ø"/>
                </a:pPr>
                <a:r>
                  <a:rPr lang="en-US" sz="1500" dirty="0" smtClean="0">
                    <a:latin typeface="Cambria Math" panose="02040503050406030204" pitchFamily="18" charset="0"/>
                  </a:rPr>
                  <a:t>Two phase method, in general is more advantageous than the </a:t>
                </a:r>
                <a:r>
                  <a:rPr lang="en-US" sz="1500" dirty="0" err="1" smtClean="0">
                    <a:latin typeface="Cambria Math" panose="02040503050406030204" pitchFamily="18" charset="0"/>
                  </a:rPr>
                  <a:t>Charne</a:t>
                </a:r>
                <a:r>
                  <a:rPr lang="en-US" sz="1500" dirty="0" smtClean="0">
                    <a:latin typeface="Cambria Math" panose="02040503050406030204" pitchFamily="18" charset="0"/>
                  </a:rPr>
                  <a:t> M method, while implementing through computer programming (why?).</a:t>
                </a:r>
              </a:p>
              <a:p>
                <a:pPr algn="l"/>
                <a:endParaRPr lang="en-US" sz="1600" dirty="0" smtClean="0"/>
              </a:p>
              <a:p>
                <a:pPr marL="285750" indent="-285750" algn="l">
                  <a:buFont typeface="Wingdings" panose="05000000000000000000" pitchFamily="2" charset="2"/>
                  <a:buChar char="Ø"/>
                </a:pPr>
                <a:r>
                  <a:rPr lang="en-US" sz="1500" dirty="0" smtClean="0">
                    <a:latin typeface="Cambria Math" panose="02040503050406030204" pitchFamily="18" charset="0"/>
                  </a:rPr>
                  <a:t>Time complexity for simplex method is exponential. </a:t>
                </a:r>
                <a:r>
                  <a:rPr lang="en-US" sz="1500" dirty="0" smtClean="0">
                    <a:latin typeface="Cambria Math" panose="02040503050406030204" pitchFamily="18" charset="0"/>
                  </a:rPr>
                  <a:t>Actually, one can construct problems (in </a:t>
                </a:r>
                <a14:m>
                  <m:oMath xmlns:m="http://schemas.openxmlformats.org/officeDocument/2006/math">
                    <m:r>
                      <a:rPr lang="en-US" sz="1500" b="0" i="1" smtClean="0">
                        <a:latin typeface="Cambria Math" panose="02040503050406030204" pitchFamily="18" charset="0"/>
                      </a:rPr>
                      <m:t>𝑛</m:t>
                    </m:r>
                  </m:oMath>
                </a14:m>
                <a:r>
                  <a:rPr lang="en-US" sz="1500" dirty="0" smtClean="0">
                    <a:latin typeface="Cambria Math" panose="02040503050406030204" pitchFamily="18" charset="0"/>
                  </a:rPr>
                  <a:t>-dimensional space) where the feasible region is a cube (</a:t>
                </a:r>
                <a14:m>
                  <m:oMath xmlns:m="http://schemas.openxmlformats.org/officeDocument/2006/math">
                    <m:r>
                      <a:rPr lang="en-US" sz="1500" i="1">
                        <a:latin typeface="Cambria Math" panose="02040503050406030204" pitchFamily="18" charset="0"/>
                      </a:rPr>
                      <m:t>𝑛</m:t>
                    </m:r>
                  </m:oMath>
                </a14:m>
                <a:r>
                  <a:rPr lang="en-US" sz="1500" dirty="0">
                    <a:latin typeface="Cambria Math" panose="02040503050406030204" pitchFamily="18" charset="0"/>
                  </a:rPr>
                  <a:t>-</a:t>
                </a:r>
                <a:r>
                  <a:rPr lang="en-US" sz="1500" dirty="0" smtClean="0">
                    <a:latin typeface="Cambria Math" panose="02040503050406030204" pitchFamily="18" charset="0"/>
                  </a:rPr>
                  <a:t>dimensional) and simplex method takes </a:t>
                </a:r>
                <a14:m>
                  <m:oMath xmlns:m="http://schemas.openxmlformats.org/officeDocument/2006/math">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2</m:t>
                        </m:r>
                      </m:e>
                      <m:sup>
                        <m:r>
                          <a:rPr lang="en-US" sz="1500" b="0" i="1" smtClean="0">
                            <a:latin typeface="Cambria Math" panose="02040503050406030204" pitchFamily="18" charset="0"/>
                          </a:rPr>
                          <m:t>𝑛</m:t>
                        </m:r>
                      </m:sup>
                    </m:sSup>
                  </m:oMath>
                </a14:m>
                <a:r>
                  <a:rPr lang="en-US" sz="1500" dirty="0" smtClean="0">
                    <a:latin typeface="Cambria Math" panose="02040503050406030204" pitchFamily="18" charset="0"/>
                  </a:rPr>
                  <a:t> iterations (traverses through each of the BFS) before reaching the optimal solution.  However, if the coefficient matrix is nice (think what it should mean !!!), the simplex algorithm converges to the optimal solution in polynomial time. </a:t>
                </a:r>
              </a:p>
              <a:p>
                <a:pPr marL="285750" indent="-285750" algn="l">
                  <a:buFont typeface="Wingdings" panose="05000000000000000000" pitchFamily="2" charset="2"/>
                  <a:buChar char="Ø"/>
                </a:pPr>
                <a:endParaRPr lang="en-US" sz="1500" dirty="0">
                  <a:latin typeface="Cambria Math" panose="02040503050406030204" pitchFamily="18" charset="0"/>
                </a:endParaRPr>
              </a:p>
              <a:p>
                <a:pPr marL="285750" indent="-285750" algn="l">
                  <a:buFont typeface="Wingdings" panose="05000000000000000000" pitchFamily="2" charset="2"/>
                  <a:buChar char="Ø"/>
                </a:pPr>
                <a:endParaRPr lang="en-US" sz="1500" dirty="0">
                  <a:latin typeface="Cambria Math" panose="02040503050406030204" pitchFamily="18" charset="0"/>
                </a:endParaRPr>
              </a:p>
              <a:p>
                <a:pPr marL="285750" indent="-285750" algn="l">
                  <a:buFont typeface="Wingdings" panose="05000000000000000000" pitchFamily="2" charset="2"/>
                  <a:buChar char="Ø"/>
                </a:pPr>
                <a:endParaRPr lang="en-US" sz="1500" dirty="0" smtClean="0">
                  <a:latin typeface="Cambria Math" panose="02040503050406030204" pitchFamily="18" charset="0"/>
                </a:endParaRPr>
              </a:p>
              <a:p>
                <a:pPr marL="285750" indent="-285750" algn="l">
                  <a:buFont typeface="Wingdings" panose="05000000000000000000" pitchFamily="2" charset="2"/>
                  <a:buChar char="Ø"/>
                </a:pPr>
                <a:endParaRPr lang="en-US" sz="1500" dirty="0">
                  <a:latin typeface="Cambria Math" panose="02040503050406030204"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996497" y="2708434"/>
                <a:ext cx="8833899" cy="3517437"/>
              </a:xfrm>
              <a:blipFill rotWithShape="0">
                <a:blip r:embed="rId2"/>
                <a:stretch>
                  <a:fillRect t="-347"/>
                </a:stretch>
              </a:blipFill>
            </p:spPr>
            <p:txBody>
              <a:bodyPr/>
              <a:lstStyle/>
              <a:p>
                <a:r>
                  <a:rPr lang="en-US">
                    <a:noFill/>
                  </a:rPr>
                  <a:t> </a:t>
                </a:r>
              </a:p>
            </p:txBody>
          </p:sp>
        </mc:Fallback>
      </mc:AlternateContent>
    </p:spTree>
    <p:extLst>
      <p:ext uri="{BB962C8B-B14F-4D97-AF65-F5344CB8AC3E}">
        <p14:creationId xmlns:p14="http://schemas.microsoft.com/office/powerpoint/2010/main" val="1908921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349858"/>
            <a:ext cx="8462970" cy="1860606"/>
          </a:xfrm>
        </p:spPr>
        <p:txBody>
          <a:bodyPr/>
          <a:lstStyle/>
          <a:p>
            <a:pPr algn="l"/>
            <a:r>
              <a:rPr lang="en-US" sz="3200" dirty="0" smtClean="0"/>
              <a:t>LINEAR OPTIMIZATION</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509990"/>
                <a:ext cx="8462970" cy="3647619"/>
              </a:xfrm>
            </p:spPr>
            <p:txBody>
              <a:bodyPr>
                <a:normAutofit/>
              </a:bodyPr>
              <a:lstStyle/>
              <a:p>
                <a:pPr algn="l"/>
                <a:r>
                  <a:rPr lang="en-US" sz="1600" dirty="0" smtClean="0"/>
                  <a:t>One may change the inequalities into equalities by adding (subtracting) required number of slack (surplus) variables. Once transformed, a general linear programming problem takes the following form :</a:t>
                </a:r>
              </a:p>
              <a:p>
                <a:pPr algn="l"/>
                <a:endParaRPr lang="en-US" sz="2100" dirty="0"/>
              </a:p>
              <a:p>
                <a:pPr algn="l"/>
                <a:r>
                  <a:rPr lang="en-US" dirty="0" smtClean="0">
                    <a:solidFill>
                      <a:srgbClr val="FF0000"/>
                    </a:solidFill>
                  </a:rPr>
                  <a:t>PROBLEM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m:t>
                        </m:r>
                        <m:r>
                          <a:rPr lang="en-US" b="0" i="1" smtClean="0">
                            <a:latin typeface="Cambria Math" panose="02040503050406030204" pitchFamily="18" charset="0"/>
                          </a:rPr>
                          <m:t>𝑎𝑥</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func>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b="0" i="1" dirty="0" smtClean="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m:oMathPara>
                </a14:m>
                <a:endParaRPr lang="en-US" b="0" i="1" dirty="0" smtClean="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𝑛</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oMath>
                  </m:oMathPara>
                </a14:m>
                <a:endParaRPr lang="en-US" i="1" dirty="0" smtClean="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sz="2400" dirty="0" smtClean="0"/>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b="0" i="1" smtClean="0">
                              <a:latin typeface="Cambria Math" panose="02040503050406030204" pitchFamily="18" charset="0"/>
                            </a:rPr>
                            <m:t>𝑚</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𝑚</m:t>
                          </m:r>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𝑚</m:t>
                          </m:r>
                          <m:r>
                            <a:rPr lang="en-US" i="1">
                              <a:latin typeface="Cambria Math" panose="02040503050406030204" pitchFamily="18" charset="0"/>
                            </a:rPr>
                            <m:t>𝑛</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𝑚</m:t>
                          </m:r>
                        </m:sub>
                      </m:sSub>
                    </m:oMath>
                  </m:oMathPara>
                </a14:m>
                <a:endParaRPr lang="en-US" sz="2400" dirty="0" smtClean="0"/>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≥0 </m:t>
                      </m:r>
                    </m:oMath>
                  </m:oMathPara>
                </a14:m>
                <a:endParaRPr lang="en-US" i="1" dirty="0" smtClean="0">
                  <a:latin typeface="Cambria Math" panose="02040503050406030204" pitchFamily="18" charset="0"/>
                </a:endParaRPr>
              </a:p>
              <a:p>
                <a:pPr algn="l"/>
                <a:endParaRPr lang="en-US" i="1" dirty="0">
                  <a:latin typeface="Cambria Math" panose="02040503050406030204" pitchFamily="18" charset="0"/>
                </a:endParaRPr>
              </a:p>
              <a:p>
                <a:pPr algn="l"/>
                <a:endParaRPr lang="en-US" i="1" dirty="0">
                  <a:latin typeface="Cambria Math" panose="020405030504060302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509990"/>
                <a:ext cx="8462970" cy="3647619"/>
              </a:xfrm>
              <a:blipFill rotWithShape="0">
                <a:blip r:embed="rId2"/>
                <a:stretch>
                  <a:fillRect l="-576" t="-669"/>
                </a:stretch>
              </a:blipFill>
            </p:spPr>
            <p:txBody>
              <a:bodyPr/>
              <a:lstStyle/>
              <a:p>
                <a:r>
                  <a:rPr lang="en-US">
                    <a:noFill/>
                  </a:rPr>
                  <a:t> </a:t>
                </a:r>
              </a:p>
            </p:txBody>
          </p:sp>
        </mc:Fallback>
      </mc:AlternateContent>
    </p:spTree>
    <p:extLst>
      <p:ext uri="{BB962C8B-B14F-4D97-AF65-F5344CB8AC3E}">
        <p14:creationId xmlns:p14="http://schemas.microsoft.com/office/powerpoint/2010/main" val="2913721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Finding Solution to an LPP </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945810" cy="4182640"/>
              </a:xfrm>
            </p:spPr>
            <p:txBody>
              <a:bodyPr>
                <a:normAutofit fontScale="85000" lnSpcReduction="20000"/>
              </a:bodyPr>
              <a:lstStyle/>
              <a:p>
                <a:pPr algn="l"/>
                <a:r>
                  <a:rPr lang="en-US" sz="1500" dirty="0" smtClean="0"/>
                  <a:t>As all the constraints are of equality type (now), we may assume that the coefficient matrix </a:t>
                </a:r>
                <a14:m>
                  <m:oMath xmlns:m="http://schemas.openxmlformats.org/officeDocument/2006/math">
                    <m:r>
                      <a:rPr lang="en-US" sz="1500" b="0" i="1" smtClean="0">
                        <a:latin typeface="Cambria Math" panose="02040503050406030204" pitchFamily="18" charset="0"/>
                      </a:rPr>
                      <m:t>𝐴</m:t>
                    </m:r>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d>
                          <m:dPr>
                            <m:ctrlPr>
                              <a:rPr lang="en-US" sz="1500" b="0" i="1" smtClean="0">
                                <a:latin typeface="Cambria Math" panose="02040503050406030204" pitchFamily="18" charset="0"/>
                              </a:rPr>
                            </m:ctrlPr>
                          </m:dPr>
                          <m:e>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𝑎</m:t>
                                </m:r>
                              </m:e>
                              <m:sub>
                                <m:r>
                                  <a:rPr lang="en-US" sz="1500" b="0" i="1" smtClean="0">
                                    <a:latin typeface="Cambria Math" panose="02040503050406030204" pitchFamily="18" charset="0"/>
                                  </a:rPr>
                                  <m:t>𝑖𝑗</m:t>
                                </m:r>
                              </m:sub>
                            </m:sSub>
                          </m:e>
                        </m:d>
                      </m:e>
                      <m:sub>
                        <m:r>
                          <a:rPr lang="en-US" sz="1500" b="0" i="1" smtClean="0">
                            <a:latin typeface="Cambria Math" panose="02040503050406030204" pitchFamily="18" charset="0"/>
                          </a:rPr>
                          <m:t>𝑚</m:t>
                        </m:r>
                        <m:r>
                          <a:rPr lang="en-US" sz="1500" b="0" i="1" smtClean="0">
                            <a:latin typeface="Cambria Math" panose="02040503050406030204" pitchFamily="18" charset="0"/>
                          </a:rPr>
                          <m:t>×</m:t>
                        </m:r>
                        <m:r>
                          <a:rPr lang="en-US" sz="1500" b="0" i="1" smtClean="0">
                            <a:latin typeface="Cambria Math" panose="02040503050406030204" pitchFamily="18" charset="0"/>
                          </a:rPr>
                          <m:t>𝑛</m:t>
                        </m:r>
                      </m:sub>
                    </m:sSub>
                    <m:r>
                      <a:rPr lang="en-US" sz="1500" b="0" i="1" smtClean="0">
                        <a:latin typeface="Cambria Math" panose="02040503050406030204" pitchFamily="18" charset="0"/>
                      </a:rPr>
                      <m:t> </m:t>
                    </m:r>
                  </m:oMath>
                </a14:m>
                <a:r>
                  <a:rPr lang="en-US" sz="1500" dirty="0" smtClean="0"/>
                  <a:t>is</a:t>
                </a:r>
              </a:p>
              <a:p>
                <a:pPr algn="l"/>
                <a:r>
                  <a:rPr lang="en-US" sz="1500" dirty="0" smtClean="0"/>
                  <a:t> of full rank (</a:t>
                </a:r>
                <a14:m>
                  <m:oMath xmlns:m="http://schemas.openxmlformats.org/officeDocument/2006/math">
                    <m:r>
                      <a:rPr lang="en-US" sz="1500" b="0" i="1" smtClean="0">
                        <a:latin typeface="Cambria Math" panose="02040503050406030204" pitchFamily="18" charset="0"/>
                      </a:rPr>
                      <m:t>=</m:t>
                    </m:r>
                    <m:func>
                      <m:funcPr>
                        <m:ctrlPr>
                          <a:rPr lang="en-US" sz="1500" b="0" i="1" smtClean="0">
                            <a:latin typeface="Cambria Math" panose="02040503050406030204" pitchFamily="18" charset="0"/>
                          </a:rPr>
                        </m:ctrlPr>
                      </m:funcPr>
                      <m:fName>
                        <m:r>
                          <m:rPr>
                            <m:sty m:val="p"/>
                          </m:rPr>
                          <a:rPr lang="en-US" sz="1500" b="0" i="0" smtClean="0">
                            <a:latin typeface="Cambria Math" panose="02040503050406030204" pitchFamily="18" charset="0"/>
                          </a:rPr>
                          <m:t>min</m:t>
                        </m:r>
                      </m:fName>
                      <m:e>
                        <m:d>
                          <m:dPr>
                            <m:ctrlPr>
                              <a:rPr lang="en-US" sz="1500" b="0" i="1" smtClean="0">
                                <a:latin typeface="Cambria Math" panose="02040503050406030204" pitchFamily="18" charset="0"/>
                              </a:rPr>
                            </m:ctrlPr>
                          </m:dPr>
                          <m:e>
                            <m:r>
                              <a:rPr lang="en-US" sz="1500" b="0" i="1" smtClean="0">
                                <a:latin typeface="Cambria Math" panose="02040503050406030204" pitchFamily="18" charset="0"/>
                              </a:rPr>
                              <m:t>𝑚</m:t>
                            </m:r>
                            <m:r>
                              <a:rPr lang="en-US" sz="1500" b="0" i="1" smtClean="0">
                                <a:latin typeface="Cambria Math" panose="02040503050406030204" pitchFamily="18" charset="0"/>
                              </a:rPr>
                              <m:t>,</m:t>
                            </m:r>
                            <m:r>
                              <a:rPr lang="en-US" sz="1500" b="0" i="1" smtClean="0">
                                <a:latin typeface="Cambria Math" panose="02040503050406030204" pitchFamily="18" charset="0"/>
                              </a:rPr>
                              <m:t>𝑛</m:t>
                            </m:r>
                          </m:e>
                        </m:d>
                        <m:r>
                          <a:rPr lang="en-US" sz="1500" b="0" i="1" smtClean="0">
                            <a:latin typeface="Cambria Math" panose="02040503050406030204" pitchFamily="18" charset="0"/>
                          </a:rPr>
                          <m:t> </m:t>
                        </m:r>
                      </m:e>
                    </m:func>
                    <m:r>
                      <a:rPr lang="en-US" sz="1500" b="0" i="1" smtClean="0">
                        <a:latin typeface="Cambria Math" panose="02040503050406030204" pitchFamily="18" charset="0"/>
                      </a:rPr>
                      <m:t>)</m:t>
                    </m:r>
                  </m:oMath>
                </a14:m>
                <a:r>
                  <a:rPr lang="en-US" sz="1500" dirty="0" smtClean="0"/>
                  <a:t>. If we set </a:t>
                </a:r>
                <a14:m>
                  <m:oMath xmlns:m="http://schemas.openxmlformats.org/officeDocument/2006/math">
                    <m:r>
                      <a:rPr lang="en-US" sz="1500" b="0" i="1" smtClean="0">
                        <a:latin typeface="Cambria Math" panose="02040503050406030204" pitchFamily="18" charset="0"/>
                      </a:rPr>
                      <m:t>𝑛</m:t>
                    </m:r>
                    <m:r>
                      <a:rPr lang="en-US" sz="1500" b="0" i="1" smtClean="0">
                        <a:latin typeface="Cambria Math" panose="02040503050406030204" pitchFamily="18" charset="0"/>
                      </a:rPr>
                      <m:t>−</m:t>
                    </m:r>
                    <m:r>
                      <a:rPr lang="en-US" sz="1500" b="0" i="1" smtClean="0">
                        <a:latin typeface="Cambria Math" panose="02040503050406030204" pitchFamily="18" charset="0"/>
                      </a:rPr>
                      <m:t>𝑚</m:t>
                    </m:r>
                  </m:oMath>
                </a14:m>
                <a:r>
                  <a:rPr lang="en-US" sz="1500" dirty="0" smtClean="0"/>
                  <a:t> variables to zero and the solution to the system of equations for </a:t>
                </a:r>
              </a:p>
              <a:p>
                <a:pPr algn="l"/>
                <a:r>
                  <a:rPr lang="en-US" sz="1500" dirty="0" smtClean="0"/>
                  <a:t>the remaining </a:t>
                </a:r>
                <a14:m>
                  <m:oMath xmlns:m="http://schemas.openxmlformats.org/officeDocument/2006/math">
                    <m:r>
                      <a:rPr lang="en-US" sz="1500" b="0" i="1" smtClean="0">
                        <a:latin typeface="Cambria Math" panose="02040503050406030204" pitchFamily="18" charset="0"/>
                      </a:rPr>
                      <m:t>𝑚</m:t>
                    </m:r>
                  </m:oMath>
                </a14:m>
                <a:r>
                  <a:rPr lang="en-US" sz="1500" dirty="0" smtClean="0"/>
                  <a:t> variables is unique, then the corresponding solution is called a Basic Feasible Solution (BFS) for the </a:t>
                </a:r>
              </a:p>
              <a:p>
                <a:pPr algn="l"/>
                <a:r>
                  <a:rPr lang="en-US" sz="1500" dirty="0" smtClean="0"/>
                  <a:t>problem</a:t>
                </a:r>
                <a:r>
                  <a:rPr lang="en-US" sz="1600" dirty="0" smtClean="0"/>
                  <a:t>.</a:t>
                </a:r>
              </a:p>
              <a:p>
                <a:pPr algn="l"/>
                <a:r>
                  <a:rPr lang="en-US" sz="1600" dirty="0" smtClean="0"/>
                  <a:t> </a:t>
                </a:r>
              </a:p>
              <a:p>
                <a:pPr algn="l"/>
                <a:r>
                  <a:rPr lang="en-US" sz="1500" dirty="0"/>
                  <a:t>For a solution </a:t>
                </a:r>
                <a14:m>
                  <m:oMath xmlns:m="http://schemas.openxmlformats.org/officeDocument/2006/math">
                    <m:sSup>
                      <m:sSupPr>
                        <m:ctrlPr>
                          <a:rPr lang="en-US" sz="1500" i="1">
                            <a:latin typeface="Cambria Math" panose="02040503050406030204" pitchFamily="18" charset="0"/>
                          </a:rPr>
                        </m:ctrlPr>
                      </m:sSupPr>
                      <m:e>
                        <m:r>
                          <a:rPr lang="en-US" sz="1500">
                            <a:latin typeface="Cambria Math" panose="02040503050406030204" pitchFamily="18" charset="0"/>
                          </a:rPr>
                          <m:t>𝑥</m:t>
                        </m:r>
                      </m:e>
                      <m:sup>
                        <m:r>
                          <a:rPr lang="en-US" sz="1500">
                            <a:latin typeface="Cambria Math" panose="02040503050406030204" pitchFamily="18" charset="0"/>
                          </a:rPr>
                          <m:t>∗</m:t>
                        </m:r>
                      </m:sup>
                    </m:sSup>
                  </m:oMath>
                </a14:m>
                <a:r>
                  <a:rPr lang="en-US" sz="1500" dirty="0"/>
                  <a:t> obtained in this </a:t>
                </a:r>
                <a:r>
                  <a:rPr lang="en-US" sz="1500" dirty="0" smtClean="0"/>
                  <a:t>manner</a:t>
                </a:r>
                <a:r>
                  <a:rPr lang="en-US" sz="1500" dirty="0"/>
                  <a:t>,  </a:t>
                </a:r>
                <a:r>
                  <a:rPr lang="en-US" sz="1500" dirty="0" smtClean="0"/>
                  <a:t>the </a:t>
                </a:r>
                <a14:m>
                  <m:oMath xmlns:m="http://schemas.openxmlformats.org/officeDocument/2006/math">
                    <m:r>
                      <a:rPr lang="en-US" sz="1500">
                        <a:latin typeface="Cambria Math" panose="02040503050406030204" pitchFamily="18" charset="0"/>
                      </a:rPr>
                      <m:t>𝑛</m:t>
                    </m:r>
                    <m:r>
                      <a:rPr lang="en-US" sz="1500">
                        <a:latin typeface="Cambria Math" panose="02040503050406030204" pitchFamily="18" charset="0"/>
                      </a:rPr>
                      <m:t>−</m:t>
                    </m:r>
                    <m:r>
                      <a:rPr lang="en-US" sz="1500">
                        <a:latin typeface="Cambria Math" panose="02040503050406030204" pitchFamily="18" charset="0"/>
                      </a:rPr>
                      <m:t>𝑚</m:t>
                    </m:r>
                  </m:oMath>
                </a14:m>
                <a:r>
                  <a:rPr lang="en-US" sz="1500" dirty="0"/>
                  <a:t> variables set to zero are non-basic variables (and the remaining </a:t>
                </a:r>
                <a14:m>
                  <m:oMath xmlns:m="http://schemas.openxmlformats.org/officeDocument/2006/math">
                    <m:r>
                      <a:rPr lang="en-US" sz="1500">
                        <a:latin typeface="Cambria Math" panose="02040503050406030204" pitchFamily="18" charset="0"/>
                      </a:rPr>
                      <m:t>𝑚</m:t>
                    </m:r>
                  </m:oMath>
                </a14:m>
                <a:r>
                  <a:rPr lang="en-US" sz="1500" dirty="0"/>
                  <a:t> variables are basic variables) for the solution </a:t>
                </a:r>
                <a14:m>
                  <m:oMath xmlns:m="http://schemas.openxmlformats.org/officeDocument/2006/math">
                    <m:sSup>
                      <m:sSupPr>
                        <m:ctrlPr>
                          <a:rPr lang="en-US" sz="1500" i="1">
                            <a:latin typeface="Cambria Math" panose="02040503050406030204" pitchFamily="18" charset="0"/>
                          </a:rPr>
                        </m:ctrlPr>
                      </m:sSupPr>
                      <m:e>
                        <m:r>
                          <a:rPr lang="en-US" sz="1500">
                            <a:latin typeface="Cambria Math" panose="02040503050406030204" pitchFamily="18" charset="0"/>
                          </a:rPr>
                          <m:t>𝑥</m:t>
                        </m:r>
                      </m:e>
                      <m:sup>
                        <m:r>
                          <a:rPr lang="en-US" sz="1500">
                            <a:latin typeface="Cambria Math" panose="02040503050406030204" pitchFamily="18" charset="0"/>
                          </a:rPr>
                          <m:t>∗</m:t>
                        </m:r>
                      </m:sup>
                    </m:sSup>
                  </m:oMath>
                </a14:m>
                <a:r>
                  <a:rPr lang="en-US" sz="1500" dirty="0"/>
                  <a:t>.</a:t>
                </a:r>
              </a:p>
              <a:p>
                <a:pPr algn="l"/>
                <a:endParaRPr lang="en-US" sz="1500" dirty="0"/>
              </a:p>
              <a:p>
                <a:pPr algn="l"/>
                <a:r>
                  <a:rPr lang="en-US" dirty="0">
                    <a:solidFill>
                      <a:srgbClr val="0070C0"/>
                    </a:solidFill>
                  </a:rPr>
                  <a:t>Example :  </a:t>
                </a:r>
                <a:r>
                  <a:rPr lang="en-US" sz="1500" dirty="0"/>
                  <a:t>If the feasible region for the LPP is determined by the equations :  </a:t>
                </a:r>
              </a:p>
              <a:p>
                <a:pPr algn="l"/>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3</m:t>
                          </m:r>
                        </m:sub>
                      </m:sSub>
                      <m:r>
                        <a:rPr lang="en-US" sz="1500">
                          <a:latin typeface="Cambria Math" panose="02040503050406030204" pitchFamily="18" charset="0"/>
                        </a:rPr>
                        <m:t>=4</m:t>
                      </m:r>
                    </m:oMath>
                  </m:oMathPara>
                </a14:m>
                <a:endParaRPr lang="en-US" sz="1500" dirty="0"/>
              </a:p>
              <a:p>
                <a:pPr algn="l"/>
                <a:r>
                  <a:rPr lang="en-US" sz="1500" dirty="0"/>
                  <a:t>                                                     </a:t>
                </a:r>
                <a:r>
                  <a:rPr lang="en-US" sz="1500" dirty="0" smtClean="0"/>
                  <a:t>                     </a:t>
                </a:r>
                <a14:m>
                  <m:oMath xmlns:m="http://schemas.openxmlformats.org/officeDocument/2006/math">
                    <m:r>
                      <a:rPr lang="en-US" sz="1500">
                        <a:latin typeface="Cambria Math" panose="02040503050406030204" pitchFamily="18" charset="0"/>
                      </a:rPr>
                      <m:t>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+4</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3</m:t>
                        </m:r>
                      </m:sub>
                    </m:sSub>
                    <m:r>
                      <a:rPr lang="en-US" sz="1500">
                        <a:latin typeface="Cambria Math" panose="02040503050406030204" pitchFamily="18" charset="0"/>
                      </a:rPr>
                      <m:t>=8</m:t>
                    </m:r>
                  </m:oMath>
                </a14:m>
                <a:r>
                  <a:rPr lang="en-US" sz="1500" dirty="0"/>
                  <a:t>                   </a:t>
                </a:r>
              </a:p>
              <a:p>
                <a:pPr algn="l"/>
                <a:endParaRPr lang="en-US" sz="1500" dirty="0"/>
              </a:p>
              <a:p>
                <a:pPr algn="l"/>
                <a:r>
                  <a:rPr lang="en-US" sz="1500" dirty="0"/>
                  <a:t>Then, </a:t>
                </a:r>
                <a14:m>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=0⇒</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a:latin typeface="Cambria Math" panose="02040503050406030204" pitchFamily="18" charset="0"/>
                      </a:rPr>
                      <m:t>=2, </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3</m:t>
                        </m:r>
                      </m:sub>
                    </m:sSub>
                    <m:r>
                      <a:rPr lang="en-US" sz="1500">
                        <a:latin typeface="Cambria Math" panose="02040503050406030204" pitchFamily="18" charset="0"/>
                      </a:rPr>
                      <m:t>=0</m:t>
                    </m:r>
                  </m:oMath>
                </a14:m>
                <a:r>
                  <a:rPr lang="en-US" sz="1500" dirty="0"/>
                  <a:t> and thus </a:t>
                </a:r>
                <a14:m>
                  <m:oMath xmlns:m="http://schemas.openxmlformats.org/officeDocument/2006/math">
                    <m:d>
                      <m:dPr>
                        <m:ctrlPr>
                          <a:rPr lang="en-US" sz="1500" i="1">
                            <a:latin typeface="Cambria Math" panose="02040503050406030204" pitchFamily="18" charset="0"/>
                          </a:rPr>
                        </m:ctrlPr>
                      </m:dPr>
                      <m:e>
                        <m:r>
                          <a:rPr lang="en-US" sz="1500">
                            <a:latin typeface="Cambria Math" panose="02040503050406030204" pitchFamily="18" charset="0"/>
                          </a:rPr>
                          <m:t>0,2,0</m:t>
                        </m:r>
                      </m:e>
                    </m:d>
                  </m:oMath>
                </a14:m>
                <a:r>
                  <a:rPr lang="en-US" sz="1500" dirty="0"/>
                  <a:t> is a basic feasible </a:t>
                </a:r>
                <a:r>
                  <a:rPr lang="en-US" sz="1500" dirty="0" smtClean="0"/>
                  <a:t>solution.</a:t>
                </a:r>
                <a:endParaRPr lang="en-US" sz="1500" dirty="0"/>
              </a:p>
              <a:p>
                <a:pPr algn="l"/>
                <a:r>
                  <a:rPr lang="en-US" sz="1500" dirty="0"/>
                  <a:t>Then, </a:t>
                </a:r>
                <a14:m>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a:latin typeface="Cambria Math" panose="02040503050406030204" pitchFamily="18" charset="0"/>
                      </a:rPr>
                      <m:t>=0⇒</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=4 </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3</m:t>
                        </m:r>
                      </m:sub>
                    </m:sSub>
                    <m:r>
                      <a:rPr lang="en-US" sz="1500">
                        <a:latin typeface="Cambria Math" panose="02040503050406030204" pitchFamily="18" charset="0"/>
                      </a:rPr>
                      <m:t>=0</m:t>
                    </m:r>
                  </m:oMath>
                </a14:m>
                <a:r>
                  <a:rPr lang="en-US" sz="1500" dirty="0"/>
                  <a:t> and thus </a:t>
                </a:r>
                <a14:m>
                  <m:oMath xmlns:m="http://schemas.openxmlformats.org/officeDocument/2006/math">
                    <m:d>
                      <m:dPr>
                        <m:ctrlPr>
                          <a:rPr lang="en-US" sz="1500" i="1">
                            <a:latin typeface="Cambria Math" panose="02040503050406030204" pitchFamily="18" charset="0"/>
                          </a:rPr>
                        </m:ctrlPr>
                      </m:dPr>
                      <m:e>
                        <m:r>
                          <a:rPr lang="en-US" sz="1500">
                            <a:latin typeface="Cambria Math" panose="02040503050406030204" pitchFamily="18" charset="0"/>
                          </a:rPr>
                          <m:t>4,0,0</m:t>
                        </m:r>
                      </m:e>
                    </m:d>
                  </m:oMath>
                </a14:m>
                <a:r>
                  <a:rPr lang="en-US" sz="1500" dirty="0"/>
                  <a:t> is a basic feasible solution</a:t>
                </a:r>
                <a:r>
                  <a:rPr lang="en-US" sz="1600" dirty="0" smtClean="0"/>
                  <a:t>.</a:t>
                </a:r>
              </a:p>
              <a:p>
                <a:pPr algn="l"/>
                <a:r>
                  <a:rPr lang="en-US" sz="1500" dirty="0"/>
                  <a:t>Further, as </a:t>
                </a:r>
                <a14:m>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3</m:t>
                        </m:r>
                      </m:sub>
                    </m:sSub>
                    <m:r>
                      <a:rPr lang="en-US" sz="1500">
                        <a:latin typeface="Cambria Math" panose="02040503050406030204" pitchFamily="18" charset="0"/>
                      </a:rPr>
                      <m:t>=0</m:t>
                    </m:r>
                  </m:oMath>
                </a14:m>
                <a:r>
                  <a:rPr lang="en-US" sz="1500" dirty="0"/>
                  <a:t> does not yield a unique solution in </a:t>
                </a:r>
                <a14:m>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oMath>
                </a14:m>
                <a:r>
                  <a:rPr lang="en-US" sz="1500" dirty="0"/>
                  <a:t>, there is no BFS corresponding </a:t>
                </a:r>
                <a:r>
                  <a:rPr lang="en-US" sz="1500" dirty="0" smtClean="0"/>
                  <a:t>to </a:t>
                </a:r>
                <a14:m>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3</m:t>
                        </m:r>
                      </m:sub>
                    </m:sSub>
                    <m:r>
                      <a:rPr lang="en-US" sz="1500">
                        <a:latin typeface="Cambria Math" panose="02040503050406030204" pitchFamily="18" charset="0"/>
                      </a:rPr>
                      <m:t>=0.</m:t>
                    </m:r>
                  </m:oMath>
                </a14:m>
                <a:endParaRPr lang="en-US" sz="1500" dirty="0"/>
              </a:p>
              <a:p>
                <a:pPr algn="l"/>
                <a:endParaRPr lang="en-US" sz="1600" dirty="0"/>
              </a:p>
              <a:p>
                <a:pPr algn="l"/>
                <a:endParaRPr lang="en-US" sz="1600"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945810" cy="4182640"/>
              </a:xfrm>
              <a:blipFill rotWithShape="0">
                <a:blip r:embed="rId2"/>
                <a:stretch>
                  <a:fillRect l="-272" t="-729" b="-292"/>
                </a:stretch>
              </a:blipFill>
            </p:spPr>
            <p:txBody>
              <a:bodyPr/>
              <a:lstStyle/>
              <a:p>
                <a:r>
                  <a:rPr lang="en-US">
                    <a:noFill/>
                  </a:rPr>
                  <a:t> </a:t>
                </a:r>
              </a:p>
            </p:txBody>
          </p:sp>
        </mc:Fallback>
      </mc:AlternateContent>
    </p:spTree>
    <p:extLst>
      <p:ext uri="{BB962C8B-B14F-4D97-AF65-F5344CB8AC3E}">
        <p14:creationId xmlns:p14="http://schemas.microsoft.com/office/powerpoint/2010/main" val="1614483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Optimal Solution using BFS</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462970" cy="4182640"/>
              </a:xfrm>
            </p:spPr>
            <p:txBody>
              <a:bodyPr>
                <a:normAutofit/>
              </a:bodyPr>
              <a:lstStyle/>
              <a:p>
                <a:pPr algn="l"/>
                <a:r>
                  <a:rPr lang="en-US" sz="1500" dirty="0" smtClean="0">
                    <a:solidFill>
                      <a:srgbClr val="00B050"/>
                    </a:solidFill>
                  </a:rPr>
                  <a:t>Result:</a:t>
                </a:r>
                <a:r>
                  <a:rPr lang="en-US" sz="1500" dirty="0" smtClean="0"/>
                  <a:t> If an LPP has an optimal solution, then one of the BFS is optimal.</a:t>
                </a:r>
                <a:endParaRPr lang="en-US" sz="1600" dirty="0" smtClean="0"/>
              </a:p>
              <a:p>
                <a:pPr algn="l"/>
                <a:endParaRPr lang="en-US" sz="1600" dirty="0" smtClean="0"/>
              </a:p>
              <a:p>
                <a:pPr algn="l"/>
                <a:r>
                  <a:rPr lang="en-US" sz="1600" dirty="0" smtClean="0">
                    <a:solidFill>
                      <a:srgbClr val="7030A0"/>
                    </a:solidFill>
                  </a:rPr>
                  <a:t>Remark :</a:t>
                </a:r>
                <a:r>
                  <a:rPr lang="en-US" sz="1600" dirty="0" smtClean="0"/>
                  <a:t> </a:t>
                </a:r>
                <a:r>
                  <a:rPr lang="en-US" sz="1500" dirty="0">
                    <a:latin typeface="Cambria Math" panose="02040503050406030204" pitchFamily="18" charset="0"/>
                  </a:rPr>
                  <a:t>In case the optimal solution exists, as one of the BFS is guaranteed to be optimal, one may find all the BFS and choose the optimal one (by comparison).</a:t>
                </a:r>
              </a:p>
              <a:p>
                <a:pPr algn="l"/>
                <a:endParaRPr lang="en-US" sz="1500" dirty="0"/>
              </a:p>
              <a:p>
                <a:pPr algn="l"/>
                <a:r>
                  <a:rPr lang="en-US" dirty="0" smtClean="0">
                    <a:solidFill>
                      <a:srgbClr val="0070C0"/>
                    </a:solidFill>
                  </a:rPr>
                  <a:t>Example :</a:t>
                </a:r>
                <a:r>
                  <a:rPr lang="en-US" sz="1500" dirty="0" smtClean="0"/>
                  <a:t> </a:t>
                </a:r>
                <a:r>
                  <a:rPr lang="en-US" sz="1500" dirty="0">
                    <a:latin typeface="Cambria Math" panose="02040503050406030204" pitchFamily="18" charset="0"/>
                  </a:rPr>
                  <a:t>If the feasible region for an LPP is described by the equations :</a:t>
                </a:r>
              </a:p>
              <a:p>
                <a:pPr algn="l"/>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3</m:t>
                          </m:r>
                        </m:sub>
                      </m:sSub>
                      <m:r>
                        <a:rPr lang="en-US" sz="1500">
                          <a:latin typeface="Cambria Math" panose="02040503050406030204" pitchFamily="18" charset="0"/>
                        </a:rPr>
                        <m:t>=4</m:t>
                      </m:r>
                    </m:oMath>
                  </m:oMathPara>
                </a14:m>
                <a:endParaRPr lang="en-US" sz="1500" dirty="0"/>
              </a:p>
              <a:p>
                <a:pPr algn="l"/>
                <a:r>
                  <a:rPr lang="en-US" sz="1500" dirty="0"/>
                  <a:t>                                                         </a:t>
                </a:r>
                <a:r>
                  <a:rPr lang="en-US" sz="1500" dirty="0" smtClean="0"/>
                  <a:t> </a:t>
                </a:r>
                <a14:m>
                  <m:oMath xmlns:m="http://schemas.openxmlformats.org/officeDocument/2006/math">
                    <m:r>
                      <a:rPr lang="en-US" sz="1500">
                        <a:latin typeface="Cambria Math" panose="02040503050406030204" pitchFamily="18" charset="0"/>
                      </a:rPr>
                      <m:t>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+4</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3</m:t>
                        </m:r>
                      </m:sub>
                    </m:sSub>
                    <m:r>
                      <a:rPr lang="en-US" sz="1500">
                        <a:latin typeface="Cambria Math" panose="02040503050406030204" pitchFamily="18" charset="0"/>
                      </a:rPr>
                      <m:t>=8</m:t>
                    </m:r>
                  </m:oMath>
                </a14:m>
                <a:r>
                  <a:rPr lang="en-US" sz="1500" dirty="0"/>
                  <a:t>  </a:t>
                </a:r>
              </a:p>
              <a:p>
                <a:pPr algn="l"/>
                <a:endParaRPr lang="en-US" sz="1500" dirty="0" smtClean="0"/>
              </a:p>
              <a:p>
                <a:pPr algn="l"/>
                <a:r>
                  <a:rPr lang="en-US" sz="1500" dirty="0" smtClean="0">
                    <a:latin typeface="Cambria Math" panose="02040503050406030204" pitchFamily="18" charset="0"/>
                  </a:rPr>
                  <a:t>Then</a:t>
                </a:r>
                <a:r>
                  <a:rPr lang="en-US" sz="1500" dirty="0">
                    <a:latin typeface="Cambria Math" panose="02040503050406030204" pitchFamily="18" charset="0"/>
                  </a:rPr>
                  <a:t>, </a:t>
                </a:r>
                <a14:m>
                  <m:oMath xmlns:m="http://schemas.openxmlformats.org/officeDocument/2006/math">
                    <m:d>
                      <m:dPr>
                        <m:ctrlPr>
                          <a:rPr lang="en-US" sz="1500" i="1">
                            <a:latin typeface="Cambria Math" panose="02040503050406030204" pitchFamily="18" charset="0"/>
                          </a:rPr>
                        </m:ctrlPr>
                      </m:dPr>
                      <m:e>
                        <m:r>
                          <a:rPr lang="en-US" sz="1500">
                            <a:latin typeface="Cambria Math" panose="02040503050406030204" pitchFamily="18" charset="0"/>
                          </a:rPr>
                          <m:t>0,2,0</m:t>
                        </m:r>
                      </m:e>
                    </m:d>
                  </m:oMath>
                </a14:m>
                <a:r>
                  <a:rPr lang="en-US" sz="1500" dirty="0">
                    <a:latin typeface="Cambria Math" panose="02040503050406030204" pitchFamily="18" charset="0"/>
                  </a:rPr>
                  <a:t> </a:t>
                </a:r>
                <a14:m>
                  <m:oMath xmlns:m="http://schemas.openxmlformats.org/officeDocument/2006/math">
                    <m:r>
                      <m:rPr>
                        <m:sty m:val="p"/>
                      </m:rPr>
                      <a:rPr lang="en-US" sz="1500">
                        <a:latin typeface="Cambria Math" panose="02040503050406030204" pitchFamily="18" charset="0"/>
                      </a:rPr>
                      <m:t>and</m:t>
                    </m:r>
                    <m:r>
                      <a:rPr lang="en-US" sz="1500">
                        <a:latin typeface="Cambria Math" panose="02040503050406030204" pitchFamily="18" charset="0"/>
                      </a:rPr>
                      <m:t> </m:t>
                    </m:r>
                    <m:d>
                      <m:dPr>
                        <m:ctrlPr>
                          <a:rPr lang="en-US" sz="1500" i="1">
                            <a:latin typeface="Cambria Math" panose="02040503050406030204" pitchFamily="18" charset="0"/>
                          </a:rPr>
                        </m:ctrlPr>
                      </m:dPr>
                      <m:e>
                        <m:r>
                          <a:rPr lang="en-US" sz="1500">
                            <a:latin typeface="Cambria Math" panose="02040503050406030204" pitchFamily="18" charset="0"/>
                          </a:rPr>
                          <m:t>4,0,0</m:t>
                        </m:r>
                      </m:e>
                    </m:d>
                  </m:oMath>
                </a14:m>
                <a:r>
                  <a:rPr lang="en-US" sz="1500" dirty="0">
                    <a:latin typeface="Cambria Math" panose="02040503050406030204" pitchFamily="18" charset="0"/>
                  </a:rPr>
                  <a:t> are a basic feasible solution for the above problem. </a:t>
                </a:r>
                <a:r>
                  <a:rPr lang="en-US" sz="1500" dirty="0" smtClean="0">
                    <a:latin typeface="Cambria Math" panose="02040503050406030204" pitchFamily="18" charset="0"/>
                  </a:rPr>
                  <a:t>Thus any linear function (having a bounded optimal solution) will have optimal value at </a:t>
                </a:r>
                <a14:m>
                  <m:oMath xmlns:m="http://schemas.openxmlformats.org/officeDocument/2006/math">
                    <m:d>
                      <m:dPr>
                        <m:ctrlPr>
                          <a:rPr lang="en-US" sz="1500" i="1">
                            <a:latin typeface="Cambria Math" panose="02040503050406030204" pitchFamily="18" charset="0"/>
                          </a:rPr>
                        </m:ctrlPr>
                      </m:dPr>
                      <m:e>
                        <m:r>
                          <a:rPr lang="en-US" sz="1500">
                            <a:latin typeface="Cambria Math" panose="02040503050406030204" pitchFamily="18" charset="0"/>
                          </a:rPr>
                          <m:t>0,2,0</m:t>
                        </m:r>
                      </m:e>
                    </m:d>
                  </m:oMath>
                </a14:m>
                <a:r>
                  <a:rPr lang="en-US" sz="1500" dirty="0">
                    <a:latin typeface="Cambria Math" panose="02040503050406030204" pitchFamily="18" charset="0"/>
                  </a:rPr>
                  <a:t> </a:t>
                </a:r>
                <a14:m>
                  <m:oMath xmlns:m="http://schemas.openxmlformats.org/officeDocument/2006/math">
                    <m:r>
                      <m:rPr>
                        <m:sty m:val="p"/>
                      </m:rPr>
                      <a:rPr lang="en-US" sz="1500" dirty="0">
                        <a:latin typeface="Cambria Math" panose="02040503050406030204" pitchFamily="18" charset="0"/>
                      </a:rPr>
                      <m:t>o</m:t>
                    </m:r>
                    <m:r>
                      <m:rPr>
                        <m:sty m:val="p"/>
                      </m:rPr>
                      <a:rPr lang="en-US" sz="1500" b="0" i="0" dirty="0" smtClean="0">
                        <a:latin typeface="Cambria Math" panose="02040503050406030204" pitchFamily="18" charset="0"/>
                      </a:rPr>
                      <m:t>r</m:t>
                    </m:r>
                    <m:r>
                      <a:rPr lang="en-US" sz="1500">
                        <a:latin typeface="Cambria Math" panose="02040503050406030204" pitchFamily="18" charset="0"/>
                      </a:rPr>
                      <m:t> </m:t>
                    </m:r>
                    <m:d>
                      <m:dPr>
                        <m:ctrlPr>
                          <a:rPr lang="en-US" sz="1500" i="1">
                            <a:latin typeface="Cambria Math" panose="02040503050406030204" pitchFamily="18" charset="0"/>
                          </a:rPr>
                        </m:ctrlPr>
                      </m:dPr>
                      <m:e>
                        <m:r>
                          <a:rPr lang="en-US" sz="1500">
                            <a:latin typeface="Cambria Math" panose="02040503050406030204" pitchFamily="18" charset="0"/>
                          </a:rPr>
                          <m:t>4,0,0</m:t>
                        </m:r>
                      </m:e>
                    </m:d>
                  </m:oMath>
                </a14:m>
                <a:r>
                  <a:rPr lang="en-US" sz="1500" dirty="0" smtClean="0">
                    <a:latin typeface="Cambria Math" panose="02040503050406030204" pitchFamily="18" charset="0"/>
                  </a:rPr>
                  <a:t>.</a:t>
                </a:r>
                <a:endParaRPr lang="en-US" sz="1500" dirty="0">
                  <a:latin typeface="Cambria Math" panose="02040503050406030204" pitchFamily="18" charset="0"/>
                </a:endParaRPr>
              </a:p>
              <a:p>
                <a:pPr algn="l"/>
                <a:endParaRPr lang="en-US" sz="1600" dirty="0"/>
              </a:p>
              <a:p>
                <a:pPr algn="l"/>
                <a:endParaRPr lang="en-US" sz="1600"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576" t="-292"/>
                </a:stretch>
              </a:blipFill>
            </p:spPr>
            <p:txBody>
              <a:bodyPr/>
              <a:lstStyle/>
              <a:p>
                <a:r>
                  <a:rPr lang="en-US">
                    <a:noFill/>
                  </a:rPr>
                  <a:t> </a:t>
                </a:r>
              </a:p>
            </p:txBody>
          </p:sp>
        </mc:Fallback>
      </mc:AlternateContent>
    </p:spTree>
    <p:extLst>
      <p:ext uri="{BB962C8B-B14F-4D97-AF65-F5344CB8AC3E}">
        <p14:creationId xmlns:p14="http://schemas.microsoft.com/office/powerpoint/2010/main" val="999326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smtClean="0"/>
              <a:t>Optimal Solution using BFS</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462970" cy="4182640"/>
              </a:xfrm>
            </p:spPr>
            <p:txBody>
              <a:bodyPr>
                <a:normAutofit/>
              </a:bodyPr>
              <a:lstStyle/>
              <a:p>
                <a:pPr algn="l"/>
                <a:r>
                  <a:rPr lang="en-US" dirty="0" smtClean="0">
                    <a:solidFill>
                      <a:srgbClr val="0070C0"/>
                    </a:solidFill>
                  </a:rPr>
                  <a:t>Example :                                  </a:t>
                </a:r>
                <a14:m>
                  <m:oMath xmlns:m="http://schemas.openxmlformats.org/officeDocument/2006/math">
                    <m:func>
                      <m:funcPr>
                        <m:ctrlPr>
                          <a:rPr lang="en-US" sz="1500" i="1" smtClean="0">
                            <a:solidFill>
                              <a:schemeClr val="tx1"/>
                            </a:solidFill>
                            <a:latin typeface="Cambria Math" panose="02040503050406030204" pitchFamily="18" charset="0"/>
                          </a:rPr>
                        </m:ctrlPr>
                      </m:funcPr>
                      <m:fName>
                        <m:r>
                          <m:rPr>
                            <m:sty m:val="p"/>
                          </m:rPr>
                          <a:rPr lang="en-US" sz="1500">
                            <a:solidFill>
                              <a:schemeClr val="tx1"/>
                            </a:solidFill>
                            <a:latin typeface="Cambria Math" panose="02040503050406030204" pitchFamily="18" charset="0"/>
                          </a:rPr>
                          <m:t>max</m:t>
                        </m:r>
                      </m:fName>
                      <m:e>
                        <m:sSub>
                          <m:sSubPr>
                            <m:ctrlPr>
                              <a:rPr lang="en-US" sz="1500" i="1">
                                <a:solidFill>
                                  <a:schemeClr val="tx1"/>
                                </a:solidFill>
                                <a:latin typeface="Cambria Math" panose="02040503050406030204" pitchFamily="18" charset="0"/>
                              </a:rPr>
                            </m:ctrlPr>
                          </m:sSubPr>
                          <m:e>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1</m:t>
                            </m:r>
                          </m:sub>
                        </m:sSub>
                        <m:r>
                          <a:rPr lang="en-US" sz="1500">
                            <a:solidFill>
                              <a:schemeClr val="tx1"/>
                            </a:solidFill>
                            <a:latin typeface="Cambria Math" panose="02040503050406030204" pitchFamily="18" charset="0"/>
                          </a:rPr>
                          <m:t>+</m:t>
                        </m:r>
                        <m:r>
                          <a:rPr lang="en-US" sz="1500" b="0" i="0" smtClean="0">
                            <a:solidFill>
                              <a:schemeClr val="tx1"/>
                            </a:solidFill>
                            <a:latin typeface="Cambria Math" panose="02040503050406030204" pitchFamily="18" charset="0"/>
                          </a:rPr>
                          <m:t>2</m:t>
                        </m:r>
                        <m:sSub>
                          <m:sSubPr>
                            <m:ctrlPr>
                              <a:rPr lang="en-US" sz="1500" i="1">
                                <a:solidFill>
                                  <a:schemeClr val="tx1"/>
                                </a:solidFill>
                                <a:latin typeface="Cambria Math" panose="02040503050406030204" pitchFamily="18" charset="0"/>
                              </a:rPr>
                            </m:ctrlPr>
                          </m:sSubPr>
                          <m:e>
                            <m:r>
                              <a:rPr lang="en-US" sz="1500">
                                <a:solidFill>
                                  <a:schemeClr val="tx1"/>
                                </a:solidFill>
                                <a:latin typeface="Cambria Math" panose="02040503050406030204" pitchFamily="18" charset="0"/>
                              </a:rPr>
                              <m:t>𝑥</m:t>
                            </m:r>
                          </m:e>
                          <m:sub>
                            <m:r>
                              <a:rPr lang="en-US" sz="1500">
                                <a:solidFill>
                                  <a:schemeClr val="tx1"/>
                                </a:solidFill>
                                <a:latin typeface="Cambria Math" panose="02040503050406030204" pitchFamily="18" charset="0"/>
                              </a:rPr>
                              <m:t>2</m:t>
                            </m:r>
                          </m:sub>
                        </m:sSub>
                      </m:e>
                    </m:func>
                  </m:oMath>
                </a14:m>
                <a:r>
                  <a:rPr lang="en-US" sz="1500" dirty="0" smtClean="0"/>
                  <a:t>  </a:t>
                </a:r>
                <a:r>
                  <a:rPr lang="en-US" sz="1500" dirty="0" err="1" smtClean="0"/>
                  <a:t>s.t.</a:t>
                </a:r>
                <a:r>
                  <a:rPr lang="en-US" sz="1500" dirty="0" smtClean="0"/>
                  <a:t> </a:t>
                </a:r>
                <a:endParaRPr lang="en-US" sz="1500" dirty="0"/>
              </a:p>
              <a:p>
                <a:pPr algn="l"/>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b="0" i="0" smtClean="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b="0" i="1" smtClean="0">
                          <a:latin typeface="Cambria Math" panose="02040503050406030204" pitchFamily="18" charset="0"/>
                        </a:rPr>
                        <m:t>≤</m:t>
                      </m:r>
                      <m:r>
                        <a:rPr lang="en-US" sz="1500">
                          <a:latin typeface="Cambria Math" panose="02040503050406030204" pitchFamily="18" charset="0"/>
                        </a:rPr>
                        <m:t>4</m:t>
                      </m:r>
                    </m:oMath>
                  </m:oMathPara>
                </a14:m>
                <a:endParaRPr lang="en-US" sz="1500" dirty="0"/>
              </a:p>
              <a:p>
                <a:pPr algn="l"/>
                <a:r>
                  <a:rPr lang="en-US" sz="1500" dirty="0"/>
                  <a:t>                                                     </a:t>
                </a:r>
                <a:r>
                  <a:rPr lang="en-US" sz="1500" dirty="0" smtClean="0"/>
                  <a:t>          </a:t>
                </a:r>
                <a14:m>
                  <m:oMath xmlns:m="http://schemas.openxmlformats.org/officeDocument/2006/math">
                    <m:r>
                      <a:rPr lang="en-US" sz="1500">
                        <a:latin typeface="Cambria Math" panose="02040503050406030204" pitchFamily="18" charset="0"/>
                      </a:rPr>
                      <m:t>2</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b="0" i="1" smtClean="0">
                        <a:latin typeface="Cambria Math" panose="02040503050406030204" pitchFamily="18" charset="0"/>
                      </a:rPr>
                      <m:t>≤6</m:t>
                    </m:r>
                  </m:oMath>
                </a14:m>
                <a:endParaRPr lang="en-US" sz="1500" b="0" dirty="0" smtClean="0"/>
              </a:p>
              <a:p>
                <a:pPr algn="l"/>
                <a:r>
                  <a:rPr lang="en-US" sz="1500" b="0" dirty="0" smtClean="0"/>
                  <a:t>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2</m:t>
                        </m:r>
                      </m:sub>
                    </m:sSub>
                    <m:r>
                      <a:rPr lang="en-US" sz="1500" b="0" i="1" smtClean="0">
                        <a:latin typeface="Cambria Math" panose="02040503050406030204" pitchFamily="18" charset="0"/>
                      </a:rPr>
                      <m:t>≥0 </m:t>
                    </m:r>
                  </m:oMath>
                </a14:m>
                <a:r>
                  <a:rPr lang="en-US" sz="1500" dirty="0" smtClean="0"/>
                  <a:t>                   </a:t>
                </a:r>
                <a:endParaRPr lang="en-US" sz="1500" dirty="0"/>
              </a:p>
              <a:p>
                <a:pPr algn="l"/>
                <a:endParaRPr lang="en-US" sz="1500" dirty="0" smtClean="0"/>
              </a:p>
              <a:p>
                <a:pPr algn="l"/>
                <a:r>
                  <a:rPr lang="en-US" sz="1500" dirty="0"/>
                  <a:t>Then the above problem can be written as :</a:t>
                </a:r>
              </a:p>
              <a:p>
                <a:pPr algn="l"/>
                <a:r>
                  <a:rPr lang="en-US" sz="1600" dirty="0" smtClean="0">
                    <a:solidFill>
                      <a:schemeClr val="tx1"/>
                    </a:solidFill>
                  </a:rPr>
                  <a:t>                                                      </a:t>
                </a:r>
                <a14:m>
                  <m:oMath xmlns:m="http://schemas.openxmlformats.org/officeDocument/2006/math">
                    <m:func>
                      <m:funcPr>
                        <m:ctrlPr>
                          <a:rPr lang="en-US" sz="1600" i="1">
                            <a:solidFill>
                              <a:schemeClr val="tx1"/>
                            </a:solidFill>
                            <a:latin typeface="Cambria Math" panose="02040503050406030204" pitchFamily="18" charset="0"/>
                          </a:rPr>
                        </m:ctrlPr>
                      </m:funcPr>
                      <m:fName>
                        <m:r>
                          <m:rPr>
                            <m:sty m:val="p"/>
                          </m:rPr>
                          <a:rPr lang="en-US" sz="1600">
                            <a:solidFill>
                              <a:schemeClr val="tx1"/>
                            </a:solidFill>
                            <a:latin typeface="Cambria Math" panose="02040503050406030204" pitchFamily="18" charset="0"/>
                          </a:rPr>
                          <m:t>max</m:t>
                        </m:r>
                      </m:fName>
                      <m:e>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1</m:t>
                            </m:r>
                          </m:sub>
                        </m:sSub>
                        <m:r>
                          <a:rPr lang="en-US" sz="1600">
                            <a:solidFill>
                              <a:schemeClr val="tx1"/>
                            </a:solidFill>
                            <a:latin typeface="Cambria Math" panose="02040503050406030204" pitchFamily="18" charset="0"/>
                          </a:rPr>
                          <m:t>+2</m:t>
                        </m:r>
                        <m:sSub>
                          <m:sSubPr>
                            <m:ctrlPr>
                              <a:rPr lang="en-US" sz="1600" i="1">
                                <a:solidFill>
                                  <a:schemeClr val="tx1"/>
                                </a:solidFill>
                                <a:latin typeface="Cambria Math" panose="02040503050406030204" pitchFamily="18" charset="0"/>
                              </a:rPr>
                            </m:ctrlPr>
                          </m:sSubPr>
                          <m:e>
                            <m:r>
                              <a:rPr lang="en-US" sz="1600">
                                <a:solidFill>
                                  <a:schemeClr val="tx1"/>
                                </a:solidFill>
                                <a:latin typeface="Cambria Math" panose="02040503050406030204" pitchFamily="18" charset="0"/>
                              </a:rPr>
                              <m:t>𝑥</m:t>
                            </m:r>
                          </m:e>
                          <m:sub>
                            <m:r>
                              <a:rPr lang="en-US" sz="1600">
                                <a:solidFill>
                                  <a:schemeClr val="tx1"/>
                                </a:solidFill>
                                <a:latin typeface="Cambria Math" panose="02040503050406030204" pitchFamily="18" charset="0"/>
                              </a:rPr>
                              <m:t>2</m:t>
                            </m:r>
                          </m:sub>
                        </m:sSub>
                      </m:e>
                    </m:func>
                  </m:oMath>
                </a14:m>
                <a:r>
                  <a:rPr lang="en-US" sz="1600" dirty="0"/>
                  <a:t>  </a:t>
                </a:r>
                <a:r>
                  <a:rPr lang="en-US" sz="1600" dirty="0" err="1"/>
                  <a:t>s.t.</a:t>
                </a:r>
                <a:r>
                  <a:rPr lang="en-US" sz="1600" dirty="0"/>
                  <a:t> </a:t>
                </a:r>
              </a:p>
              <a:p>
                <a:pPr algn="l"/>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0" smtClean="0">
                          <a:latin typeface="Cambria Math" panose="02040503050406030204" pitchFamily="18" charset="0"/>
                        </a:rPr>
                        <m:t>=</m:t>
                      </m:r>
                      <m:r>
                        <a:rPr lang="en-US" sz="1600">
                          <a:latin typeface="Cambria Math" panose="02040503050406030204" pitchFamily="18" charset="0"/>
                        </a:rPr>
                        <m:t>4</m:t>
                      </m:r>
                    </m:oMath>
                  </m:oMathPara>
                </a14:m>
                <a:endParaRPr lang="en-US" sz="1600" dirty="0"/>
              </a:p>
              <a:p>
                <a:pPr algn="l"/>
                <a:r>
                  <a:rPr lang="en-US" sz="1600" dirty="0"/>
                  <a:t>                                                   </a:t>
                </a:r>
                <a:r>
                  <a:rPr lang="en-US" sz="1600" dirty="0" smtClean="0"/>
                  <a:t> </a:t>
                </a:r>
                <a14:m>
                  <m:oMath xmlns:m="http://schemas.openxmlformats.org/officeDocument/2006/math">
                    <m:r>
                      <a:rPr lang="en-US" sz="1600" b="0" i="0" smtClean="0">
                        <a:latin typeface="Cambria Math" panose="02040503050406030204" pitchFamily="18" charset="0"/>
                      </a:rPr>
                      <m:t> </m:t>
                    </m:r>
                    <m:r>
                      <a:rPr lang="en-US" sz="1600">
                        <a:latin typeface="Cambria Math" panose="02040503050406030204" pitchFamily="18" charset="0"/>
                      </a:rPr>
                      <m:t>2</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a:latin typeface="Cambria Math" panose="02040503050406030204" pitchFamily="18" charset="0"/>
                          </a:rPr>
                          <m:t>𝑥</m:t>
                        </m:r>
                      </m:e>
                      <m:sub>
                        <m:r>
                          <a:rPr lang="en-US" sz="160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m:t>
                    </m:r>
                    <m:r>
                      <a:rPr lang="en-US" sz="1600" i="1">
                        <a:latin typeface="Cambria Math" panose="02040503050406030204" pitchFamily="18" charset="0"/>
                      </a:rPr>
                      <m:t>6</m:t>
                    </m:r>
                  </m:oMath>
                </a14:m>
                <a:endParaRPr lang="en-US" sz="1600" dirty="0"/>
              </a:p>
              <a:p>
                <a:pPr algn="l"/>
                <a:r>
                  <a:rPr lang="en-US" sz="1600" dirty="0"/>
                  <a:t>                                                     </a:t>
                </a:r>
                <a:r>
                  <a:rPr lang="en-US" sz="1600" dirty="0" smtClean="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i="1">
                        <a:latin typeface="Cambria Math" panose="02040503050406030204" pitchFamily="18" charset="0"/>
                      </a:rPr>
                      <m:t>≥0 </m:t>
                    </m:r>
                  </m:oMath>
                </a14:m>
                <a:r>
                  <a:rPr lang="en-US" sz="1600" dirty="0"/>
                  <a:t>                   </a:t>
                </a:r>
              </a:p>
              <a:p>
                <a:pPr algn="l"/>
                <a:endParaRPr lang="en-US" sz="1600" dirty="0"/>
              </a:p>
              <a:p>
                <a:pPr algn="l"/>
                <a:endParaRPr lang="en-US" sz="1600" dirty="0" smtClean="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576" t="-875"/>
                </a:stretch>
              </a:blipFill>
            </p:spPr>
            <p:txBody>
              <a:bodyPr/>
              <a:lstStyle/>
              <a:p>
                <a:r>
                  <a:rPr lang="en-US">
                    <a:noFill/>
                  </a:rPr>
                  <a:t> </a:t>
                </a:r>
              </a:p>
            </p:txBody>
          </p:sp>
        </mc:Fallback>
      </mc:AlternateContent>
    </p:spTree>
    <p:extLst>
      <p:ext uri="{BB962C8B-B14F-4D97-AF65-F5344CB8AC3E}">
        <p14:creationId xmlns:p14="http://schemas.microsoft.com/office/powerpoint/2010/main" val="33141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smtClean="0"/>
              <a:t>Optimal Solution using BFS</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208432"/>
                <a:ext cx="8462970" cy="4182640"/>
              </a:xfrm>
            </p:spPr>
            <p:txBody>
              <a:bodyPr>
                <a:normAutofit/>
              </a:bodyPr>
              <a:lstStyle/>
              <a:p>
                <a:pPr algn="l"/>
                <a:endParaRPr lang="en-US" sz="1500" dirty="0" smtClean="0"/>
              </a:p>
              <a:p>
                <a:pPr algn="l"/>
                <a:r>
                  <a:rPr lang="en-US" sz="1500" dirty="0">
                    <a:latin typeface="Cambria Math" panose="02040503050406030204" pitchFamily="18" charset="0"/>
                  </a:rPr>
                  <a:t>Then</a:t>
                </a:r>
                <a:r>
                  <a:rPr lang="en-US" sz="1500" dirty="0" smtClean="0">
                    <a:latin typeface="Cambria Math" panose="02040503050406030204" pitchFamily="18" charset="0"/>
                  </a:rPr>
                  <a:t>,</a:t>
                </a:r>
              </a:p>
              <a:p>
                <a:pPr algn="l"/>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1</m:t>
                        </m:r>
                      </m:sub>
                    </m:sSub>
                    <m:r>
                      <a:rPr lang="en-US" sz="1500" b="0" i="1" smtClean="0">
                        <a:latin typeface="Cambria Math" panose="02040503050406030204" pitchFamily="18" charset="0"/>
                      </a:rPr>
                      <m:t>=0,</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2</m:t>
                        </m:r>
                      </m:sub>
                    </m:sSub>
                    <m:r>
                      <a:rPr lang="en-US" sz="1500" b="0" i="1" smtClean="0">
                        <a:latin typeface="Cambria Math" panose="02040503050406030204" pitchFamily="18" charset="0"/>
                      </a:rPr>
                      <m:t>=0⇒</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3</m:t>
                        </m:r>
                      </m:sub>
                    </m:sSub>
                    <m:r>
                      <a:rPr lang="en-US" sz="1500" b="0" i="1" smtClean="0">
                        <a:latin typeface="Cambria Math" panose="02040503050406030204" pitchFamily="18" charset="0"/>
                      </a:rPr>
                      <m:t>=4,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𝑥</m:t>
                        </m:r>
                      </m:e>
                      <m:sub>
                        <m:r>
                          <a:rPr lang="en-US" sz="1500" b="0" i="1" smtClean="0">
                            <a:latin typeface="Cambria Math" panose="02040503050406030204" pitchFamily="18" charset="0"/>
                          </a:rPr>
                          <m:t>4</m:t>
                        </m:r>
                      </m:sub>
                    </m:sSub>
                    <m:r>
                      <a:rPr lang="en-US" sz="1500" b="0" i="1" smtClean="0">
                        <a:latin typeface="Cambria Math" panose="02040503050406030204" pitchFamily="18" charset="0"/>
                      </a:rPr>
                      <m:t>=6 </m:t>
                    </m:r>
                  </m:oMath>
                </a14:m>
                <a:r>
                  <a:rPr lang="en-US" sz="1500" dirty="0" smtClean="0"/>
                  <a:t> </a:t>
                </a:r>
              </a:p>
              <a:p>
                <a:pPr algn="l"/>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3</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2</m:t>
                        </m:r>
                      </m:sub>
                    </m:sSub>
                    <m:r>
                      <a:rPr lang="en-US" sz="1500" i="1">
                        <a:latin typeface="Cambria Math" panose="02040503050406030204" pitchFamily="18" charset="0"/>
                      </a:rPr>
                      <m:t>=4, </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4</m:t>
                        </m:r>
                      </m:sub>
                    </m:sSub>
                    <m:r>
                      <a:rPr lang="en-US" sz="1500" i="1">
                        <a:latin typeface="Cambria Math" panose="02040503050406030204" pitchFamily="18" charset="0"/>
                      </a:rPr>
                      <m:t>=</m:t>
                    </m:r>
                    <m:r>
                      <a:rPr lang="en-US" sz="1500" b="0" i="1" smtClean="0">
                        <a:latin typeface="Cambria Math" panose="02040503050406030204" pitchFamily="18" charset="0"/>
                      </a:rPr>
                      <m:t>2</m:t>
                    </m:r>
                    <m:r>
                      <a:rPr lang="en-US" sz="1500" i="1">
                        <a:latin typeface="Cambria Math" panose="02040503050406030204" pitchFamily="18" charset="0"/>
                      </a:rPr>
                      <m:t> </m:t>
                    </m:r>
                  </m:oMath>
                </a14:m>
                <a:r>
                  <a:rPr lang="en-US" sz="1500" dirty="0"/>
                  <a:t> </a:t>
                </a:r>
              </a:p>
              <a:p>
                <a:pPr algn="l"/>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1</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4</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2</m:t>
                        </m:r>
                      </m:sub>
                    </m:sSub>
                    <m:r>
                      <a:rPr lang="en-US" sz="1500" i="1">
                        <a:latin typeface="Cambria Math" panose="02040503050406030204" pitchFamily="18" charset="0"/>
                      </a:rPr>
                      <m:t>=</m:t>
                    </m:r>
                    <m:r>
                      <a:rPr lang="en-US" sz="1500" b="0" i="1" smtClean="0">
                        <a:latin typeface="Cambria Math" panose="02040503050406030204" pitchFamily="18" charset="0"/>
                      </a:rPr>
                      <m:t>6</m:t>
                    </m:r>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3</m:t>
                        </m:r>
                      </m:sub>
                    </m:sSub>
                    <m:r>
                      <a:rPr lang="en-US" sz="1500" i="1">
                        <a:latin typeface="Cambria Math" panose="02040503050406030204" pitchFamily="18" charset="0"/>
                      </a:rPr>
                      <m:t>=</m:t>
                    </m:r>
                    <m:r>
                      <a:rPr lang="en-US" sz="1500" b="0" i="1" smtClean="0">
                        <a:latin typeface="Cambria Math" panose="02040503050406030204" pitchFamily="18" charset="0"/>
                      </a:rPr>
                      <m:t>−2</m:t>
                    </m:r>
                    <m:r>
                      <a:rPr lang="en-US" sz="1500" i="1">
                        <a:latin typeface="Cambria Math" panose="02040503050406030204" pitchFamily="18" charset="0"/>
                      </a:rPr>
                      <m:t> </m:t>
                    </m:r>
                  </m:oMath>
                </a14:m>
                <a:r>
                  <a:rPr lang="en-US" sz="1500" dirty="0" smtClean="0"/>
                  <a:t> </a:t>
                </a:r>
                <a:r>
                  <a:rPr lang="en-US" sz="1500" dirty="0">
                    <a:latin typeface="Cambria Math" panose="02040503050406030204" pitchFamily="18" charset="0"/>
                  </a:rPr>
                  <a:t>(not a BFS)</a:t>
                </a:r>
              </a:p>
              <a:p>
                <a:pPr algn="l"/>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2</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3</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1</m:t>
                        </m:r>
                      </m:sub>
                    </m:sSub>
                    <m:r>
                      <a:rPr lang="en-US" sz="1500" i="1">
                        <a:latin typeface="Cambria Math" panose="02040503050406030204" pitchFamily="18" charset="0"/>
                      </a:rPr>
                      <m:t>=4, </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i="1">
                            <a:latin typeface="Cambria Math" panose="02040503050406030204" pitchFamily="18" charset="0"/>
                          </a:rPr>
                          <m:t>4</m:t>
                        </m:r>
                      </m:sub>
                    </m:sSub>
                    <m:r>
                      <a:rPr lang="en-US" sz="1500" i="1">
                        <a:latin typeface="Cambria Math" panose="02040503050406030204" pitchFamily="18" charset="0"/>
                      </a:rPr>
                      <m:t>=</m:t>
                    </m:r>
                    <m:r>
                      <a:rPr lang="en-US" sz="1500" b="0" i="1" smtClean="0">
                        <a:latin typeface="Cambria Math" panose="02040503050406030204" pitchFamily="18" charset="0"/>
                      </a:rPr>
                      <m:t>−2</m:t>
                    </m:r>
                    <m:r>
                      <a:rPr lang="en-US" sz="1500" i="1">
                        <a:latin typeface="Cambria Math" panose="02040503050406030204" pitchFamily="18" charset="0"/>
                      </a:rPr>
                      <m:t> </m:t>
                    </m:r>
                  </m:oMath>
                </a14:m>
                <a:r>
                  <a:rPr lang="en-US" sz="1500" dirty="0"/>
                  <a:t> </a:t>
                </a:r>
                <a:r>
                  <a:rPr lang="en-US" sz="1500" dirty="0">
                    <a:latin typeface="Cambria Math" panose="02040503050406030204" pitchFamily="18" charset="0"/>
                  </a:rPr>
                  <a:t>(not a BFS)</a:t>
                </a:r>
              </a:p>
              <a:p>
                <a:pPr algn="l"/>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2</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4</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1</m:t>
                        </m:r>
                      </m:sub>
                    </m:sSub>
                    <m:r>
                      <a:rPr lang="en-US" sz="1500" i="1">
                        <a:latin typeface="Cambria Math" panose="02040503050406030204" pitchFamily="18" charset="0"/>
                      </a:rPr>
                      <m:t>=</m:t>
                    </m:r>
                    <m:r>
                      <a:rPr lang="en-US" sz="1500" b="0" i="1" smtClean="0">
                        <a:latin typeface="Cambria Math" panose="02040503050406030204" pitchFamily="18" charset="0"/>
                      </a:rPr>
                      <m:t>3,</m:t>
                    </m:r>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3</m:t>
                        </m:r>
                      </m:sub>
                    </m:sSub>
                    <m:r>
                      <a:rPr lang="en-US" sz="1500" i="1">
                        <a:latin typeface="Cambria Math" panose="02040503050406030204" pitchFamily="18" charset="0"/>
                      </a:rPr>
                      <m:t>=</m:t>
                    </m:r>
                    <m:r>
                      <a:rPr lang="en-US" sz="1500" b="0" i="1" smtClean="0">
                        <a:latin typeface="Cambria Math" panose="02040503050406030204" pitchFamily="18" charset="0"/>
                      </a:rPr>
                      <m:t>1</m:t>
                    </m:r>
                    <m:r>
                      <a:rPr lang="en-US" sz="1500" i="1">
                        <a:latin typeface="Cambria Math" panose="02040503050406030204" pitchFamily="18" charset="0"/>
                      </a:rPr>
                      <m:t> </m:t>
                    </m:r>
                  </m:oMath>
                </a14:m>
                <a:r>
                  <a:rPr lang="en-US" sz="1500" dirty="0"/>
                  <a:t> </a:t>
                </a:r>
              </a:p>
              <a:p>
                <a:pPr algn="l"/>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3</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4</m:t>
                        </m:r>
                      </m:sub>
                    </m:sSub>
                    <m:r>
                      <a:rPr lang="en-US" sz="1500" i="1">
                        <a:latin typeface="Cambria Math" panose="02040503050406030204" pitchFamily="18" charset="0"/>
                      </a:rPr>
                      <m:t>=0⇒</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1</m:t>
                        </m:r>
                      </m:sub>
                    </m:sSub>
                    <m:r>
                      <a:rPr lang="en-US" sz="1500" i="1">
                        <a:latin typeface="Cambria Math" panose="02040503050406030204" pitchFamily="18" charset="0"/>
                      </a:rPr>
                      <m:t>=</m:t>
                    </m:r>
                    <m:r>
                      <a:rPr lang="en-US" sz="1500" b="0" i="1" smtClean="0">
                        <a:latin typeface="Cambria Math" panose="02040503050406030204" pitchFamily="18" charset="0"/>
                      </a:rPr>
                      <m:t>2</m:t>
                    </m:r>
                    <m:r>
                      <a:rPr lang="en-US" sz="1500" i="1">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𝑥</m:t>
                        </m:r>
                      </m:e>
                      <m:sub>
                        <m:r>
                          <a:rPr lang="en-US" sz="1500" b="0" i="1" smtClean="0">
                            <a:latin typeface="Cambria Math" panose="02040503050406030204" pitchFamily="18" charset="0"/>
                          </a:rPr>
                          <m:t>2</m:t>
                        </m:r>
                      </m:sub>
                    </m:sSub>
                    <m:r>
                      <a:rPr lang="en-US" sz="1500" i="1">
                        <a:latin typeface="Cambria Math" panose="02040503050406030204" pitchFamily="18" charset="0"/>
                      </a:rPr>
                      <m:t>=</m:t>
                    </m:r>
                    <m:r>
                      <a:rPr lang="en-US" sz="1500" b="0" i="1" smtClean="0">
                        <a:latin typeface="Cambria Math" panose="02040503050406030204" pitchFamily="18" charset="0"/>
                      </a:rPr>
                      <m:t>2</m:t>
                    </m:r>
                    <m:r>
                      <a:rPr lang="en-US" sz="1500" i="1">
                        <a:latin typeface="Cambria Math" panose="02040503050406030204" pitchFamily="18" charset="0"/>
                      </a:rPr>
                      <m:t> </m:t>
                    </m:r>
                  </m:oMath>
                </a14:m>
                <a:r>
                  <a:rPr lang="en-US" sz="1500" dirty="0"/>
                  <a:t> </a:t>
                </a:r>
              </a:p>
              <a:p>
                <a:pPr algn="l"/>
                <a:endParaRPr lang="en-US" sz="1500" dirty="0" smtClean="0"/>
              </a:p>
              <a:p>
                <a:pPr algn="l"/>
                <a:r>
                  <a:rPr lang="en-US" sz="1500" dirty="0">
                    <a:latin typeface="Cambria Math" panose="02040503050406030204" pitchFamily="18" charset="0"/>
                  </a:rPr>
                  <a:t>Further, as </a:t>
                </a:r>
                <a14:m>
                  <m:oMath xmlns:m="http://schemas.openxmlformats.org/officeDocument/2006/math">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1</m:t>
                        </m:r>
                      </m:sub>
                    </m:sSub>
                    <m:r>
                      <a:rPr lang="en-US" sz="1500">
                        <a:latin typeface="Cambria Math" panose="02040503050406030204" pitchFamily="18" charset="0"/>
                      </a:rPr>
                      <m:t>=0,</m:t>
                    </m:r>
                    <m:sSub>
                      <m:sSubPr>
                        <m:ctrlPr>
                          <a:rPr lang="en-US" sz="1500" i="1">
                            <a:latin typeface="Cambria Math" panose="02040503050406030204" pitchFamily="18" charset="0"/>
                          </a:rPr>
                        </m:ctrlPr>
                      </m:sSubPr>
                      <m:e>
                        <m:r>
                          <a:rPr lang="en-US" sz="1500">
                            <a:latin typeface="Cambria Math" panose="02040503050406030204" pitchFamily="18" charset="0"/>
                          </a:rPr>
                          <m:t>𝑥</m:t>
                        </m:r>
                      </m:e>
                      <m:sub>
                        <m:r>
                          <a:rPr lang="en-US" sz="1500">
                            <a:latin typeface="Cambria Math" panose="02040503050406030204" pitchFamily="18" charset="0"/>
                          </a:rPr>
                          <m:t>2</m:t>
                        </m:r>
                      </m:sub>
                    </m:sSub>
                    <m:r>
                      <a:rPr lang="en-US" sz="1500">
                        <a:latin typeface="Cambria Math" panose="02040503050406030204" pitchFamily="18" charset="0"/>
                      </a:rPr>
                      <m:t>=4</m:t>
                    </m:r>
                  </m:oMath>
                </a14:m>
                <a:r>
                  <a:rPr lang="en-US" sz="1500" dirty="0">
                    <a:latin typeface="Cambria Math" panose="02040503050406030204" pitchFamily="18" charset="0"/>
                  </a:rPr>
                  <a:t> yields the maximum value among the BFS, </a:t>
                </a:r>
                <a14:m>
                  <m:oMath xmlns:m="http://schemas.openxmlformats.org/officeDocument/2006/math">
                    <m:r>
                      <a:rPr lang="en-US" sz="1500">
                        <a:latin typeface="Cambria Math" panose="02040503050406030204" pitchFamily="18" charset="0"/>
                      </a:rPr>
                      <m:t>(0,4)</m:t>
                    </m:r>
                  </m:oMath>
                </a14:m>
                <a:r>
                  <a:rPr lang="en-US" sz="1500" dirty="0">
                    <a:latin typeface="Cambria Math" panose="02040503050406030204" pitchFamily="18" charset="0"/>
                  </a:rPr>
                  <a:t> is the optimal  solution to the given problem </a:t>
                </a:r>
                <a:r>
                  <a:rPr lang="en-US" sz="1500" dirty="0" smtClean="0">
                    <a:latin typeface="Cambria Math" panose="02040503050406030204" pitchFamily="18" charset="0"/>
                  </a:rPr>
                  <a:t>(with optimal </a:t>
                </a:r>
                <a:r>
                  <a:rPr lang="en-US" sz="1500" dirty="0">
                    <a:latin typeface="Cambria Math" panose="02040503050406030204" pitchFamily="18" charset="0"/>
                  </a:rPr>
                  <a:t>value </a:t>
                </a:r>
                <a:r>
                  <a:rPr lang="en-US" sz="1500" dirty="0" smtClean="0">
                    <a:latin typeface="Cambria Math" panose="02040503050406030204" pitchFamily="18" charset="0"/>
                  </a:rPr>
                  <a:t>equal to 8</a:t>
                </a:r>
                <a:r>
                  <a:rPr lang="en-US" sz="1500" dirty="0">
                    <a:latin typeface="Cambria Math" panose="02040503050406030204" pitchFamily="18" charset="0"/>
                  </a:rPr>
                  <a:t>).</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208432"/>
                <a:ext cx="8462970" cy="4182640"/>
              </a:xfrm>
              <a:blipFill rotWithShape="0">
                <a:blip r:embed="rId2"/>
                <a:stretch>
                  <a:fillRect l="-288"/>
                </a:stretch>
              </a:blipFill>
            </p:spPr>
            <p:txBody>
              <a:bodyPr/>
              <a:lstStyle/>
              <a:p>
                <a:r>
                  <a:rPr lang="en-US">
                    <a:noFill/>
                  </a:rPr>
                  <a:t> </a:t>
                </a:r>
              </a:p>
            </p:txBody>
          </p:sp>
        </mc:Fallback>
      </mc:AlternateContent>
    </p:spTree>
    <p:extLst>
      <p:ext uri="{BB962C8B-B14F-4D97-AF65-F5344CB8AC3E}">
        <p14:creationId xmlns:p14="http://schemas.microsoft.com/office/powerpoint/2010/main" val="2576643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033" y="0"/>
            <a:ext cx="8462970" cy="1860606"/>
          </a:xfrm>
        </p:spPr>
        <p:txBody>
          <a:bodyPr/>
          <a:lstStyle/>
          <a:p>
            <a:pPr algn="l"/>
            <a:r>
              <a:rPr lang="en-US" sz="3200" dirty="0" smtClean="0"/>
              <a:t>Simplex Method for solving LPP</a:t>
            </a:r>
            <a:endParaRPr lang="en-US" sz="3200" dirty="0"/>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811033" y="2159794"/>
                <a:ext cx="8462970" cy="4182640"/>
              </a:xfrm>
            </p:spPr>
            <p:txBody>
              <a:bodyPr>
                <a:normAutofit/>
              </a:bodyPr>
              <a:lstStyle/>
              <a:p>
                <a:pPr algn="l"/>
                <a:r>
                  <a:rPr lang="en-US" sz="1500" dirty="0" smtClean="0"/>
                  <a:t>      </a:t>
                </a:r>
                <a:r>
                  <a:rPr lang="en-US" sz="1500" dirty="0" smtClean="0">
                    <a:solidFill>
                      <a:srgbClr val="FF0000"/>
                    </a:solidFill>
                  </a:rPr>
                  <a:t>Outline : </a:t>
                </a:r>
              </a:p>
              <a:p>
                <a:pPr algn="l"/>
                <a:r>
                  <a:rPr lang="en-US" sz="1500" dirty="0" smtClean="0"/>
                  <a:t>The method is used to solve problems of the type</a:t>
                </a:r>
              </a:p>
              <a:p>
                <a:pPr algn="l"/>
                <a14:m>
                  <m:oMathPara xmlns:m="http://schemas.openxmlformats.org/officeDocument/2006/math">
                    <m:oMathParaPr>
                      <m:jc m:val="centerGroup"/>
                    </m:oMathParaPr>
                    <m:oMath xmlns:m="http://schemas.openxmlformats.org/officeDocument/2006/math">
                      <m:func>
                        <m:funcPr>
                          <m:ctrlPr>
                            <a:rPr lang="en-US" sz="1500" b="0" i="1" smtClean="0">
                              <a:latin typeface="Cambria Math" panose="02040503050406030204" pitchFamily="18" charset="0"/>
                            </a:rPr>
                          </m:ctrlPr>
                        </m:funcPr>
                        <m:fName>
                          <m:r>
                            <m:rPr>
                              <m:sty m:val="p"/>
                            </m:rPr>
                            <a:rPr lang="en-US" sz="1500" b="0" i="0" smtClean="0">
                              <a:latin typeface="Cambria Math" panose="02040503050406030204" pitchFamily="18" charset="0"/>
                            </a:rPr>
                            <m:t>max</m:t>
                          </m:r>
                        </m:fName>
                        <m:e>
                          <m:sSup>
                            <m:sSupPr>
                              <m:ctrlPr>
                                <a:rPr lang="en-US" sz="1500" b="0" i="1" smtClean="0">
                                  <a:latin typeface="Cambria Math" panose="02040503050406030204" pitchFamily="18" charset="0"/>
                                </a:rPr>
                              </m:ctrlPr>
                            </m:sSupPr>
                            <m:e>
                              <m:r>
                                <a:rPr lang="en-US" sz="1500" b="0" i="1" smtClean="0">
                                  <a:latin typeface="Cambria Math" panose="02040503050406030204" pitchFamily="18" charset="0"/>
                                </a:rPr>
                                <m:t>𝑐</m:t>
                              </m:r>
                            </m:e>
                            <m:sup>
                              <m:r>
                                <a:rPr lang="en-US" sz="1500" b="0" i="1" smtClean="0">
                                  <a:latin typeface="Cambria Math" panose="02040503050406030204" pitchFamily="18" charset="0"/>
                                </a:rPr>
                                <m:t>𝑇</m:t>
                              </m:r>
                            </m:sup>
                          </m:sSup>
                          <m:r>
                            <a:rPr lang="en-US" sz="1500" b="0" i="1" smtClean="0">
                              <a:latin typeface="Cambria Math" panose="02040503050406030204" pitchFamily="18" charset="0"/>
                            </a:rPr>
                            <m:t>𝑥</m:t>
                          </m:r>
                        </m:e>
                      </m:func>
                    </m:oMath>
                  </m:oMathPara>
                </a14:m>
                <a:endParaRPr lang="en-US" sz="1500" b="0" dirty="0" smtClean="0"/>
              </a:p>
              <a:p>
                <a:pPr algn="l"/>
                <a:r>
                  <a:rPr lang="en-US" sz="1500" b="0" dirty="0" smtClean="0"/>
                  <a:t>                                                                    </a:t>
                </a:r>
                <a14:m>
                  <m:oMath xmlns:m="http://schemas.openxmlformats.org/officeDocument/2006/math">
                    <m:r>
                      <a:rPr lang="en-US" sz="1500" b="0" i="1" smtClean="0">
                        <a:latin typeface="Cambria Math" panose="02040503050406030204" pitchFamily="18" charset="0"/>
                      </a:rPr>
                      <m:t>𝐴𝑋</m:t>
                    </m:r>
                    <m:r>
                      <a:rPr lang="en-US" sz="1500" b="0" i="1" smtClean="0">
                        <a:latin typeface="Cambria Math" panose="02040503050406030204" pitchFamily="18" charset="0"/>
                      </a:rPr>
                      <m:t>≤</m:t>
                    </m:r>
                    <m:r>
                      <a:rPr lang="en-US" sz="1500" b="0" i="1" smtClean="0">
                        <a:latin typeface="Cambria Math" panose="02040503050406030204" pitchFamily="18" charset="0"/>
                      </a:rPr>
                      <m:t>𝑏</m:t>
                    </m:r>
                  </m:oMath>
                </a14:m>
                <a:r>
                  <a:rPr lang="en-US" sz="1500" b="0" dirty="0" smtClean="0"/>
                  <a:t>                       </a:t>
                </a:r>
                <a:r>
                  <a:rPr lang="en-US" sz="1500" dirty="0"/>
                  <a:t> </a:t>
                </a:r>
                <a:r>
                  <a:rPr lang="en-US" sz="1500" dirty="0" smtClean="0"/>
                  <a:t>      </a:t>
                </a:r>
                <a:r>
                  <a:rPr lang="en-US" sz="1500" b="0" dirty="0" smtClean="0"/>
                  <a:t>(P1)</a:t>
                </a:r>
              </a:p>
              <a:p>
                <a:pPr algn="l"/>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𝑋</m:t>
                      </m:r>
                      <m:r>
                        <a:rPr lang="en-US" sz="1500" b="0" i="1" smtClean="0">
                          <a:latin typeface="Cambria Math" panose="02040503050406030204" pitchFamily="18" charset="0"/>
                        </a:rPr>
                        <m:t>≥0</m:t>
                      </m:r>
                    </m:oMath>
                  </m:oMathPara>
                </a14:m>
                <a:endParaRPr lang="en-US" sz="1500" dirty="0" smtClean="0"/>
              </a:p>
              <a:p>
                <a:pPr algn="l"/>
                <a:endParaRPr lang="en-US" sz="1500" dirty="0"/>
              </a:p>
              <a:p>
                <a:pPr algn="l"/>
                <a:r>
                  <a:rPr lang="en-US" sz="1500" dirty="0" smtClean="0"/>
                  <a:t>Where </a:t>
                </a:r>
                <a14:m>
                  <m:oMath xmlns:m="http://schemas.openxmlformats.org/officeDocument/2006/math">
                    <m:r>
                      <a:rPr lang="en-US" sz="1500" b="0" i="1" smtClean="0">
                        <a:latin typeface="Cambria Math" panose="02040503050406030204" pitchFamily="18" charset="0"/>
                      </a:rPr>
                      <m:t>𝐴</m:t>
                    </m:r>
                  </m:oMath>
                </a14:m>
                <a:r>
                  <a:rPr lang="en-US" sz="1500" dirty="0" smtClean="0"/>
                  <a:t> is a </a:t>
                </a:r>
                <a14:m>
                  <m:oMath xmlns:m="http://schemas.openxmlformats.org/officeDocument/2006/math">
                    <m:r>
                      <a:rPr lang="en-US" sz="1500" b="0" i="1" smtClean="0">
                        <a:latin typeface="Cambria Math" panose="02040503050406030204" pitchFamily="18" charset="0"/>
                      </a:rPr>
                      <m:t>𝑚</m:t>
                    </m:r>
                    <m:r>
                      <a:rPr lang="en-US" sz="1500" b="0" i="1" smtClean="0">
                        <a:latin typeface="Cambria Math" panose="02040503050406030204" pitchFamily="18" charset="0"/>
                      </a:rPr>
                      <m:t>×</m:t>
                    </m:r>
                    <m:r>
                      <a:rPr lang="en-US" sz="1500" b="0" i="1" smtClean="0">
                        <a:latin typeface="Cambria Math" panose="02040503050406030204" pitchFamily="18" charset="0"/>
                      </a:rPr>
                      <m:t>𝑛</m:t>
                    </m:r>
                  </m:oMath>
                </a14:m>
                <a:r>
                  <a:rPr lang="en-US" sz="1500" dirty="0" smtClean="0"/>
                  <a:t> matrix, </a:t>
                </a:r>
                <a14:m>
                  <m:oMath xmlns:m="http://schemas.openxmlformats.org/officeDocument/2006/math">
                    <m:r>
                      <a:rPr lang="en-US" sz="1500" b="0" i="1" smtClean="0">
                        <a:latin typeface="Cambria Math" panose="02040503050406030204" pitchFamily="18" charset="0"/>
                      </a:rPr>
                      <m:t>𝑏</m:t>
                    </m:r>
                  </m:oMath>
                </a14:m>
                <a:r>
                  <a:rPr lang="en-US" sz="1500" dirty="0" smtClean="0"/>
                  <a:t> is a non-negative vector and the solution is constrained to be non-negative. </a:t>
                </a:r>
              </a:p>
              <a:p>
                <a:pPr marL="285750" indent="-285750" algn="l">
                  <a:buFont typeface="Wingdings" panose="05000000000000000000" pitchFamily="2" charset="2"/>
                  <a:buChar char="Ø"/>
                </a:pPr>
                <a:r>
                  <a:rPr lang="en-US" sz="1500" dirty="0" smtClean="0"/>
                  <a:t>The simplex method starts from a BFS and moves towards the optimal solution iteratively. </a:t>
                </a:r>
              </a:p>
              <a:p>
                <a:pPr marL="285750" indent="-285750" algn="l">
                  <a:buFont typeface="Wingdings" panose="05000000000000000000" pitchFamily="2" charset="2"/>
                  <a:buChar char="Ø"/>
                </a:pPr>
                <a:r>
                  <a:rPr lang="en-US" sz="1500" dirty="0" smtClean="0"/>
                  <a:t>The method compares the value of the objective function at current BFS with the value (of the objective function) at neighboring BFS and moves to the new (improved) BFS, if any. </a:t>
                </a:r>
              </a:p>
              <a:p>
                <a:pPr marL="285750" indent="-285750" algn="l">
                  <a:buFont typeface="Wingdings" panose="05000000000000000000" pitchFamily="2" charset="2"/>
                  <a:buChar char="Ø"/>
                </a:pPr>
                <a:r>
                  <a:rPr lang="en-US" sz="1500" dirty="0" smtClean="0"/>
                  <a:t>In case the value of the objective function is optimal among the neighboring BFS, the BFS is the point of local optima and hence is the point of global optima (why ?).</a:t>
                </a:r>
                <a:endParaRPr lang="en-US" sz="1500" dirty="0">
                  <a:latin typeface="Cambria Math" panose="02040503050406030204" pitchFamily="18" charset="0"/>
                </a:endParaRPr>
              </a:p>
              <a:p>
                <a:pPr algn="l"/>
                <a:endParaRPr lang="en-US" sz="1600"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811033" y="2159794"/>
                <a:ext cx="8462970" cy="4182640"/>
              </a:xfrm>
              <a:blipFill rotWithShape="0">
                <a:blip r:embed="rId2"/>
                <a:stretch>
                  <a:fillRect l="-288" t="-292"/>
                </a:stretch>
              </a:blipFill>
            </p:spPr>
            <p:txBody>
              <a:bodyPr/>
              <a:lstStyle/>
              <a:p>
                <a:r>
                  <a:rPr lang="en-US">
                    <a:noFill/>
                  </a:rPr>
                  <a:t> </a:t>
                </a:r>
              </a:p>
            </p:txBody>
          </p:sp>
        </mc:Fallback>
      </mc:AlternateContent>
      <p:sp>
        <p:nvSpPr>
          <p:cNvPr id="5" name="Right Brace 4"/>
          <p:cNvSpPr/>
          <p:nvPr/>
        </p:nvSpPr>
        <p:spPr>
          <a:xfrm>
            <a:off x="6125593" y="2814221"/>
            <a:ext cx="443883" cy="8522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166904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226</TotalTime>
  <Words>1376</Words>
  <Application>Microsoft Office PowerPoint</Application>
  <PresentationFormat>Widescreen</PresentationFormat>
  <Paragraphs>807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Cambria Math</vt:lpstr>
      <vt:lpstr>Trebuchet MS</vt:lpstr>
      <vt:lpstr>Wingdings</vt:lpstr>
      <vt:lpstr>Wingdings 3</vt:lpstr>
      <vt:lpstr>Facet</vt:lpstr>
      <vt:lpstr>OPTIMIZATION TECHNIQUES  </vt:lpstr>
      <vt:lpstr>OPTIMIZATION TECHNIQUES</vt:lpstr>
      <vt:lpstr>CONSTRAINED OPTIMIZATION</vt:lpstr>
      <vt:lpstr>LINEAR OPTIMIZATION</vt:lpstr>
      <vt:lpstr>Finding Solution to an LPP </vt:lpstr>
      <vt:lpstr>Optimal Solution using BFS</vt:lpstr>
      <vt:lpstr>Optimal Solution using BFS</vt:lpstr>
      <vt:lpstr>Optimal Solution using BFS</vt:lpstr>
      <vt:lpstr>Simplex Method for solving LPP</vt:lpstr>
      <vt:lpstr>Some Useful Notions</vt:lpstr>
      <vt:lpstr>Methodology</vt:lpstr>
      <vt:lpstr>Example</vt:lpstr>
      <vt:lpstr>Example</vt:lpstr>
      <vt:lpstr>Example</vt:lpstr>
      <vt:lpstr>Example</vt:lpstr>
      <vt:lpstr>Example</vt:lpstr>
      <vt:lpstr>Example</vt:lpstr>
      <vt:lpstr>Some Remarks</vt:lpstr>
      <vt:lpstr>Charne’s Method for finding Solution to an LPP </vt:lpstr>
      <vt:lpstr>Example</vt:lpstr>
      <vt:lpstr>Example :</vt:lpstr>
      <vt:lpstr>Example :</vt:lpstr>
      <vt:lpstr>Example :</vt:lpstr>
      <vt:lpstr>Example</vt:lpstr>
      <vt:lpstr>Example :</vt:lpstr>
      <vt:lpstr>Example :</vt:lpstr>
      <vt:lpstr>Two phase Method for finding Solution to an LPP </vt:lpstr>
      <vt:lpstr>Example</vt:lpstr>
      <vt:lpstr>Example :</vt:lpstr>
      <vt:lpstr>Example :</vt:lpstr>
      <vt:lpstr>Example :</vt:lpstr>
      <vt:lpstr>Example :</vt:lpstr>
      <vt:lpstr>Example</vt:lpstr>
      <vt:lpstr>Example :</vt:lpstr>
      <vt:lpstr>Example :</vt:lpstr>
      <vt:lpstr>Some Remarks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TECHNIQUES  </dc:title>
  <dc:creator>Puneet Sharma</dc:creator>
  <cp:lastModifiedBy>Puneet Sharma</cp:lastModifiedBy>
  <cp:revision>8</cp:revision>
  <dcterms:created xsi:type="dcterms:W3CDTF">2020-05-02T07:45:37Z</dcterms:created>
  <dcterms:modified xsi:type="dcterms:W3CDTF">2020-05-02T11:32:00Z</dcterms:modified>
</cp:coreProperties>
</file>