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0" r:id="rId2"/>
    <p:sldId id="261" r:id="rId3"/>
    <p:sldId id="263" r:id="rId4"/>
    <p:sldId id="258" r:id="rId5"/>
    <p:sldId id="265" r:id="rId6"/>
    <p:sldId id="264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39" d="100"/>
          <a:sy n="139" d="100"/>
        </p:scale>
        <p:origin x="7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50b0d9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50b0d9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000250"/>
            <a:ext cx="5829300" cy="1102519"/>
          </a:xfrm>
        </p:spPr>
        <p:txBody>
          <a:bodyPr/>
          <a:lstStyle/>
          <a:p>
            <a:r>
              <a:rPr lang="en-US" sz="3600" dirty="0"/>
              <a:t>Artificial Intelligence-2</a:t>
            </a:r>
            <a:br>
              <a:rPr lang="en-US" sz="3600" dirty="0"/>
            </a:br>
            <a:r>
              <a:rPr lang="en-US" sz="3600" dirty="0"/>
              <a:t>(CSL 7040)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371850"/>
            <a:ext cx="4800600" cy="1314450"/>
          </a:xfrm>
        </p:spPr>
        <p:txBody>
          <a:bodyPr>
            <a:normAutofit/>
          </a:bodyPr>
          <a:lstStyle/>
          <a:p>
            <a:r>
              <a:rPr lang="en-GB" sz="2400" dirty="0"/>
              <a:t>Lecture 1: Introduction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85750"/>
            <a:ext cx="1371505" cy="15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9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7341"/>
            <a:ext cx="8520600" cy="572700"/>
          </a:xfrm>
        </p:spPr>
        <p:txBody>
          <a:bodyPr/>
          <a:lstStyle/>
          <a:p>
            <a:r>
              <a:rPr lang="en-GB" dirty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667" y="750041"/>
            <a:ext cx="5915025" cy="3263504"/>
          </a:xfrm>
        </p:spPr>
        <p:txBody>
          <a:bodyPr>
            <a:normAutofit/>
          </a:bodyPr>
          <a:lstStyle/>
          <a:p>
            <a:r>
              <a:rPr lang="en-GB" dirty="0"/>
              <a:t>Online Lectures</a:t>
            </a:r>
          </a:p>
          <a:p>
            <a:r>
              <a:rPr lang="en-GB" dirty="0"/>
              <a:t>Grading policy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69400"/>
              </p:ext>
            </p:extLst>
          </p:nvPr>
        </p:nvGraphicFramePr>
        <p:xfrm>
          <a:off x="1572667" y="1893775"/>
          <a:ext cx="5749008" cy="2606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74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Topic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Weightage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Mid </a:t>
                      </a:r>
                      <a:r>
                        <a:rPr lang="en-US" sz="1800" dirty="0" err="1"/>
                        <a:t>sem</a:t>
                      </a:r>
                      <a:r>
                        <a:rPr lang="en-US" sz="1800" dirty="0"/>
                        <a:t>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Mid </a:t>
                      </a:r>
                      <a:r>
                        <a:rPr lang="en-US" sz="1800" dirty="0" err="1"/>
                        <a:t>Sem</a:t>
                      </a:r>
                      <a:r>
                        <a:rPr lang="en-US" sz="1800" dirty="0"/>
                        <a:t>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End </a:t>
                      </a:r>
                      <a:r>
                        <a:rPr lang="en-US" sz="1800" dirty="0" err="1"/>
                        <a:t>Sem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30% (Best 5 out of 6 short assignments)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Quiz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20% (Best 10 Out of 21 Short Quiz)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Approximately 24 lectures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Approximately 6 short assignments</a:t>
            </a:r>
          </a:p>
          <a:p>
            <a:pPr>
              <a:lnSpc>
                <a:spcPct val="150000"/>
              </a:lnSpc>
            </a:pPr>
            <a:r>
              <a:rPr lang="en-US" dirty="0"/>
              <a:t>Preferable language: </a:t>
            </a:r>
            <a:r>
              <a:rPr lang="en-US" dirty="0" err="1"/>
              <a:t>Matlab</a:t>
            </a:r>
            <a:r>
              <a:rPr lang="en-US" dirty="0"/>
              <a:t>, Python, …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  Assignments to be submitted within the given timeline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Delay in submission will cause penalty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Reports to be submitted for the assignments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Attendance rules of the institute will be followed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4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timings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 and Sunday: 8-9:30 AM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Instructors: Dr. Debarati (fractal-1) Sep 26 - Nov 1 </a:t>
            </a:r>
            <a:r>
              <a:rPr lang="en" b="1"/>
              <a:t>(Oct 31-Nov 1: Minor-1)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Dr. Romi (fractal-2)  Nov 7 - Dec 13  </a:t>
            </a:r>
            <a:r>
              <a:rPr lang="en" b="1"/>
              <a:t>(Dec 12-Dec 13: Minor-2)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Dr. Anand (fractal-3) Dec 19 - Jan 31  </a:t>
            </a:r>
            <a:r>
              <a:rPr lang="en" b="1"/>
              <a:t>(Jan 27-Jan 30: End exam)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9FB0-67DF-E040-BAE5-E9F05E46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8993"/>
            <a:ext cx="8520600" cy="5727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5F451-0588-B046-8355-1F948742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IN" sz="1400" b="1" u="sng" dirty="0"/>
              <a:t>Fractal</a:t>
            </a:r>
            <a:r>
              <a:rPr lang="en-IN" sz="1400" b="1" dirty="0"/>
              <a:t> 1</a:t>
            </a:r>
          </a:p>
          <a:p>
            <a:r>
              <a:rPr lang="en-IN" sz="1400" b="1" dirty="0"/>
              <a:t>Making decisions: </a:t>
            </a:r>
            <a:r>
              <a:rPr lang="en-IN" sz="1400" dirty="0"/>
              <a:t>Utility theory, utility functions, decision networks, sequential decision problems, </a:t>
            </a:r>
          </a:p>
          <a:p>
            <a:pPr marL="114300" indent="0">
              <a:buNone/>
            </a:pPr>
            <a:r>
              <a:rPr lang="en-IN" sz="1400" dirty="0"/>
              <a:t>Partially Observable MDPs, Game Theory (8 Lectures) </a:t>
            </a:r>
          </a:p>
          <a:p>
            <a:pPr marL="114300" indent="0">
              <a:buNone/>
            </a:pPr>
            <a:r>
              <a:rPr lang="en-IN" sz="1400" b="1" u="sng" dirty="0"/>
              <a:t>Fractal</a:t>
            </a:r>
            <a:r>
              <a:rPr lang="en-IN" sz="1400" b="1" dirty="0"/>
              <a:t> 2</a:t>
            </a:r>
          </a:p>
          <a:p>
            <a:r>
              <a:rPr lang="en-IN" sz="1400" b="1" dirty="0"/>
              <a:t>Reinforcement Learning: </a:t>
            </a:r>
            <a:r>
              <a:rPr lang="en-IN" sz="1400" dirty="0"/>
              <a:t>Passive RL, Active RL, Generalization in RL, Policy Search, (4 Lectures) </a:t>
            </a:r>
          </a:p>
          <a:p>
            <a:r>
              <a:rPr lang="en-IN" sz="1400" b="1" dirty="0"/>
              <a:t>Probabilistic Reasoning over time: </a:t>
            </a:r>
            <a:r>
              <a:rPr lang="en-IN" sz="1400" dirty="0"/>
              <a:t>Hidden Markov Models, Kalman Filters (4 Lectures) </a:t>
            </a:r>
          </a:p>
          <a:p>
            <a:pPr marL="114300" indent="0">
              <a:buNone/>
            </a:pPr>
            <a:r>
              <a:rPr lang="en-IN" sz="1400" b="1" u="sng" dirty="0"/>
              <a:t>Fractal 3</a:t>
            </a:r>
          </a:p>
          <a:p>
            <a:r>
              <a:rPr lang="en-IN" sz="1400" b="1" dirty="0"/>
              <a:t>Knowledge Representation: </a:t>
            </a:r>
            <a:r>
              <a:rPr lang="en-IN" sz="1400" dirty="0"/>
              <a:t>Ontological engineering, Situation Calculus, semantic networks, description logic (3 Lectures) </a:t>
            </a:r>
          </a:p>
          <a:p>
            <a:r>
              <a:rPr lang="en-IN" sz="1400" b="1" dirty="0"/>
              <a:t>Planning: </a:t>
            </a:r>
            <a:r>
              <a:rPr lang="en-IN" sz="1400" dirty="0"/>
              <a:t>Planning with state space search, Partial-Order Planning, Planning Graphs, Planning with </a:t>
            </a:r>
          </a:p>
          <a:p>
            <a:pPr marL="114300" indent="0">
              <a:buNone/>
            </a:pPr>
            <a:r>
              <a:rPr lang="en-IN" sz="1400" dirty="0"/>
              <a:t> Propositional Logic, hierarchical task network planning, non-deterministic domains, conditional planning, continuous planning, multi-agent planning (5 Lectures) </a:t>
            </a:r>
          </a:p>
          <a:p>
            <a:pPr marL="114300" indent="0">
              <a:buNone/>
            </a:pPr>
            <a:endParaRPr lang="en-IN" sz="1400" dirty="0"/>
          </a:p>
          <a:p>
            <a:pPr marL="114300" indent="0">
              <a:buNone/>
            </a:pPr>
            <a:r>
              <a:rPr lang="en-IN" sz="1400" b="1" i="1" dirty="0"/>
              <a:t>Text Book</a:t>
            </a:r>
            <a:r>
              <a:rPr lang="en-IN" sz="1400" i="1" dirty="0"/>
              <a:t>: S. RUSSEL, P. NORVIG (2009), Artificial Intelligence: A Modern Approach, Pearson, 3rd Edition.</a:t>
            </a:r>
          </a:p>
          <a:p>
            <a:pPr marL="114300" indent="0">
              <a:buNone/>
            </a:pPr>
            <a:endParaRPr lang="en-IN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EA14-FC48-6B4C-882E-B40AE48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5569"/>
            <a:ext cx="8520600" cy="572700"/>
          </a:xfrm>
        </p:spPr>
        <p:txBody>
          <a:bodyPr/>
          <a:lstStyle/>
          <a:p>
            <a:r>
              <a:rPr lang="en-US" dirty="0"/>
              <a:t>Guidelines for Fractal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BFCD3-089F-F842-A7B8-871EEDAE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6925"/>
            <a:ext cx="8520600" cy="3831006"/>
          </a:xfrm>
        </p:spPr>
        <p:txBody>
          <a:bodyPr/>
          <a:lstStyle/>
          <a:p>
            <a:r>
              <a:rPr lang="en-US" dirty="0"/>
              <a:t>Follow the class, ask question wherever you feel difficulties</a:t>
            </a:r>
          </a:p>
          <a:p>
            <a:endParaRPr lang="en-US" dirty="0"/>
          </a:p>
          <a:p>
            <a:r>
              <a:rPr lang="en-US" dirty="0"/>
              <a:t>No ppts will be shared, hand written class notes will be shared in Google Classroom after each class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b="1" dirty="0">
                <a:sym typeface="Wingdings" pitchFamily="2" charset="2"/>
              </a:rPr>
              <a:t>Class Code:: </a:t>
            </a:r>
            <a:r>
              <a:rPr lang="en-IN" b="1" u="sng" dirty="0"/>
              <a:t>v2nat3x </a:t>
            </a:r>
            <a:r>
              <a:rPr lang="en-IN" b="1" dirty="0"/>
              <a:t> </a:t>
            </a:r>
          </a:p>
          <a:p>
            <a:pPr marL="114300" indent="0">
              <a:buNone/>
            </a:pPr>
            <a:r>
              <a:rPr lang="en-IN" b="1" dirty="0"/>
              <a:t>Link:: </a:t>
            </a:r>
            <a:r>
              <a:rPr lang="en-IN" b="1" dirty="0">
                <a:solidFill>
                  <a:srgbClr val="00B0F0"/>
                </a:solidFill>
              </a:rPr>
              <a:t>https://</a:t>
            </a:r>
            <a:r>
              <a:rPr lang="en-IN" b="1" dirty="0" err="1">
                <a:solidFill>
                  <a:srgbClr val="00B0F0"/>
                </a:solidFill>
              </a:rPr>
              <a:t>classroom.google.com</a:t>
            </a:r>
            <a:r>
              <a:rPr lang="en-IN" b="1" dirty="0">
                <a:solidFill>
                  <a:srgbClr val="00B0F0"/>
                </a:solidFill>
              </a:rPr>
              <a:t>/c/MTc0ODQzNDYxNTk5?cjc=v2nat3x 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will be a quiz beginning of each class of duration 10 minutes (10 MCQs/ SAs)</a:t>
            </a:r>
          </a:p>
          <a:p>
            <a:endParaRPr lang="en-US" dirty="0"/>
          </a:p>
          <a:p>
            <a:r>
              <a:rPr lang="en-US" dirty="0"/>
              <a:t>Approximate time division in each class of 90 minutes: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i="1" dirty="0">
                <a:solidFill>
                  <a:schemeClr val="tx1"/>
                </a:solidFill>
              </a:rPr>
              <a:t>10 min (quiz)+ 35 min (lecture)+ 5 min (discussion)+35 min (lecture) + 5 min (discussion) </a:t>
            </a:r>
          </a:p>
        </p:txBody>
      </p:sp>
    </p:spTree>
    <p:extLst>
      <p:ext uri="{BB962C8B-B14F-4D97-AF65-F5344CB8AC3E}">
        <p14:creationId xmlns:p14="http://schemas.microsoft.com/office/powerpoint/2010/main" val="372256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340F-8FE5-0940-AE28-F4B32B95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5429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3200" b="1" dirty="0">
                <a:solidFill>
                  <a:srgbClr val="C00000"/>
                </a:solidFill>
                <a:latin typeface="+mn-lt"/>
              </a:rPr>
              <a:t>Any Question??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4800" dirty="0">
                <a:solidFill>
                  <a:srgbClr val="7030A0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3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441</Words>
  <Application>Microsoft Macintosh PowerPoint</Application>
  <PresentationFormat>On-screen Show (16:9)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Brush Script MT</vt:lpstr>
      <vt:lpstr>Arial</vt:lpstr>
      <vt:lpstr>Simple Light</vt:lpstr>
      <vt:lpstr>Artificial Intelligence-2 (CSL 7040)</vt:lpstr>
      <vt:lpstr>Logistics</vt:lpstr>
      <vt:lpstr>Logistics (continue)</vt:lpstr>
      <vt:lpstr>Class timings</vt:lpstr>
      <vt:lpstr>Contents</vt:lpstr>
      <vt:lpstr>Guidelines for Fractal 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Intelligence-2 (CSL 8040)</dc:title>
  <cp:lastModifiedBy>Debarati Chakraborty</cp:lastModifiedBy>
  <cp:revision>13</cp:revision>
  <dcterms:modified xsi:type="dcterms:W3CDTF">2020-09-26T04:13:52Z</dcterms:modified>
</cp:coreProperties>
</file>