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CFF4-61CA-B17D-85DE-AF9B865A7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385899-9B73-B235-1197-2F9667F513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A2938D-F279-3BD8-3D22-CCFA951C13B6}"/>
              </a:ext>
            </a:extLst>
          </p:cNvPr>
          <p:cNvSpPr>
            <a:spLocks noGrp="1"/>
          </p:cNvSpPr>
          <p:nvPr>
            <p:ph type="dt" sz="half" idx="10"/>
          </p:nvPr>
        </p:nvSpPr>
        <p:spPr/>
        <p:txBody>
          <a:bodyPr/>
          <a:lstStyle/>
          <a:p>
            <a:fld id="{605585C2-B19A-4104-9018-1C12B414AFD9}" type="datetimeFigureOut">
              <a:rPr lang="en-IN" smtClean="0"/>
              <a:t>10-09-2024</a:t>
            </a:fld>
            <a:endParaRPr lang="en-IN"/>
          </a:p>
        </p:txBody>
      </p:sp>
      <p:sp>
        <p:nvSpPr>
          <p:cNvPr id="5" name="Footer Placeholder 4">
            <a:extLst>
              <a:ext uri="{FF2B5EF4-FFF2-40B4-BE49-F238E27FC236}">
                <a16:creationId xmlns:a16="http://schemas.microsoft.com/office/drawing/2014/main" id="{7E39C5DB-FBD4-F6CB-FC41-3C59D8A85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057CCE-5892-EBE1-AD2F-F6B40AF6DE2A}"/>
              </a:ext>
            </a:extLst>
          </p:cNvPr>
          <p:cNvSpPr>
            <a:spLocks noGrp="1"/>
          </p:cNvSpPr>
          <p:nvPr>
            <p:ph type="sldNum" sz="quarter" idx="12"/>
          </p:nvPr>
        </p:nvSpPr>
        <p:spPr/>
        <p:txBody>
          <a:bodyPr/>
          <a:lstStyle/>
          <a:p>
            <a:fld id="{92541D57-AEAA-4562-B391-B400E1AA7134}" type="slidenum">
              <a:rPr lang="en-IN" smtClean="0"/>
              <a:t>‹#›</a:t>
            </a:fld>
            <a:endParaRPr lang="en-IN"/>
          </a:p>
        </p:txBody>
      </p:sp>
    </p:spTree>
    <p:extLst>
      <p:ext uri="{BB962C8B-B14F-4D97-AF65-F5344CB8AC3E}">
        <p14:creationId xmlns:p14="http://schemas.microsoft.com/office/powerpoint/2010/main" val="216625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59F5-A542-5325-1E00-4AD3F26C63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1281DF-2E32-E2BE-206F-8B9E5F9218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1654AA-101E-E3ED-6F79-E366A2E83486}"/>
              </a:ext>
            </a:extLst>
          </p:cNvPr>
          <p:cNvSpPr>
            <a:spLocks noGrp="1"/>
          </p:cNvSpPr>
          <p:nvPr>
            <p:ph type="dt" sz="half" idx="10"/>
          </p:nvPr>
        </p:nvSpPr>
        <p:spPr/>
        <p:txBody>
          <a:bodyPr/>
          <a:lstStyle/>
          <a:p>
            <a:fld id="{605585C2-B19A-4104-9018-1C12B414AFD9}" type="datetimeFigureOut">
              <a:rPr lang="en-IN" smtClean="0"/>
              <a:t>10-09-2024</a:t>
            </a:fld>
            <a:endParaRPr lang="en-IN"/>
          </a:p>
        </p:txBody>
      </p:sp>
      <p:sp>
        <p:nvSpPr>
          <p:cNvPr id="5" name="Footer Placeholder 4">
            <a:extLst>
              <a:ext uri="{FF2B5EF4-FFF2-40B4-BE49-F238E27FC236}">
                <a16:creationId xmlns:a16="http://schemas.microsoft.com/office/drawing/2014/main" id="{6DFAF36D-DCB1-A020-3A26-EADD41D01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99BD2-91AD-8C34-4B66-95CC49EEDA62}"/>
              </a:ext>
            </a:extLst>
          </p:cNvPr>
          <p:cNvSpPr>
            <a:spLocks noGrp="1"/>
          </p:cNvSpPr>
          <p:nvPr>
            <p:ph type="sldNum" sz="quarter" idx="12"/>
          </p:nvPr>
        </p:nvSpPr>
        <p:spPr/>
        <p:txBody>
          <a:bodyPr/>
          <a:lstStyle/>
          <a:p>
            <a:fld id="{92541D57-AEAA-4562-B391-B400E1AA7134}" type="slidenum">
              <a:rPr lang="en-IN" smtClean="0"/>
              <a:t>‹#›</a:t>
            </a:fld>
            <a:endParaRPr lang="en-IN"/>
          </a:p>
        </p:txBody>
      </p:sp>
    </p:spTree>
    <p:extLst>
      <p:ext uri="{BB962C8B-B14F-4D97-AF65-F5344CB8AC3E}">
        <p14:creationId xmlns:p14="http://schemas.microsoft.com/office/powerpoint/2010/main" val="277046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44D3C-D77B-FC04-380E-7E2CC3F78E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648D6A-7203-8D9F-8DF6-07D777B53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EF4FED-4A5F-DD10-B15A-272BFCD962D9}"/>
              </a:ext>
            </a:extLst>
          </p:cNvPr>
          <p:cNvSpPr>
            <a:spLocks noGrp="1"/>
          </p:cNvSpPr>
          <p:nvPr>
            <p:ph type="dt" sz="half" idx="10"/>
          </p:nvPr>
        </p:nvSpPr>
        <p:spPr/>
        <p:txBody>
          <a:bodyPr/>
          <a:lstStyle/>
          <a:p>
            <a:fld id="{605585C2-B19A-4104-9018-1C12B414AFD9}" type="datetimeFigureOut">
              <a:rPr lang="en-IN" smtClean="0"/>
              <a:t>10-09-2024</a:t>
            </a:fld>
            <a:endParaRPr lang="en-IN"/>
          </a:p>
        </p:txBody>
      </p:sp>
      <p:sp>
        <p:nvSpPr>
          <p:cNvPr id="5" name="Footer Placeholder 4">
            <a:extLst>
              <a:ext uri="{FF2B5EF4-FFF2-40B4-BE49-F238E27FC236}">
                <a16:creationId xmlns:a16="http://schemas.microsoft.com/office/drawing/2014/main" id="{4DAE7815-C53C-A3FF-AD34-9809B7E4A4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CEACE-D5B3-D958-3FAD-5528B4F2EBB1}"/>
              </a:ext>
            </a:extLst>
          </p:cNvPr>
          <p:cNvSpPr>
            <a:spLocks noGrp="1"/>
          </p:cNvSpPr>
          <p:nvPr>
            <p:ph type="sldNum" sz="quarter" idx="12"/>
          </p:nvPr>
        </p:nvSpPr>
        <p:spPr/>
        <p:txBody>
          <a:bodyPr/>
          <a:lstStyle/>
          <a:p>
            <a:fld id="{92541D57-AEAA-4562-B391-B400E1AA7134}" type="slidenum">
              <a:rPr lang="en-IN" smtClean="0"/>
              <a:t>‹#›</a:t>
            </a:fld>
            <a:endParaRPr lang="en-IN"/>
          </a:p>
        </p:txBody>
      </p:sp>
    </p:spTree>
    <p:extLst>
      <p:ext uri="{BB962C8B-B14F-4D97-AF65-F5344CB8AC3E}">
        <p14:creationId xmlns:p14="http://schemas.microsoft.com/office/powerpoint/2010/main" val="394311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FF22-E631-415E-7F0F-9A07265AD1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6A7BF7-490A-0852-1058-B7F1EFEFF3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D3914-C4BD-072E-CFC7-96D0F1D5A385}"/>
              </a:ext>
            </a:extLst>
          </p:cNvPr>
          <p:cNvSpPr>
            <a:spLocks noGrp="1"/>
          </p:cNvSpPr>
          <p:nvPr>
            <p:ph type="dt" sz="half" idx="10"/>
          </p:nvPr>
        </p:nvSpPr>
        <p:spPr/>
        <p:txBody>
          <a:bodyPr/>
          <a:lstStyle/>
          <a:p>
            <a:fld id="{605585C2-B19A-4104-9018-1C12B414AFD9}" type="datetimeFigureOut">
              <a:rPr lang="en-IN" smtClean="0"/>
              <a:t>10-09-2024</a:t>
            </a:fld>
            <a:endParaRPr lang="en-IN"/>
          </a:p>
        </p:txBody>
      </p:sp>
      <p:sp>
        <p:nvSpPr>
          <p:cNvPr id="5" name="Footer Placeholder 4">
            <a:extLst>
              <a:ext uri="{FF2B5EF4-FFF2-40B4-BE49-F238E27FC236}">
                <a16:creationId xmlns:a16="http://schemas.microsoft.com/office/drawing/2014/main" id="{FE32E2E5-A6D3-E610-72F6-3AF1AFA33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124C2C-3BD2-FB30-520F-38474C09FDBB}"/>
              </a:ext>
            </a:extLst>
          </p:cNvPr>
          <p:cNvSpPr>
            <a:spLocks noGrp="1"/>
          </p:cNvSpPr>
          <p:nvPr>
            <p:ph type="sldNum" sz="quarter" idx="12"/>
          </p:nvPr>
        </p:nvSpPr>
        <p:spPr/>
        <p:txBody>
          <a:bodyPr/>
          <a:lstStyle/>
          <a:p>
            <a:fld id="{92541D57-AEAA-4562-B391-B400E1AA7134}" type="slidenum">
              <a:rPr lang="en-IN" smtClean="0"/>
              <a:t>‹#›</a:t>
            </a:fld>
            <a:endParaRPr lang="en-IN"/>
          </a:p>
        </p:txBody>
      </p:sp>
    </p:spTree>
    <p:extLst>
      <p:ext uri="{BB962C8B-B14F-4D97-AF65-F5344CB8AC3E}">
        <p14:creationId xmlns:p14="http://schemas.microsoft.com/office/powerpoint/2010/main" val="175987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8CCB-34F5-676E-07F8-2F37BB5ED2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1AA9C7-EE81-8CFD-8EBE-FCE47F953B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69F150-37F7-F001-CFCC-D8FC4F54FAA1}"/>
              </a:ext>
            </a:extLst>
          </p:cNvPr>
          <p:cNvSpPr>
            <a:spLocks noGrp="1"/>
          </p:cNvSpPr>
          <p:nvPr>
            <p:ph type="dt" sz="half" idx="10"/>
          </p:nvPr>
        </p:nvSpPr>
        <p:spPr/>
        <p:txBody>
          <a:bodyPr/>
          <a:lstStyle/>
          <a:p>
            <a:fld id="{605585C2-B19A-4104-9018-1C12B414AFD9}" type="datetimeFigureOut">
              <a:rPr lang="en-IN" smtClean="0"/>
              <a:t>10-09-2024</a:t>
            </a:fld>
            <a:endParaRPr lang="en-IN"/>
          </a:p>
        </p:txBody>
      </p:sp>
      <p:sp>
        <p:nvSpPr>
          <p:cNvPr id="5" name="Footer Placeholder 4">
            <a:extLst>
              <a:ext uri="{FF2B5EF4-FFF2-40B4-BE49-F238E27FC236}">
                <a16:creationId xmlns:a16="http://schemas.microsoft.com/office/drawing/2014/main" id="{1CECE33F-625B-7A12-1AC6-A092E4670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56A529-AE19-0C10-45C2-C1F1EF924CDD}"/>
              </a:ext>
            </a:extLst>
          </p:cNvPr>
          <p:cNvSpPr>
            <a:spLocks noGrp="1"/>
          </p:cNvSpPr>
          <p:nvPr>
            <p:ph type="sldNum" sz="quarter" idx="12"/>
          </p:nvPr>
        </p:nvSpPr>
        <p:spPr/>
        <p:txBody>
          <a:bodyPr/>
          <a:lstStyle/>
          <a:p>
            <a:fld id="{92541D57-AEAA-4562-B391-B400E1AA7134}" type="slidenum">
              <a:rPr lang="en-IN" smtClean="0"/>
              <a:t>‹#›</a:t>
            </a:fld>
            <a:endParaRPr lang="en-IN"/>
          </a:p>
        </p:txBody>
      </p:sp>
    </p:spTree>
    <p:extLst>
      <p:ext uri="{BB962C8B-B14F-4D97-AF65-F5344CB8AC3E}">
        <p14:creationId xmlns:p14="http://schemas.microsoft.com/office/powerpoint/2010/main" val="305157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CD11-E916-56B7-1872-7589188265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74F3C-326F-BE61-12CC-1D2DC3B0F0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92EA7C-7DFE-5E50-7878-846B55E1B0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A48357-D5E4-49FB-4CB6-B06F0C7B3DE0}"/>
              </a:ext>
            </a:extLst>
          </p:cNvPr>
          <p:cNvSpPr>
            <a:spLocks noGrp="1"/>
          </p:cNvSpPr>
          <p:nvPr>
            <p:ph type="dt" sz="half" idx="10"/>
          </p:nvPr>
        </p:nvSpPr>
        <p:spPr/>
        <p:txBody>
          <a:bodyPr/>
          <a:lstStyle/>
          <a:p>
            <a:fld id="{605585C2-B19A-4104-9018-1C12B414AFD9}" type="datetimeFigureOut">
              <a:rPr lang="en-IN" smtClean="0"/>
              <a:t>10-09-2024</a:t>
            </a:fld>
            <a:endParaRPr lang="en-IN"/>
          </a:p>
        </p:txBody>
      </p:sp>
      <p:sp>
        <p:nvSpPr>
          <p:cNvPr id="6" name="Footer Placeholder 5">
            <a:extLst>
              <a:ext uri="{FF2B5EF4-FFF2-40B4-BE49-F238E27FC236}">
                <a16:creationId xmlns:a16="http://schemas.microsoft.com/office/drawing/2014/main" id="{98BD20A2-5EE9-3E74-EAC2-646C49EC3D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24EC50-1286-899A-8F48-8F67D0191639}"/>
              </a:ext>
            </a:extLst>
          </p:cNvPr>
          <p:cNvSpPr>
            <a:spLocks noGrp="1"/>
          </p:cNvSpPr>
          <p:nvPr>
            <p:ph type="sldNum" sz="quarter" idx="12"/>
          </p:nvPr>
        </p:nvSpPr>
        <p:spPr/>
        <p:txBody>
          <a:bodyPr/>
          <a:lstStyle/>
          <a:p>
            <a:fld id="{92541D57-AEAA-4562-B391-B400E1AA7134}" type="slidenum">
              <a:rPr lang="en-IN" smtClean="0"/>
              <a:t>‹#›</a:t>
            </a:fld>
            <a:endParaRPr lang="en-IN"/>
          </a:p>
        </p:txBody>
      </p:sp>
    </p:spTree>
    <p:extLst>
      <p:ext uri="{BB962C8B-B14F-4D97-AF65-F5344CB8AC3E}">
        <p14:creationId xmlns:p14="http://schemas.microsoft.com/office/powerpoint/2010/main" val="262703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E70B-EABA-A01A-9D51-D61FD6FA90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CBB377-7183-8997-92E3-345003CFE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4B4EA1-A79E-744E-1A71-769C3A460E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D2396C-26E7-E06A-5F80-B4826632CF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0920A3-F225-C5B8-1EB2-366361B87C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D84F0A-E202-6F8A-4576-3896D689DD91}"/>
              </a:ext>
            </a:extLst>
          </p:cNvPr>
          <p:cNvSpPr>
            <a:spLocks noGrp="1"/>
          </p:cNvSpPr>
          <p:nvPr>
            <p:ph type="dt" sz="half" idx="10"/>
          </p:nvPr>
        </p:nvSpPr>
        <p:spPr/>
        <p:txBody>
          <a:bodyPr/>
          <a:lstStyle/>
          <a:p>
            <a:fld id="{605585C2-B19A-4104-9018-1C12B414AFD9}" type="datetimeFigureOut">
              <a:rPr lang="en-IN" smtClean="0"/>
              <a:t>10-09-2024</a:t>
            </a:fld>
            <a:endParaRPr lang="en-IN"/>
          </a:p>
        </p:txBody>
      </p:sp>
      <p:sp>
        <p:nvSpPr>
          <p:cNvPr id="8" name="Footer Placeholder 7">
            <a:extLst>
              <a:ext uri="{FF2B5EF4-FFF2-40B4-BE49-F238E27FC236}">
                <a16:creationId xmlns:a16="http://schemas.microsoft.com/office/drawing/2014/main" id="{A2976EBB-2559-8F26-8756-33EF34C05B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8092F3-6EAC-4E64-EEE3-61C3C999073A}"/>
              </a:ext>
            </a:extLst>
          </p:cNvPr>
          <p:cNvSpPr>
            <a:spLocks noGrp="1"/>
          </p:cNvSpPr>
          <p:nvPr>
            <p:ph type="sldNum" sz="quarter" idx="12"/>
          </p:nvPr>
        </p:nvSpPr>
        <p:spPr/>
        <p:txBody>
          <a:bodyPr/>
          <a:lstStyle/>
          <a:p>
            <a:fld id="{92541D57-AEAA-4562-B391-B400E1AA7134}" type="slidenum">
              <a:rPr lang="en-IN" smtClean="0"/>
              <a:t>‹#›</a:t>
            </a:fld>
            <a:endParaRPr lang="en-IN"/>
          </a:p>
        </p:txBody>
      </p:sp>
    </p:spTree>
    <p:extLst>
      <p:ext uri="{BB962C8B-B14F-4D97-AF65-F5344CB8AC3E}">
        <p14:creationId xmlns:p14="http://schemas.microsoft.com/office/powerpoint/2010/main" val="407303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66A7-7DA1-9143-9DF0-91F4A13507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C6EDC4-C56A-A0FD-58EF-DB80C8996A9C}"/>
              </a:ext>
            </a:extLst>
          </p:cNvPr>
          <p:cNvSpPr>
            <a:spLocks noGrp="1"/>
          </p:cNvSpPr>
          <p:nvPr>
            <p:ph type="dt" sz="half" idx="10"/>
          </p:nvPr>
        </p:nvSpPr>
        <p:spPr/>
        <p:txBody>
          <a:bodyPr/>
          <a:lstStyle/>
          <a:p>
            <a:fld id="{605585C2-B19A-4104-9018-1C12B414AFD9}" type="datetimeFigureOut">
              <a:rPr lang="en-IN" smtClean="0"/>
              <a:t>10-09-2024</a:t>
            </a:fld>
            <a:endParaRPr lang="en-IN"/>
          </a:p>
        </p:txBody>
      </p:sp>
      <p:sp>
        <p:nvSpPr>
          <p:cNvPr id="4" name="Footer Placeholder 3">
            <a:extLst>
              <a:ext uri="{FF2B5EF4-FFF2-40B4-BE49-F238E27FC236}">
                <a16:creationId xmlns:a16="http://schemas.microsoft.com/office/drawing/2014/main" id="{66C86758-C3CB-C2E9-BA13-3EA947716D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05FABC-64AE-C2C9-0FE5-D6182EB64C8E}"/>
              </a:ext>
            </a:extLst>
          </p:cNvPr>
          <p:cNvSpPr>
            <a:spLocks noGrp="1"/>
          </p:cNvSpPr>
          <p:nvPr>
            <p:ph type="sldNum" sz="quarter" idx="12"/>
          </p:nvPr>
        </p:nvSpPr>
        <p:spPr/>
        <p:txBody>
          <a:bodyPr/>
          <a:lstStyle/>
          <a:p>
            <a:fld id="{92541D57-AEAA-4562-B391-B400E1AA7134}" type="slidenum">
              <a:rPr lang="en-IN" smtClean="0"/>
              <a:t>‹#›</a:t>
            </a:fld>
            <a:endParaRPr lang="en-IN"/>
          </a:p>
        </p:txBody>
      </p:sp>
    </p:spTree>
    <p:extLst>
      <p:ext uri="{BB962C8B-B14F-4D97-AF65-F5344CB8AC3E}">
        <p14:creationId xmlns:p14="http://schemas.microsoft.com/office/powerpoint/2010/main" val="24499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4DD39-F055-C482-17D5-433743622B6D}"/>
              </a:ext>
            </a:extLst>
          </p:cNvPr>
          <p:cNvSpPr>
            <a:spLocks noGrp="1"/>
          </p:cNvSpPr>
          <p:nvPr>
            <p:ph type="dt" sz="half" idx="10"/>
          </p:nvPr>
        </p:nvSpPr>
        <p:spPr/>
        <p:txBody>
          <a:bodyPr/>
          <a:lstStyle/>
          <a:p>
            <a:fld id="{605585C2-B19A-4104-9018-1C12B414AFD9}" type="datetimeFigureOut">
              <a:rPr lang="en-IN" smtClean="0"/>
              <a:t>10-09-2024</a:t>
            </a:fld>
            <a:endParaRPr lang="en-IN"/>
          </a:p>
        </p:txBody>
      </p:sp>
      <p:sp>
        <p:nvSpPr>
          <p:cNvPr id="3" name="Footer Placeholder 2">
            <a:extLst>
              <a:ext uri="{FF2B5EF4-FFF2-40B4-BE49-F238E27FC236}">
                <a16:creationId xmlns:a16="http://schemas.microsoft.com/office/drawing/2014/main" id="{E5C9768A-FC2B-824C-CC12-8B20905349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C25DA2-1843-9DFB-A231-8D0671B853E1}"/>
              </a:ext>
            </a:extLst>
          </p:cNvPr>
          <p:cNvSpPr>
            <a:spLocks noGrp="1"/>
          </p:cNvSpPr>
          <p:nvPr>
            <p:ph type="sldNum" sz="quarter" idx="12"/>
          </p:nvPr>
        </p:nvSpPr>
        <p:spPr/>
        <p:txBody>
          <a:bodyPr/>
          <a:lstStyle/>
          <a:p>
            <a:fld id="{92541D57-AEAA-4562-B391-B400E1AA7134}" type="slidenum">
              <a:rPr lang="en-IN" smtClean="0"/>
              <a:t>‹#›</a:t>
            </a:fld>
            <a:endParaRPr lang="en-IN"/>
          </a:p>
        </p:txBody>
      </p:sp>
    </p:spTree>
    <p:extLst>
      <p:ext uri="{BB962C8B-B14F-4D97-AF65-F5344CB8AC3E}">
        <p14:creationId xmlns:p14="http://schemas.microsoft.com/office/powerpoint/2010/main" val="3898107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82F2-23B2-A197-505B-F7B32BCA0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285959-C941-01DB-5396-446D5094BA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E35ED3-0030-D078-D902-71A94C110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41ECA-448D-D8FB-4BF3-3631EA31284C}"/>
              </a:ext>
            </a:extLst>
          </p:cNvPr>
          <p:cNvSpPr>
            <a:spLocks noGrp="1"/>
          </p:cNvSpPr>
          <p:nvPr>
            <p:ph type="dt" sz="half" idx="10"/>
          </p:nvPr>
        </p:nvSpPr>
        <p:spPr/>
        <p:txBody>
          <a:bodyPr/>
          <a:lstStyle/>
          <a:p>
            <a:fld id="{605585C2-B19A-4104-9018-1C12B414AFD9}" type="datetimeFigureOut">
              <a:rPr lang="en-IN" smtClean="0"/>
              <a:t>10-09-2024</a:t>
            </a:fld>
            <a:endParaRPr lang="en-IN"/>
          </a:p>
        </p:txBody>
      </p:sp>
      <p:sp>
        <p:nvSpPr>
          <p:cNvPr id="6" name="Footer Placeholder 5">
            <a:extLst>
              <a:ext uri="{FF2B5EF4-FFF2-40B4-BE49-F238E27FC236}">
                <a16:creationId xmlns:a16="http://schemas.microsoft.com/office/drawing/2014/main" id="{45C8BDBC-731C-8846-E672-5DE4075B8F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588752-1BBE-D111-CB81-B3BC033AE4F7}"/>
              </a:ext>
            </a:extLst>
          </p:cNvPr>
          <p:cNvSpPr>
            <a:spLocks noGrp="1"/>
          </p:cNvSpPr>
          <p:nvPr>
            <p:ph type="sldNum" sz="quarter" idx="12"/>
          </p:nvPr>
        </p:nvSpPr>
        <p:spPr/>
        <p:txBody>
          <a:bodyPr/>
          <a:lstStyle/>
          <a:p>
            <a:fld id="{92541D57-AEAA-4562-B391-B400E1AA7134}" type="slidenum">
              <a:rPr lang="en-IN" smtClean="0"/>
              <a:t>‹#›</a:t>
            </a:fld>
            <a:endParaRPr lang="en-IN"/>
          </a:p>
        </p:txBody>
      </p:sp>
    </p:spTree>
    <p:extLst>
      <p:ext uri="{BB962C8B-B14F-4D97-AF65-F5344CB8AC3E}">
        <p14:creationId xmlns:p14="http://schemas.microsoft.com/office/powerpoint/2010/main" val="380240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C581-C97B-A3F8-4631-C2EA986977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69668B-6168-4082-F23C-9B3BDF8E0C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C5076D-0623-7BBE-3EAA-DDC327EE8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BF6AF-7006-8B9B-54E4-750F332D69F4}"/>
              </a:ext>
            </a:extLst>
          </p:cNvPr>
          <p:cNvSpPr>
            <a:spLocks noGrp="1"/>
          </p:cNvSpPr>
          <p:nvPr>
            <p:ph type="dt" sz="half" idx="10"/>
          </p:nvPr>
        </p:nvSpPr>
        <p:spPr/>
        <p:txBody>
          <a:bodyPr/>
          <a:lstStyle/>
          <a:p>
            <a:fld id="{605585C2-B19A-4104-9018-1C12B414AFD9}" type="datetimeFigureOut">
              <a:rPr lang="en-IN" smtClean="0"/>
              <a:t>10-09-2024</a:t>
            </a:fld>
            <a:endParaRPr lang="en-IN"/>
          </a:p>
        </p:txBody>
      </p:sp>
      <p:sp>
        <p:nvSpPr>
          <p:cNvPr id="6" name="Footer Placeholder 5">
            <a:extLst>
              <a:ext uri="{FF2B5EF4-FFF2-40B4-BE49-F238E27FC236}">
                <a16:creationId xmlns:a16="http://schemas.microsoft.com/office/drawing/2014/main" id="{2AF51759-6F1B-64AB-2112-3C6574D7D6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D42933-60CC-0612-51CB-C8CD4CD84AF0}"/>
              </a:ext>
            </a:extLst>
          </p:cNvPr>
          <p:cNvSpPr>
            <a:spLocks noGrp="1"/>
          </p:cNvSpPr>
          <p:nvPr>
            <p:ph type="sldNum" sz="quarter" idx="12"/>
          </p:nvPr>
        </p:nvSpPr>
        <p:spPr/>
        <p:txBody>
          <a:bodyPr/>
          <a:lstStyle/>
          <a:p>
            <a:fld id="{92541D57-AEAA-4562-B391-B400E1AA7134}" type="slidenum">
              <a:rPr lang="en-IN" smtClean="0"/>
              <a:t>‹#›</a:t>
            </a:fld>
            <a:endParaRPr lang="en-IN"/>
          </a:p>
        </p:txBody>
      </p:sp>
    </p:spTree>
    <p:extLst>
      <p:ext uri="{BB962C8B-B14F-4D97-AF65-F5344CB8AC3E}">
        <p14:creationId xmlns:p14="http://schemas.microsoft.com/office/powerpoint/2010/main" val="280887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D93C9-7B24-01BE-5D2D-1F9AAF2BC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1E2242-921E-E9C1-AEF2-4E5E264C5E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11CE0-D9BC-899A-4DBB-307929D2A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5585C2-B19A-4104-9018-1C12B414AFD9}" type="datetimeFigureOut">
              <a:rPr lang="en-IN" smtClean="0"/>
              <a:t>10-09-2024</a:t>
            </a:fld>
            <a:endParaRPr lang="en-IN"/>
          </a:p>
        </p:txBody>
      </p:sp>
      <p:sp>
        <p:nvSpPr>
          <p:cNvPr id="5" name="Footer Placeholder 4">
            <a:extLst>
              <a:ext uri="{FF2B5EF4-FFF2-40B4-BE49-F238E27FC236}">
                <a16:creationId xmlns:a16="http://schemas.microsoft.com/office/drawing/2014/main" id="{A5594D15-00BB-0CD9-6C2F-6C492C89D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0491236-CB61-EBC0-DF4B-EF9D75E951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541D57-AEAA-4562-B391-B400E1AA7134}" type="slidenum">
              <a:rPr lang="en-IN" smtClean="0"/>
              <a:t>‹#›</a:t>
            </a:fld>
            <a:endParaRPr lang="en-IN"/>
          </a:p>
        </p:txBody>
      </p:sp>
    </p:spTree>
    <p:extLst>
      <p:ext uri="{BB962C8B-B14F-4D97-AF65-F5344CB8AC3E}">
        <p14:creationId xmlns:p14="http://schemas.microsoft.com/office/powerpoint/2010/main" val="10839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1404-5225-795C-D8E8-B28437B0D6FB}"/>
              </a:ext>
            </a:extLst>
          </p:cNvPr>
          <p:cNvSpPr>
            <a:spLocks noGrp="1"/>
          </p:cNvSpPr>
          <p:nvPr>
            <p:ph type="ctrTitle"/>
          </p:nvPr>
        </p:nvSpPr>
        <p:spPr>
          <a:xfrm>
            <a:off x="1524000" y="1122362"/>
            <a:ext cx="8888361" cy="1483186"/>
          </a:xfrm>
        </p:spPr>
        <p:txBody>
          <a:bodyPr>
            <a:normAutofit fontScale="90000"/>
          </a:bodyPr>
          <a:lstStyle/>
          <a:p>
            <a:r>
              <a:rPr lang="en-US" b="1" dirty="0">
                <a:solidFill>
                  <a:srgbClr val="FF0000"/>
                </a:solidFill>
              </a:rPr>
              <a:t>Capstone Project</a:t>
            </a:r>
            <a:br>
              <a:rPr lang="en-US" b="1" dirty="0">
                <a:solidFill>
                  <a:srgbClr val="FF0000"/>
                </a:solidFill>
              </a:rPr>
            </a:br>
            <a:r>
              <a:rPr lang="en-US" sz="4400" dirty="0">
                <a:solidFill>
                  <a:schemeClr val="tx2">
                    <a:lumMod val="75000"/>
                    <a:lumOff val="25000"/>
                  </a:schemeClr>
                </a:solidFill>
              </a:rPr>
              <a:t>Airbnb Booking Analysis</a:t>
            </a:r>
            <a:br>
              <a:rPr lang="en-US" sz="4400" dirty="0">
                <a:solidFill>
                  <a:schemeClr val="tx2">
                    <a:lumMod val="75000"/>
                    <a:lumOff val="25000"/>
                  </a:schemeClr>
                </a:solidFill>
              </a:rPr>
            </a:br>
            <a:endParaRPr lang="en-IN" sz="4400" dirty="0">
              <a:solidFill>
                <a:schemeClr val="tx2">
                  <a:lumMod val="75000"/>
                  <a:lumOff val="25000"/>
                </a:schemeClr>
              </a:solidFill>
            </a:endParaRPr>
          </a:p>
        </p:txBody>
      </p:sp>
      <p:sp>
        <p:nvSpPr>
          <p:cNvPr id="3" name="Subtitle 2">
            <a:extLst>
              <a:ext uri="{FF2B5EF4-FFF2-40B4-BE49-F238E27FC236}">
                <a16:creationId xmlns:a16="http://schemas.microsoft.com/office/drawing/2014/main" id="{3D2641CF-AA49-06FA-3D5B-50DC9C736C89}"/>
              </a:ext>
            </a:extLst>
          </p:cNvPr>
          <p:cNvSpPr>
            <a:spLocks noGrp="1"/>
          </p:cNvSpPr>
          <p:nvPr>
            <p:ph type="subTitle" idx="1"/>
          </p:nvPr>
        </p:nvSpPr>
        <p:spPr>
          <a:xfrm>
            <a:off x="1523999" y="4326193"/>
            <a:ext cx="9104671" cy="1986117"/>
          </a:xfrm>
        </p:spPr>
        <p:txBody>
          <a:bodyPr>
            <a:normAutofit fontScale="92500" lnSpcReduction="10000"/>
          </a:bodyPr>
          <a:lstStyle/>
          <a:p>
            <a:r>
              <a:rPr lang="en-US" dirty="0">
                <a:solidFill>
                  <a:schemeClr val="accent5">
                    <a:lumMod val="50000"/>
                  </a:schemeClr>
                </a:solidFill>
              </a:rPr>
              <a:t>By-Akash Jaiswal</a:t>
            </a:r>
          </a:p>
          <a:p>
            <a:endParaRPr lang="en-US" dirty="0">
              <a:solidFill>
                <a:schemeClr val="accent5">
                  <a:lumMod val="50000"/>
                </a:schemeClr>
              </a:solidFill>
            </a:endParaRPr>
          </a:p>
          <a:p>
            <a:endParaRPr lang="en-US" dirty="0">
              <a:solidFill>
                <a:schemeClr val="accent5">
                  <a:lumMod val="50000"/>
                </a:schemeClr>
              </a:solidFill>
            </a:endParaRPr>
          </a:p>
          <a:p>
            <a:endParaRPr lang="en-US" dirty="0">
              <a:solidFill>
                <a:schemeClr val="accent5">
                  <a:lumMod val="50000"/>
                </a:schemeClr>
              </a:solidFill>
            </a:endParaRPr>
          </a:p>
          <a:p>
            <a:r>
              <a:rPr lang="en-US" dirty="0">
                <a:solidFill>
                  <a:schemeClr val="accent5">
                    <a:lumMod val="50000"/>
                  </a:schemeClr>
                </a:solidFill>
              </a:rPr>
              <a:t>                                                                                                                    </a:t>
            </a:r>
            <a:r>
              <a:rPr lang="en-US" sz="1700" dirty="0">
                <a:solidFill>
                  <a:schemeClr val="accent5">
                    <a:lumMod val="50000"/>
                  </a:schemeClr>
                </a:solidFill>
              </a:rPr>
              <a:t>jaiswalaj292@gmail.com</a:t>
            </a:r>
            <a:endParaRPr lang="en-IN" sz="1700" dirty="0">
              <a:solidFill>
                <a:schemeClr val="accent5">
                  <a:lumMod val="50000"/>
                </a:schemeClr>
              </a:solidFill>
            </a:endParaRPr>
          </a:p>
        </p:txBody>
      </p:sp>
      <p:pic>
        <p:nvPicPr>
          <p:cNvPr id="5" name="Picture 4" descr="A logo of a company&#10;&#10;Description automatically generated">
            <a:extLst>
              <a:ext uri="{FF2B5EF4-FFF2-40B4-BE49-F238E27FC236}">
                <a16:creationId xmlns:a16="http://schemas.microsoft.com/office/drawing/2014/main" id="{8D8E1DD4-0B55-2BFD-9703-7DE11BD55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705" y="2320412"/>
            <a:ext cx="2466975" cy="1730477"/>
          </a:xfrm>
          <a:prstGeom prst="rect">
            <a:avLst/>
          </a:prstGeom>
        </p:spPr>
      </p:pic>
    </p:spTree>
    <p:extLst>
      <p:ext uri="{BB962C8B-B14F-4D97-AF65-F5344CB8AC3E}">
        <p14:creationId xmlns:p14="http://schemas.microsoft.com/office/powerpoint/2010/main" val="412103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532AE1-3E02-470C-B898-A0C62F2E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7401DF7-4687-415B-A91D-DB43BEEBD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6461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FC09D2-72D2-4174-A2DF-1017D0FEB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912" y="685800"/>
            <a:ext cx="6048935" cy="5486400"/>
          </a:xfrm>
          <a:prstGeom prst="rect">
            <a:avLst/>
          </a:pr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A463E-94D4-5CEF-B397-9C0FEEE25E86}"/>
              </a:ext>
            </a:extLst>
          </p:cNvPr>
          <p:cNvSpPr>
            <a:spLocks noGrp="1"/>
          </p:cNvSpPr>
          <p:nvPr>
            <p:ph type="title"/>
          </p:nvPr>
        </p:nvSpPr>
        <p:spPr>
          <a:xfrm>
            <a:off x="1368612" y="1095152"/>
            <a:ext cx="4773616" cy="1065313"/>
          </a:xfrm>
        </p:spPr>
        <p:txBody>
          <a:bodyPr anchor="b">
            <a:normAutofit/>
          </a:bodyPr>
          <a:lstStyle/>
          <a:p>
            <a:pPr algn="ctr"/>
            <a:r>
              <a:rPr lang="en-US" sz="3200" b="1" dirty="0">
                <a:solidFill>
                  <a:srgbClr val="FF0000"/>
                </a:solidFill>
              </a:rPr>
              <a:t>About the Dataset - Airbnb Bookings</a:t>
            </a:r>
            <a:endParaRPr lang="en-IN" sz="3200" b="1" dirty="0">
              <a:solidFill>
                <a:srgbClr val="FF0000"/>
              </a:solidFill>
            </a:endParaRPr>
          </a:p>
        </p:txBody>
      </p:sp>
      <p:sp>
        <p:nvSpPr>
          <p:cNvPr id="3" name="Content Placeholder 2">
            <a:extLst>
              <a:ext uri="{FF2B5EF4-FFF2-40B4-BE49-F238E27FC236}">
                <a16:creationId xmlns:a16="http://schemas.microsoft.com/office/drawing/2014/main" id="{80E17C8F-3048-C3D4-3E59-87ECFE14B986}"/>
              </a:ext>
            </a:extLst>
          </p:cNvPr>
          <p:cNvSpPr>
            <a:spLocks noGrp="1"/>
          </p:cNvSpPr>
          <p:nvPr>
            <p:ph idx="1"/>
          </p:nvPr>
        </p:nvSpPr>
        <p:spPr>
          <a:xfrm>
            <a:off x="1368613" y="2447337"/>
            <a:ext cx="4773616" cy="3171970"/>
          </a:xfrm>
        </p:spPr>
        <p:txBody>
          <a:bodyPr anchor="t">
            <a:normAutofit/>
          </a:bodyPr>
          <a:lstStyle/>
          <a:p>
            <a:pPr marL="0" indent="0">
              <a:buNone/>
            </a:pPr>
            <a:r>
              <a:rPr lang="en-US" sz="1400">
                <a:solidFill>
                  <a:schemeClr val="tx1">
                    <a:lumMod val="65000"/>
                    <a:lumOff val="35000"/>
                  </a:schemeClr>
                </a:solidFill>
              </a:rPr>
              <a:t>+ </a:t>
            </a:r>
            <a:r>
              <a:rPr lang="en-US" sz="1400" b="1">
                <a:solidFill>
                  <a:schemeClr val="tx1">
                    <a:lumMod val="65000"/>
                    <a:lumOff val="35000"/>
                  </a:schemeClr>
                </a:solidFill>
              </a:rPr>
              <a:t>This Airbnb dataset contains 49,000 observations from New York, with 16 columns of data.</a:t>
            </a:r>
          </a:p>
          <a:p>
            <a:pPr marL="0" indent="0">
              <a:buNone/>
            </a:pPr>
            <a:r>
              <a:rPr lang="en-US" sz="1400">
                <a:solidFill>
                  <a:schemeClr val="tx1">
                    <a:lumMod val="65000"/>
                    <a:lumOff val="35000"/>
                  </a:schemeClr>
                </a:solidFill>
              </a:rPr>
              <a:t>+</a:t>
            </a:r>
            <a:r>
              <a:rPr lang="en-US" sz="1400" b="1">
                <a:solidFill>
                  <a:schemeClr val="tx1">
                    <a:lumMod val="65000"/>
                    <a:lumOff val="35000"/>
                  </a:schemeClr>
                </a:solidFill>
              </a:rPr>
              <a:t>The Data includes both categorical and numeric values, providing a diverse range of information about the listings.</a:t>
            </a:r>
          </a:p>
          <a:p>
            <a:pPr marL="0" indent="0">
              <a:buNone/>
            </a:pPr>
            <a:r>
              <a:rPr lang="en-US" sz="1400">
                <a:solidFill>
                  <a:schemeClr val="tx1">
                    <a:lumMod val="65000"/>
                    <a:lumOff val="35000"/>
                  </a:schemeClr>
                </a:solidFill>
              </a:rPr>
              <a:t>+ </a:t>
            </a:r>
            <a:r>
              <a:rPr lang="en-US" sz="1400" b="1">
                <a:solidFill>
                  <a:schemeClr val="tx1">
                    <a:lumMod val="65000"/>
                    <a:lumOff val="35000"/>
                  </a:schemeClr>
                </a:solidFill>
              </a:rPr>
              <a:t>This dataset may be useful for analyzing trends and patterns in the Airbnb market in New York and also for gaining insights into the preferences and behaviour of Airbnb users in the area.</a:t>
            </a:r>
          </a:p>
          <a:p>
            <a:pPr marL="0" indent="0">
              <a:buNone/>
            </a:pPr>
            <a:r>
              <a:rPr lang="en-US" sz="1400">
                <a:solidFill>
                  <a:schemeClr val="tx1">
                    <a:lumMod val="65000"/>
                    <a:lumOff val="35000"/>
                  </a:schemeClr>
                </a:solidFill>
              </a:rPr>
              <a:t>+ </a:t>
            </a:r>
            <a:r>
              <a:rPr lang="en-US" sz="1400" b="1">
                <a:solidFill>
                  <a:schemeClr val="tx1">
                    <a:lumMod val="65000"/>
                    <a:lumOff val="35000"/>
                  </a:schemeClr>
                </a:solidFill>
              </a:rPr>
              <a:t>This dataset contains information about Airbnb bookings in New York City in 2019. By analyzing this data, you may be able to understand the trends and patterns of Airbnb use in NYC.</a:t>
            </a:r>
            <a:endParaRPr lang="en-IN" sz="1400" b="1">
              <a:solidFill>
                <a:schemeClr val="tx1">
                  <a:lumMod val="65000"/>
                  <a:lumOff val="35000"/>
                </a:schemeClr>
              </a:solidFill>
            </a:endParaRPr>
          </a:p>
        </p:txBody>
      </p:sp>
      <p:pic>
        <p:nvPicPr>
          <p:cNvPr id="5" name="Picture 4" descr="A diagram of a credit card payment&#10;&#10;Description automatically generated">
            <a:extLst>
              <a:ext uri="{FF2B5EF4-FFF2-40B4-BE49-F238E27FC236}">
                <a16:creationId xmlns:a16="http://schemas.microsoft.com/office/drawing/2014/main" id="{00852AB7-5327-843E-93BA-D5E1A9905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096" y="685799"/>
            <a:ext cx="3360420" cy="5486400"/>
          </a:xfrm>
          <a:prstGeom prst="rect">
            <a:avLst/>
          </a:prstGeom>
        </p:spPr>
      </p:pic>
    </p:spTree>
    <p:extLst>
      <p:ext uri="{BB962C8B-B14F-4D97-AF65-F5344CB8AC3E}">
        <p14:creationId xmlns:p14="http://schemas.microsoft.com/office/powerpoint/2010/main" val="358520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27D1-E2CE-AC16-935D-AB762FC87557}"/>
              </a:ext>
            </a:extLst>
          </p:cNvPr>
          <p:cNvSpPr>
            <a:spLocks noGrp="1"/>
          </p:cNvSpPr>
          <p:nvPr>
            <p:ph type="title"/>
          </p:nvPr>
        </p:nvSpPr>
        <p:spPr/>
        <p:txBody>
          <a:bodyPr/>
          <a:lstStyle/>
          <a:p>
            <a:r>
              <a:rPr lang="en-IN" b="1" dirty="0">
                <a:solidFill>
                  <a:srgbClr val="FF0000"/>
                </a:solidFill>
              </a:rPr>
              <a:t>Understand The Given Variables</a:t>
            </a:r>
          </a:p>
        </p:txBody>
      </p:sp>
      <p:sp>
        <p:nvSpPr>
          <p:cNvPr id="3" name="Content Placeholder 2">
            <a:extLst>
              <a:ext uri="{FF2B5EF4-FFF2-40B4-BE49-F238E27FC236}">
                <a16:creationId xmlns:a16="http://schemas.microsoft.com/office/drawing/2014/main" id="{E7C08383-405F-3B0E-96BB-F85609907A0A}"/>
              </a:ext>
            </a:extLst>
          </p:cNvPr>
          <p:cNvSpPr>
            <a:spLocks noGrp="1"/>
          </p:cNvSpPr>
          <p:nvPr>
            <p:ph idx="1"/>
          </p:nvPr>
        </p:nvSpPr>
        <p:spPr/>
        <p:txBody>
          <a:bodyPr>
            <a:normAutofit fontScale="55000" lnSpcReduction="20000"/>
          </a:bodyPr>
          <a:lstStyle/>
          <a:p>
            <a:r>
              <a:rPr lang="en-US" b="1" dirty="0"/>
              <a:t>Listing id:- This is a unique identifier for each listing in the dataset.</a:t>
            </a:r>
          </a:p>
          <a:p>
            <a:r>
              <a:rPr lang="en-US" b="1" dirty="0"/>
              <a:t>Listing name: This is the name or title of the listing, as it appears on the Airbnb website.</a:t>
            </a:r>
          </a:p>
          <a:p>
            <a:r>
              <a:rPr lang="en-US" b="1" dirty="0" err="1"/>
              <a:t>Host_id</a:t>
            </a:r>
            <a:r>
              <a:rPr lang="en-US" b="1" dirty="0"/>
              <a:t>:- This is a unique identifier for each host in the dataset.</a:t>
            </a:r>
          </a:p>
          <a:p>
            <a:r>
              <a:rPr lang="en-US" b="1" dirty="0" err="1"/>
              <a:t>Host_name</a:t>
            </a:r>
            <a:r>
              <a:rPr lang="en-US" b="1" dirty="0"/>
              <a:t>: This is the host’s name as it appears on the Airbnb website.</a:t>
            </a:r>
          </a:p>
          <a:p>
            <a:r>
              <a:rPr lang="en-US" b="1" dirty="0" err="1"/>
              <a:t>Neighbourhood_group</a:t>
            </a:r>
            <a:r>
              <a:rPr lang="en-US" b="1" dirty="0"/>
              <a:t>:- This is a grouping of </a:t>
            </a:r>
            <a:r>
              <a:rPr lang="en-US" b="1" dirty="0" err="1"/>
              <a:t>neighbourhoods</a:t>
            </a:r>
            <a:r>
              <a:rPr lang="en-US" b="1" dirty="0"/>
              <a:t> in New York City, such as Manhattan or Brooklyn.</a:t>
            </a:r>
          </a:p>
          <a:p>
            <a:r>
              <a:rPr lang="en-US" b="1" dirty="0" err="1"/>
              <a:t>Neighbourhood</a:t>
            </a:r>
            <a:r>
              <a:rPr lang="en-US" b="1" dirty="0"/>
              <a:t>:- This is the specific </a:t>
            </a:r>
            <a:r>
              <a:rPr lang="en-US" b="1" dirty="0" err="1"/>
              <a:t>neighbourhood</a:t>
            </a:r>
            <a:r>
              <a:rPr lang="en-US" b="1" dirty="0"/>
              <a:t> in which the listing is located.</a:t>
            </a:r>
          </a:p>
          <a:p>
            <a:r>
              <a:rPr lang="en-US" b="1" dirty="0"/>
              <a:t>Latitude:- This is the geographic latitude of the listing.</a:t>
            </a:r>
          </a:p>
          <a:p>
            <a:r>
              <a:rPr lang="en-US" b="1" dirty="0"/>
              <a:t>Longitude:- This is the geographic longitude of the listing.</a:t>
            </a:r>
          </a:p>
          <a:p>
            <a:r>
              <a:rPr lang="en-US" b="1" dirty="0" err="1"/>
              <a:t>Room_type</a:t>
            </a:r>
            <a:r>
              <a:rPr lang="en-US" b="1" dirty="0"/>
              <a:t>: This is the type of room or property being offered, such as an entire home, private room, shared room.</a:t>
            </a:r>
          </a:p>
          <a:p>
            <a:r>
              <a:rPr lang="en-US" b="1" dirty="0"/>
              <a:t>Price: This is the nightly price for the listing, in US dollars.</a:t>
            </a:r>
          </a:p>
          <a:p>
            <a:r>
              <a:rPr lang="en-US" b="1" dirty="0" err="1"/>
              <a:t>Minimum_nights</a:t>
            </a:r>
            <a:r>
              <a:rPr lang="en-US" b="1" dirty="0"/>
              <a:t>: This is the minimum number of nights that a guest must stay at the listing.</a:t>
            </a:r>
          </a:p>
          <a:p>
            <a:r>
              <a:rPr lang="en-US" b="1" dirty="0" err="1"/>
              <a:t>Total_reviews</a:t>
            </a:r>
            <a:r>
              <a:rPr lang="en-US" b="1" dirty="0"/>
              <a:t>: This is the total number of reviews that the listing has received.</a:t>
            </a:r>
          </a:p>
          <a:p>
            <a:r>
              <a:rPr lang="en-US" b="1" dirty="0" err="1"/>
              <a:t>Reviews_per_month</a:t>
            </a:r>
            <a:r>
              <a:rPr lang="en-US" b="1" dirty="0"/>
              <a:t>: This is the average number of reviews that the listing receives per month.</a:t>
            </a:r>
          </a:p>
          <a:p>
            <a:r>
              <a:rPr lang="en-US" b="1" dirty="0" err="1"/>
              <a:t>Host_listings_count</a:t>
            </a:r>
            <a:r>
              <a:rPr lang="en-US" b="1" dirty="0"/>
              <a:t>:- This is the total number of listings that the host has on Airbnb.</a:t>
            </a:r>
          </a:p>
          <a:p>
            <a:r>
              <a:rPr lang="en-US" b="1" dirty="0"/>
              <a:t>Availability_365:- This is the number of days in the next 365 days that the listing is available for booking.</a:t>
            </a:r>
            <a:endParaRPr lang="en-IN" b="1" dirty="0"/>
          </a:p>
        </p:txBody>
      </p:sp>
    </p:spTree>
    <p:extLst>
      <p:ext uri="{BB962C8B-B14F-4D97-AF65-F5344CB8AC3E}">
        <p14:creationId xmlns:p14="http://schemas.microsoft.com/office/powerpoint/2010/main" val="199028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401</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Capstone Project Airbnb Booking Analysis </vt:lpstr>
      <vt:lpstr>About the Dataset - Airbnb Bookings</vt:lpstr>
      <vt:lpstr>Understand The Given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 JAISWAL</dc:creator>
  <cp:lastModifiedBy>AKASH JAISWAL</cp:lastModifiedBy>
  <cp:revision>1</cp:revision>
  <dcterms:created xsi:type="dcterms:W3CDTF">2024-09-10T03:36:24Z</dcterms:created>
  <dcterms:modified xsi:type="dcterms:W3CDTF">2024-09-10T04:05:10Z</dcterms:modified>
</cp:coreProperties>
</file>