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4" r:id="rId8"/>
    <p:sldId id="268" r:id="rId9"/>
    <p:sldId id="261"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ixabay.com/photos/thank-you-thank-you-card-table-3690115/"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lightRig rig="threePt" dir="t"/>
            </a:scene3d>
          </a:bodyPr>
          <a:lstStyle/>
          <a:p>
            <a:r>
              <a:rPr lang="en-US" b="1" dirty="0">
                <a:solidFill>
                  <a:schemeClr val="accent6">
                    <a:lumMod val="50000"/>
                  </a:schemeClr>
                </a:solidFill>
                <a:effectLst/>
                <a:latin typeface="Gabriola" panose="04040605051002020D02" charset="0"/>
                <a:cs typeface="Gabriola" panose="04040605051002020D02" charset="0"/>
                <a:sym typeface="+mn-ea"/>
              </a:rPr>
              <a:t> </a:t>
            </a:r>
            <a:r>
              <a:rPr lang="en-IN" altLang="en-US" b="1">
                <a:solidFill>
                  <a:schemeClr val="accent6">
                    <a:lumMod val="50000"/>
                  </a:schemeClr>
                </a:solidFill>
                <a:effectLst/>
                <a:latin typeface="Gabriola" panose="04040605051002020D02" charset="0"/>
                <a:cs typeface="Gabriola" panose="04040605051002020D02" charset="0"/>
                <a:sym typeface="+mn-ea"/>
              </a:rPr>
              <a:t>Plant health status monitoring and Tracking(INDOOR).</a:t>
            </a:r>
            <a:br>
              <a:rPr lang="en-IN" altLang="en-US" b="1">
                <a:solidFill>
                  <a:schemeClr val="accent6">
                    <a:lumMod val="50000"/>
                  </a:schemeClr>
                </a:solidFill>
                <a:effectLst/>
                <a:latin typeface="Gabriola" panose="04040605051002020D02" charset="0"/>
                <a:cs typeface="Gabriola" panose="04040605051002020D02" charset="0"/>
              </a:rPr>
            </a:br>
            <a:endParaRPr lang="en-IN" altLang="en-US" b="1" dirty="0">
              <a:solidFill>
                <a:schemeClr val="accent6">
                  <a:lumMod val="50000"/>
                </a:schemeClr>
              </a:solidFill>
              <a:effectLst/>
              <a:latin typeface="Gabriola" panose="04040605051002020D02" charset="0"/>
              <a:cs typeface="Gabriola" panose="04040605051002020D02" charset="0"/>
            </a:endParaRPr>
          </a:p>
        </p:txBody>
      </p:sp>
      <p:sp>
        <p:nvSpPr>
          <p:cNvPr id="3" name="Subtitle 2"/>
          <p:cNvSpPr>
            <a:spLocks noGrp="1"/>
          </p:cNvSpPr>
          <p:nvPr>
            <p:ph type="subTitle" idx="1"/>
          </p:nvPr>
        </p:nvSpPr>
        <p:spPr>
          <a:xfrm>
            <a:off x="5661025" y="3602355"/>
            <a:ext cx="5006975" cy="1655445"/>
          </a:xfrm>
        </p:spPr>
        <p:txBody>
          <a:bodyPr>
            <a:scene3d>
              <a:camera prst="orthographicFront"/>
              <a:lightRig rig="threePt" dir="t"/>
            </a:scene3d>
          </a:bodyPr>
          <a:lstStyle/>
          <a:p>
            <a:r>
              <a:rPr lang="en-IN" altLang="en-US" sz="3200" b="1" i="1" dirty="0">
                <a:solidFill>
                  <a:schemeClr val="tx1"/>
                </a:solidFill>
                <a:effectLst>
                  <a:outerShdw blurRad="38100" dist="19050" dir="2700000" algn="tl" rotWithShape="0">
                    <a:schemeClr val="dk1">
                      <a:alpha val="40000"/>
                    </a:schemeClr>
                  </a:outerShdw>
                </a:effectLst>
              </a:rPr>
              <a:t>~ </a:t>
            </a:r>
            <a:r>
              <a:rPr lang="en-IN" altLang="en-US" sz="3200" b="1" i="1" dirty="0">
                <a:effectLst>
                  <a:outerShdw blurRad="38100" dist="19050" dir="2700000" algn="tl" rotWithShape="0">
                    <a:schemeClr val="dk1">
                      <a:alpha val="40000"/>
                    </a:schemeClr>
                  </a:outerShdw>
                </a:effectLst>
              </a:rPr>
              <a:t>TEAM ECO INNOVATORS</a:t>
            </a:r>
            <a:r>
              <a:rPr lang="en-IN" altLang="en-US" sz="3200" b="1" i="1" dirty="0">
                <a:solidFill>
                  <a:schemeClr val="tx1"/>
                </a:solidFill>
                <a:effectLst>
                  <a:outerShdw blurRad="38100" dist="19050" dir="2700000" algn="tl" rotWithShape="0">
                    <a:schemeClr val="dk1">
                      <a:alpha val="40000"/>
                    </a:schemeClr>
                  </a:outerShdw>
                </a:effectLst>
              </a:rPr>
              <a:t>,</a:t>
            </a:r>
          </a:p>
          <a:p>
            <a:r>
              <a:rPr lang="en-IN" altLang="en-US" sz="3200" b="1" i="1" dirty="0">
                <a:solidFill>
                  <a:schemeClr val="tx1"/>
                </a:solidFill>
                <a:effectLst>
                  <a:outerShdw blurRad="38100" dist="19050" dir="2700000" algn="tl" rotWithShape="0">
                    <a:schemeClr val="dk1">
                      <a:alpha val="40000"/>
                    </a:schemeClr>
                  </a:outerShdw>
                </a:effectLst>
              </a:rPr>
              <a:t>Bennett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9946A-158E-918D-C648-FAAA9E3618E0}"/>
              </a:ext>
            </a:extLst>
          </p:cNvPr>
          <p:cNvSpPr>
            <a:spLocks noGrp="1"/>
          </p:cNvSpPr>
          <p:nvPr>
            <p:ph type="title"/>
          </p:nvPr>
        </p:nvSpPr>
        <p:spPr>
          <a:xfrm>
            <a:off x="8643193" y="489507"/>
            <a:ext cx="3091607" cy="1655483"/>
          </a:xfrm>
        </p:spPr>
        <p:txBody>
          <a:bodyPr anchor="b">
            <a:normAutofit/>
          </a:bodyPr>
          <a:lstStyle/>
          <a:p>
            <a:endParaRPr lang="en-IN" sz="4000"/>
          </a:p>
        </p:txBody>
      </p:sp>
      <p:pic>
        <p:nvPicPr>
          <p:cNvPr id="5" name="Content Placeholder 4" descr="A plant in a pot&#10;&#10;Description automatically generated with low confidence">
            <a:extLst>
              <a:ext uri="{FF2B5EF4-FFF2-40B4-BE49-F238E27FC236}">
                <a16:creationId xmlns:a16="http://schemas.microsoft.com/office/drawing/2014/main" id="{ECEF1F0F-AC8E-DDA7-39E0-A3FD3D6CD86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787" r="-2" b="-2"/>
          <a:stretch/>
        </p:blipFill>
        <p:spPr>
          <a:xfrm>
            <a:off x="20" y="431"/>
            <a:ext cx="8115280" cy="6408311"/>
          </a:xfrm>
          <a:prstGeom prst="rect">
            <a:avLst/>
          </a:prstGeom>
        </p:spPr>
      </p:pic>
      <p:sp>
        <p:nvSpPr>
          <p:cNvPr id="9" name="Content Placeholder 8">
            <a:extLst>
              <a:ext uri="{FF2B5EF4-FFF2-40B4-BE49-F238E27FC236}">
                <a16:creationId xmlns:a16="http://schemas.microsoft.com/office/drawing/2014/main" id="{7289E991-09A4-E03A-DCA8-4775DC38C9F4}"/>
              </a:ext>
            </a:extLst>
          </p:cNvPr>
          <p:cNvSpPr>
            <a:spLocks noGrp="1"/>
          </p:cNvSpPr>
          <p:nvPr>
            <p:ph idx="1"/>
          </p:nvPr>
        </p:nvSpPr>
        <p:spPr>
          <a:xfrm>
            <a:off x="8643193" y="2418408"/>
            <a:ext cx="2942813" cy="3540265"/>
          </a:xfrm>
        </p:spPr>
        <p:txBody>
          <a:bodyPr>
            <a:normAutofit/>
          </a:bodyPr>
          <a:lstStyle/>
          <a:p>
            <a:endParaRPr lang="en-US" sz="2000"/>
          </a:p>
        </p:txBody>
      </p:sp>
      <p:sp>
        <p:nvSpPr>
          <p:cNvPr id="14" name="Rectangle 1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21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Georgia" panose="02040502050405020303" charset="0"/>
                <a:cs typeface="Georgia" panose="02040502050405020303" charset="0"/>
              </a:rPr>
              <a:t>TEAM MEMBERS :</a:t>
            </a:r>
          </a:p>
        </p:txBody>
      </p:sp>
      <p:sp>
        <p:nvSpPr>
          <p:cNvPr id="3" name="Content Placeholder 2"/>
          <p:cNvSpPr>
            <a:spLocks noGrp="1"/>
          </p:cNvSpPr>
          <p:nvPr>
            <p:ph idx="1"/>
          </p:nvPr>
        </p:nvSpPr>
        <p:spPr>
          <a:xfrm>
            <a:off x="838200" y="1825625"/>
            <a:ext cx="10515600" cy="2939415"/>
          </a:xfrm>
        </p:spPr>
        <p:txBody>
          <a:bodyPr>
            <a:normAutofit/>
          </a:bodyPr>
          <a:lstStyle/>
          <a:p>
            <a:r>
              <a:rPr lang="en-IN" altLang="en-US" sz="1800" dirty="0">
                <a:latin typeface="Georgia" panose="02040502050405020303" charset="0"/>
                <a:cs typeface="Georgia" panose="02040502050405020303" charset="0"/>
              </a:rPr>
              <a:t>GAURAV KUMAR JAISWAL         </a:t>
            </a:r>
            <a:r>
              <a:rPr lang="en-IN" altLang="en-US" sz="3600" dirty="0">
                <a:latin typeface="Georgia" panose="02040502050405020303" charset="0"/>
                <a:cs typeface="Georgia" panose="02040502050405020303" charset="0"/>
              </a:rPr>
              <a:t>:E21CSEU0309</a:t>
            </a:r>
          </a:p>
          <a:p>
            <a:r>
              <a:rPr lang="en-IN" altLang="en-US" sz="2000" dirty="0">
                <a:latin typeface="Georgia" panose="02040502050405020303" charset="0"/>
                <a:cs typeface="Georgia" panose="02040502050405020303" charset="0"/>
              </a:rPr>
              <a:t>ANUSH DASARI REDDY</a:t>
            </a:r>
            <a:r>
              <a:rPr lang="en-IN" altLang="en-US" sz="3600" dirty="0">
                <a:latin typeface="Georgia" panose="02040502050405020303" charset="0"/>
                <a:cs typeface="Georgia" panose="02040502050405020303" charset="0"/>
              </a:rPr>
              <a:t>	:E21CSEU0270</a:t>
            </a:r>
          </a:p>
          <a:p>
            <a:r>
              <a:rPr lang="en-IN" altLang="en-US" sz="2000" dirty="0">
                <a:latin typeface="Georgia" panose="02040502050405020303" charset="0"/>
                <a:cs typeface="Georgia" panose="02040502050405020303" charset="0"/>
              </a:rPr>
              <a:t>C. KARTHIK</a:t>
            </a:r>
            <a:r>
              <a:rPr lang="en-IN" altLang="en-US" sz="3600" dirty="0">
                <a:latin typeface="Georgia" panose="02040502050405020303" charset="0"/>
                <a:cs typeface="Georgia" panose="02040502050405020303" charset="0"/>
              </a:rPr>
              <a:t>			:E21CSEU0264</a:t>
            </a:r>
          </a:p>
          <a:p>
            <a:r>
              <a:rPr lang="en-IN" altLang="en-US" sz="2000" dirty="0" err="1">
                <a:latin typeface="Georgia" panose="02040502050405020303" charset="0"/>
                <a:cs typeface="Georgia" panose="02040502050405020303" charset="0"/>
              </a:rPr>
              <a:t>Chitrakavi</a:t>
            </a:r>
            <a:r>
              <a:rPr lang="en-IN" altLang="en-US" sz="2000" dirty="0">
                <a:latin typeface="Georgia" panose="02040502050405020303" charset="0"/>
                <a:cs typeface="Georgia" panose="02040502050405020303" charset="0"/>
              </a:rPr>
              <a:t> </a:t>
            </a:r>
            <a:r>
              <a:rPr lang="en-IN" altLang="en-US" sz="2000" dirty="0" err="1">
                <a:latin typeface="Georgia" panose="02040502050405020303" charset="0"/>
                <a:cs typeface="Georgia" panose="02040502050405020303" charset="0"/>
              </a:rPr>
              <a:t>surya</a:t>
            </a:r>
            <a:r>
              <a:rPr lang="en-IN" altLang="en-US" sz="2000" dirty="0">
                <a:latin typeface="Georgia" panose="02040502050405020303" charset="0"/>
                <a:cs typeface="Georgia" panose="02040502050405020303" charset="0"/>
              </a:rPr>
              <a:t>                          </a:t>
            </a:r>
            <a:r>
              <a:rPr lang="en-IN" altLang="en-US" sz="3600" dirty="0">
                <a:latin typeface="Georgia" panose="02040502050405020303" charset="0"/>
                <a:cs typeface="Georgia" panose="02040502050405020303" charset="0"/>
              </a:rPr>
              <a:t>:E21CSEU0263</a:t>
            </a:r>
          </a:p>
          <a:p>
            <a:pPr marL="0" indent="0">
              <a:buNone/>
            </a:pPr>
            <a:r>
              <a:rPr lang="en-IN" altLang="en-US" sz="2000" dirty="0">
                <a:latin typeface="Georgia" panose="02040502050405020303" charset="0"/>
                <a:cs typeface="Georgia" panose="02040502050405020303" charset="0"/>
              </a:rPr>
              <a:t>   Srinivasa vamsee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300"/>
            <a:ext cx="10515600" cy="991870"/>
          </a:xfrm>
        </p:spPr>
        <p:txBody>
          <a:bodyPr/>
          <a:lstStyle/>
          <a:p>
            <a:r>
              <a:rPr lang="en-IN" altLang="en-US" b="1">
                <a:solidFill>
                  <a:schemeClr val="accent6">
                    <a:lumMod val="50000"/>
                  </a:schemeClr>
                </a:solidFill>
                <a:latin typeface="Ink Free" panose="03080402000500000000" charset="0"/>
                <a:cs typeface="Ink Free" panose="03080402000500000000" charset="0"/>
              </a:rPr>
              <a:t>WHY THIS MODEL?</a:t>
            </a:r>
          </a:p>
        </p:txBody>
      </p:sp>
      <p:sp>
        <p:nvSpPr>
          <p:cNvPr id="3" name="Content Placeholder 2"/>
          <p:cNvSpPr>
            <a:spLocks noGrp="1"/>
          </p:cNvSpPr>
          <p:nvPr>
            <p:ph idx="1"/>
          </p:nvPr>
        </p:nvSpPr>
        <p:spPr>
          <a:xfrm>
            <a:off x="838200" y="1125855"/>
            <a:ext cx="10515600" cy="3360420"/>
          </a:xfrm>
        </p:spPr>
        <p:txBody>
          <a:bodyPr>
            <a:noAutofit/>
          </a:bodyPr>
          <a:lstStyle/>
          <a:p>
            <a:r>
              <a:rPr lang="en-US" sz="2400" dirty="0">
                <a:latin typeface="Aparajita" panose="02020603050405020304" pitchFamily="18" charset="0"/>
                <a:cs typeface="Aparajita" panose="02020603050405020304" pitchFamily="18" charset="0"/>
                <a:sym typeface="+mn-ea"/>
              </a:rPr>
              <a:t>The indoor plants are high in duty and the number of people buying indoor plants is increasing day by day. But people face a lot of problems in raising the indoor plants as taking care of these indoor plants is not easy and they even die with a cause which is difficult to predict.</a:t>
            </a:r>
          </a:p>
          <a:p>
            <a:r>
              <a:rPr lang="en-US" sz="2400" dirty="0">
                <a:latin typeface="Aparajita" panose="02020603050405020304" pitchFamily="18" charset="0"/>
                <a:cs typeface="Aparajita" panose="02020603050405020304" pitchFamily="18" charset="0"/>
                <a:sym typeface="+mn-ea"/>
              </a:rPr>
              <a:t> According to the National Gardening Association people from all age groups ranging 20 and above are completely obsessed with indoor plants. It states that in the US alone the sale of indoor plants has incremented by 50% during the last three years which now stands at a value of $1.7 billion in 2019. The need of indoor plants is increasing day by day so is the problem to take care of these plants. To raise and maintain the health of the indoor plants there are various factors that need to be monitored which include- soil moisture, temperature, humidity, and soil pH. </a:t>
            </a:r>
          </a:p>
          <a:p>
            <a:pPr marL="0" indent="0">
              <a:buNone/>
            </a:pPr>
            <a:endParaRPr lang="en-US" sz="2400" dirty="0">
              <a:latin typeface="Aparajita" panose="02020603050405020304" pitchFamily="18" charset="0"/>
              <a:cs typeface="Aparajita" panose="02020603050405020304" pitchFamily="18" charset="0"/>
              <a:sym typeface="+mn-ea"/>
            </a:endParaRPr>
          </a:p>
        </p:txBody>
      </p:sp>
      <p:sp>
        <p:nvSpPr>
          <p:cNvPr id="4" name="Text Box 3"/>
          <p:cNvSpPr txBox="1"/>
          <p:nvPr/>
        </p:nvSpPr>
        <p:spPr>
          <a:xfrm>
            <a:off x="1109345" y="4486275"/>
            <a:ext cx="8383270" cy="706755"/>
          </a:xfrm>
          <a:prstGeom prst="rect">
            <a:avLst/>
          </a:prstGeom>
          <a:noFill/>
        </p:spPr>
        <p:txBody>
          <a:bodyPr wrap="none" rtlCol="0">
            <a:spAutoFit/>
          </a:bodyPr>
          <a:lstStyle/>
          <a:p>
            <a:r>
              <a:rPr lang="en-IN" sz="4000" b="1">
                <a:solidFill>
                  <a:schemeClr val="accent6">
                    <a:lumMod val="50000"/>
                  </a:schemeClr>
                </a:solidFill>
                <a:effectLst/>
                <a:latin typeface="Ink Free" panose="03080402000500000000" charset="0"/>
                <a:cs typeface="Ink Free" panose="03080402000500000000" charset="0"/>
                <a:sym typeface="+mn-ea"/>
              </a:rPr>
              <a:t>OBJECTIVE OF OUR SOLUTIONS: </a:t>
            </a:r>
            <a:endParaRPr lang="en-IN" sz="4000" b="1">
              <a:effectLst/>
            </a:endParaRPr>
          </a:p>
        </p:txBody>
      </p:sp>
      <p:sp>
        <p:nvSpPr>
          <p:cNvPr id="5" name="Text Box 4"/>
          <p:cNvSpPr txBox="1"/>
          <p:nvPr/>
        </p:nvSpPr>
        <p:spPr>
          <a:xfrm>
            <a:off x="983615" y="5293360"/>
            <a:ext cx="10617200" cy="1198880"/>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parajita" panose="02020603050405020304" pitchFamily="18" charset="0"/>
                <a:cs typeface="Aparajita" panose="02020603050405020304" pitchFamily="18" charset="0"/>
              </a:rPr>
              <a:t>To provide easy access to the parameters affecting the crop fields from anywhere around the globe.</a:t>
            </a:r>
          </a:p>
          <a:p>
            <a:pPr marL="285750" indent="-285750">
              <a:buFont typeface="Arial" panose="020B0604020202020204" pitchFamily="34" charset="0"/>
              <a:buChar char="•"/>
            </a:pPr>
            <a:r>
              <a:rPr lang="en-US" sz="2400">
                <a:latin typeface="Aparajita" panose="02020603050405020304" pitchFamily="18" charset="0"/>
                <a:cs typeface="Aparajita" panose="02020603050405020304" pitchFamily="18" charset="0"/>
              </a:rPr>
              <a:t>To control the wastage of irrigation water.</a:t>
            </a:r>
          </a:p>
          <a:p>
            <a:pPr marL="285750" indent="-285750">
              <a:buFont typeface="Arial" panose="020B0604020202020204" pitchFamily="34" charset="0"/>
              <a:buChar char="•"/>
            </a:pPr>
            <a:r>
              <a:rPr lang="en-US" sz="2400">
                <a:latin typeface="Aparajita" panose="02020603050405020304" pitchFamily="18" charset="0"/>
                <a:cs typeface="Aparajita" panose="02020603050405020304" pitchFamily="18" charset="0"/>
              </a:rPr>
              <a:t>To replace the old time-consuming method of the irrigation system with an efficient automatic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910" y="236220"/>
            <a:ext cx="10515600" cy="824230"/>
          </a:xfrm>
        </p:spPr>
        <p:txBody>
          <a:bodyPr/>
          <a:lstStyle/>
          <a:p>
            <a:r>
              <a:rPr lang="en-IN" altLang="en-US" sz="4000" b="1">
                <a:latin typeface="Ink Free" panose="03080402000500000000" charset="0"/>
                <a:cs typeface="Ink Free" panose="03080402000500000000" charset="0"/>
              </a:rPr>
              <a:t>METHODOLOGY:</a:t>
            </a:r>
          </a:p>
        </p:txBody>
      </p:sp>
      <p:sp>
        <p:nvSpPr>
          <p:cNvPr id="3" name="Content Placeholder 2"/>
          <p:cNvSpPr>
            <a:spLocks noGrp="1"/>
          </p:cNvSpPr>
          <p:nvPr>
            <p:ph idx="1"/>
          </p:nvPr>
        </p:nvSpPr>
        <p:spPr>
          <a:xfrm>
            <a:off x="536575" y="1060450"/>
            <a:ext cx="11118215" cy="2250440"/>
          </a:xfrm>
        </p:spPr>
        <p:txBody>
          <a:bodyPr>
            <a:normAutofit/>
          </a:bodyPr>
          <a:lstStyle/>
          <a:p>
            <a:pPr lvl="0">
              <a:spcBef>
                <a:spcPts val="0"/>
              </a:spcBef>
              <a:buClr>
                <a:srgbClr val="002060"/>
              </a:buClr>
              <a:buSzPts val="2000"/>
            </a:pPr>
            <a:r>
              <a:rPr lang="en-IN" altLang="en-US" b="1" dirty="0">
                <a:latin typeface="Aparajita" panose="02020603050405020304" pitchFamily="18" charset="0"/>
                <a:cs typeface="Aparajita" panose="02020603050405020304" pitchFamily="18" charset="0"/>
                <a:sym typeface="+mn-ea"/>
              </a:rPr>
              <a:t>Hardware Components:-</a:t>
            </a:r>
            <a:r>
              <a:rPr lang="en-IN" altLang="en-US" dirty="0">
                <a:latin typeface="Aparajita" panose="02020603050405020304" pitchFamily="18" charset="0"/>
                <a:cs typeface="Aparajita" panose="02020603050405020304" pitchFamily="18" charset="0"/>
                <a:sym typeface="+mn-ea"/>
              </a:rPr>
              <a:t> 1)Arduino Uno; 2)NodeMCU ESP8266 WI-FI module; 3)Relay; 4)M</a:t>
            </a:r>
            <a:r>
              <a:rPr lang="en-US" dirty="0">
                <a:latin typeface="Aparajita" panose="02020603050405020304" pitchFamily="18" charset="0"/>
                <a:cs typeface="Aparajita" panose="02020603050405020304" pitchFamily="18" charset="0"/>
                <a:sym typeface="+mn-ea"/>
              </a:rPr>
              <a:t>ini </a:t>
            </a:r>
            <a:r>
              <a:rPr lang="en-IN" altLang="en-US" dirty="0">
                <a:latin typeface="Aparajita" panose="02020603050405020304" pitchFamily="18" charset="0"/>
                <a:cs typeface="Aparajita" panose="02020603050405020304" pitchFamily="18" charset="0"/>
                <a:sym typeface="+mn-ea"/>
              </a:rPr>
              <a:t>W</a:t>
            </a:r>
            <a:r>
              <a:rPr lang="en-US" dirty="0">
                <a:latin typeface="Aparajita" panose="02020603050405020304" pitchFamily="18" charset="0"/>
                <a:cs typeface="Aparajita" panose="02020603050405020304" pitchFamily="18" charset="0"/>
                <a:sym typeface="+mn-ea"/>
              </a:rPr>
              <a:t>ater </a:t>
            </a:r>
            <a:r>
              <a:rPr lang="en-IN" altLang="en-US" dirty="0">
                <a:latin typeface="Aparajita" panose="02020603050405020304" pitchFamily="18" charset="0"/>
                <a:cs typeface="Aparajita" panose="02020603050405020304" pitchFamily="18" charset="0"/>
                <a:sym typeface="+mn-ea"/>
              </a:rPr>
              <a:t>P</a:t>
            </a:r>
            <a:r>
              <a:rPr lang="en-US" dirty="0">
                <a:latin typeface="Aparajita" panose="02020603050405020304" pitchFamily="18" charset="0"/>
                <a:cs typeface="Aparajita" panose="02020603050405020304" pitchFamily="18" charset="0"/>
                <a:sym typeface="+mn-ea"/>
              </a:rPr>
              <a:t>ump</a:t>
            </a:r>
            <a:r>
              <a:rPr lang="en-IN" altLang="en-US" dirty="0">
                <a:latin typeface="Aparajita" panose="02020603050405020304" pitchFamily="18" charset="0"/>
                <a:cs typeface="Aparajita" panose="02020603050405020304" pitchFamily="18" charset="0"/>
                <a:sym typeface="+mn-ea"/>
              </a:rPr>
              <a:t>; 5)Soil Moisture Sensor; 6)DHT11 Sensor; 7)LDR Sensor; 8)</a:t>
            </a:r>
            <a:r>
              <a:rPr lang="en-US" dirty="0">
                <a:latin typeface="Aparajita" panose="02020603050405020304" pitchFamily="18" charset="0"/>
                <a:cs typeface="Aparajita" panose="02020603050405020304" pitchFamily="18" charset="0"/>
                <a:sym typeface="+mn-ea"/>
              </a:rPr>
              <a:t>pH sensor</a:t>
            </a:r>
            <a:r>
              <a:rPr lang="en-IN" altLang="en-US" dirty="0">
                <a:latin typeface="Aparajita" panose="02020603050405020304" pitchFamily="18" charset="0"/>
                <a:cs typeface="Aparajita" panose="02020603050405020304" pitchFamily="18" charset="0"/>
                <a:sym typeface="+mn-ea"/>
              </a:rPr>
              <a:t>;</a:t>
            </a:r>
            <a:r>
              <a:rPr lang="en-US" dirty="0">
                <a:latin typeface="Aparajita" panose="02020603050405020304" pitchFamily="18" charset="0"/>
                <a:cs typeface="Aparajita" panose="02020603050405020304" pitchFamily="18" charset="0"/>
                <a:sym typeface="+mn-ea"/>
              </a:rPr>
              <a:t> </a:t>
            </a:r>
            <a:r>
              <a:rPr lang="en-IN" altLang="en-US" dirty="0">
                <a:latin typeface="Aparajita" panose="02020603050405020304" pitchFamily="18" charset="0"/>
                <a:cs typeface="Aparajita" panose="02020603050405020304" pitchFamily="18" charset="0"/>
                <a:sym typeface="+mn-ea"/>
              </a:rPr>
              <a:t>9)W</a:t>
            </a:r>
            <a:r>
              <a:rPr lang="en-US" dirty="0">
                <a:latin typeface="Aparajita" panose="02020603050405020304" pitchFamily="18" charset="0"/>
                <a:cs typeface="Aparajita" panose="02020603050405020304" pitchFamily="18" charset="0"/>
                <a:sym typeface="+mn-ea"/>
              </a:rPr>
              <a:t>ater </a:t>
            </a:r>
            <a:r>
              <a:rPr lang="en-IN" altLang="en-US" dirty="0">
                <a:latin typeface="Aparajita" panose="02020603050405020304" pitchFamily="18" charset="0"/>
                <a:cs typeface="Aparajita" panose="02020603050405020304" pitchFamily="18" charset="0"/>
                <a:sym typeface="+mn-ea"/>
              </a:rPr>
              <a:t>L</a:t>
            </a:r>
            <a:r>
              <a:rPr lang="en-US" dirty="0">
                <a:latin typeface="Aparajita" panose="02020603050405020304" pitchFamily="18" charset="0"/>
                <a:cs typeface="Aparajita" panose="02020603050405020304" pitchFamily="18" charset="0"/>
                <a:sym typeface="+mn-ea"/>
              </a:rPr>
              <a:t>evel </a:t>
            </a:r>
            <a:r>
              <a:rPr lang="en-IN" altLang="en-US" dirty="0">
                <a:latin typeface="Aparajita" panose="02020603050405020304" pitchFamily="18" charset="0"/>
                <a:cs typeface="Aparajita" panose="02020603050405020304" pitchFamily="18" charset="0"/>
                <a:sym typeface="+mn-ea"/>
              </a:rPr>
              <a:t>S</a:t>
            </a:r>
            <a:r>
              <a:rPr lang="en-US" dirty="0">
                <a:latin typeface="Aparajita" panose="02020603050405020304" pitchFamily="18" charset="0"/>
                <a:cs typeface="Aparajita" panose="02020603050405020304" pitchFamily="18" charset="0"/>
                <a:sym typeface="+mn-ea"/>
              </a:rPr>
              <a:t>ensor</a:t>
            </a:r>
            <a:r>
              <a:rPr lang="en-IN" altLang="en-US" dirty="0">
                <a:latin typeface="Aparajita" panose="02020603050405020304" pitchFamily="18" charset="0"/>
                <a:cs typeface="Aparajita" panose="02020603050405020304" pitchFamily="18" charset="0"/>
                <a:sym typeface="+mn-ea"/>
              </a:rPr>
              <a:t>;</a:t>
            </a:r>
            <a:r>
              <a:rPr lang="en-US" dirty="0">
                <a:latin typeface="Aparajita" panose="02020603050405020304" pitchFamily="18" charset="0"/>
                <a:cs typeface="Aparajita" panose="02020603050405020304" pitchFamily="18" charset="0"/>
                <a:sym typeface="+mn-ea"/>
              </a:rPr>
              <a:t> </a:t>
            </a:r>
            <a:r>
              <a:rPr lang="en-IN" altLang="en-US" dirty="0">
                <a:latin typeface="Aparajita" panose="02020603050405020304" pitchFamily="18" charset="0"/>
                <a:cs typeface="Aparajita" panose="02020603050405020304" pitchFamily="18" charset="0"/>
                <a:sym typeface="+mn-ea"/>
              </a:rPr>
              <a:t>10)</a:t>
            </a:r>
            <a:r>
              <a:rPr lang="en-US" dirty="0">
                <a:latin typeface="Aparajita" panose="02020603050405020304" pitchFamily="18" charset="0"/>
                <a:cs typeface="Aparajita" panose="02020603050405020304" pitchFamily="18" charset="0"/>
                <a:sym typeface="+mn-ea"/>
              </a:rPr>
              <a:t>LiPo rechargeable battery</a:t>
            </a:r>
            <a:r>
              <a:rPr lang="en-IN" altLang="en-US" dirty="0">
                <a:latin typeface="Aparajita" panose="02020603050405020304" pitchFamily="18" charset="0"/>
                <a:cs typeface="Aparajita" panose="02020603050405020304" pitchFamily="18" charset="0"/>
                <a:sym typeface="+mn-ea"/>
              </a:rPr>
              <a:t>.</a:t>
            </a:r>
          </a:p>
          <a:p>
            <a:pPr lvl="0">
              <a:spcBef>
                <a:spcPts val="0"/>
              </a:spcBef>
              <a:buClr>
                <a:srgbClr val="002060"/>
              </a:buClr>
              <a:buSzPts val="2000"/>
            </a:pPr>
            <a:endParaRPr lang="en-IN" altLang="en-US" dirty="0">
              <a:latin typeface="Aparajita" panose="02020603050405020304" pitchFamily="18" charset="0"/>
              <a:cs typeface="Aparajita" panose="02020603050405020304" pitchFamily="18" charset="0"/>
              <a:sym typeface="+mn-ea"/>
            </a:endParaRPr>
          </a:p>
          <a:p>
            <a:pPr lvl="0">
              <a:spcBef>
                <a:spcPts val="0"/>
              </a:spcBef>
              <a:buClr>
                <a:srgbClr val="002060"/>
              </a:buClr>
              <a:buSzPts val="2000"/>
            </a:pPr>
            <a:r>
              <a:rPr lang="en-IN" altLang="en-US" b="1" dirty="0">
                <a:latin typeface="Aparajita" panose="02020603050405020304" pitchFamily="18" charset="0"/>
                <a:cs typeface="Aparajita" panose="02020603050405020304" pitchFamily="18" charset="0"/>
                <a:sym typeface="+mn-ea"/>
              </a:rPr>
              <a:t>Software Components:- </a:t>
            </a:r>
            <a:r>
              <a:rPr lang="en-IN" altLang="en-US" dirty="0">
                <a:latin typeface="Aparajita" panose="02020603050405020304" pitchFamily="18" charset="0"/>
                <a:cs typeface="Aparajita" panose="02020603050405020304" pitchFamily="18" charset="0"/>
                <a:sym typeface="+mn-ea"/>
              </a:rPr>
              <a:t>1)Arduino IDE Software; 2)BLYNK Application; 3)Thingspeak.</a:t>
            </a:r>
          </a:p>
          <a:p>
            <a:pPr lvl="0">
              <a:spcBef>
                <a:spcPts val="0"/>
              </a:spcBef>
              <a:buClr>
                <a:srgbClr val="002060"/>
              </a:buClr>
              <a:buSzPts val="2000"/>
            </a:pPr>
            <a:endParaRPr lang="en-IN" altLang="en-US" dirty="0">
              <a:latin typeface="Aparajita" panose="02020603050405020304" pitchFamily="18" charset="0"/>
              <a:cs typeface="Aparajita" panose="02020603050405020304" pitchFamily="18" charset="0"/>
              <a:sym typeface="+mn-ea"/>
            </a:endParaRPr>
          </a:p>
          <a:p>
            <a:pPr marL="0" lvl="0" indent="0">
              <a:spcBef>
                <a:spcPts val="0"/>
              </a:spcBef>
              <a:buClr>
                <a:srgbClr val="002060"/>
              </a:buClr>
              <a:buSzPts val="2000"/>
              <a:buNone/>
            </a:pPr>
            <a:endParaRPr lang="en-US" dirty="0">
              <a:latin typeface="Aparajita" panose="02020603050405020304" pitchFamily="18" charset="0"/>
              <a:cs typeface="Aparajita" panose="02020603050405020304" pitchFamily="18" charset="0"/>
            </a:endParaRPr>
          </a:p>
          <a:p>
            <a:endParaRPr lang="en-US"/>
          </a:p>
        </p:txBody>
      </p:sp>
      <p:sp>
        <p:nvSpPr>
          <p:cNvPr id="4" name="Text Box 3"/>
          <p:cNvSpPr txBox="1"/>
          <p:nvPr/>
        </p:nvSpPr>
        <p:spPr>
          <a:xfrm>
            <a:off x="386715" y="3634105"/>
            <a:ext cx="11663680" cy="2799715"/>
          </a:xfrm>
          <a:prstGeom prst="rect">
            <a:avLst/>
          </a:prstGeom>
          <a:noFill/>
        </p:spPr>
        <p:txBody>
          <a:bodyPr wrap="square" rtlCol="0">
            <a:spAutoFit/>
          </a:bodyPr>
          <a:lstStyle/>
          <a:p>
            <a:pPr marL="342900" indent="-342900">
              <a:buFont typeface="Wingdings" panose="05000000000000000000" charset="0"/>
              <a:buChar char="v"/>
            </a:pPr>
            <a:r>
              <a:rPr lang="en-US" sz="2200">
                <a:latin typeface="Aparajita" panose="02020603050405020304" pitchFamily="18" charset="0"/>
                <a:cs typeface="Aparajita" panose="02020603050405020304" pitchFamily="18" charset="0"/>
              </a:rPr>
              <a:t>In order to achieve this </a:t>
            </a:r>
            <a:r>
              <a:rPr lang="en-IN" altLang="en-US" sz="2200">
                <a:latin typeface="Aparajita" panose="02020603050405020304" pitchFamily="18" charset="0"/>
                <a:cs typeface="Aparajita" panose="02020603050405020304" pitchFamily="18" charset="0"/>
              </a:rPr>
              <a:t>solution</a:t>
            </a:r>
            <a:r>
              <a:rPr lang="en-US" sz="2200">
                <a:latin typeface="Aparajita" panose="02020603050405020304" pitchFamily="18" charset="0"/>
                <a:cs typeface="Aparajita" panose="02020603050405020304" pitchFamily="18" charset="0"/>
              </a:rPr>
              <a:t>, a relay module is interfaced to Node MCU board at the receiver end while on the transmitter end, a set point on the soil moisture sensor is considered. If the moisture of the soil falls below the set-point, the relay switches on and allows the mini-dc pump to conduct and supply water to the crop fields. Once the required moisture level is reached, the soil moisture sends the signal to the relay module via NodeMCU .The relay switches off and thus switching off the mini –dc pump.  Also, the humidity and temperature of the atmosphere are measured using the DHT-11 sensor. Outputs are displayed on the BLYNK app as well as on Thingspeak cloud platform for future reference. </a:t>
            </a:r>
            <a:r>
              <a:rPr lang="en-IN" altLang="en-US" sz="2200">
                <a:latin typeface="Aparajita" panose="02020603050405020304" pitchFamily="18" charset="0"/>
                <a:cs typeface="Aparajita" panose="02020603050405020304" pitchFamily="18" charset="0"/>
              </a:rPr>
              <a:t>T</a:t>
            </a:r>
            <a:r>
              <a:rPr lang="en-US" sz="2200">
                <a:latin typeface="Aparajita" panose="02020603050405020304" pitchFamily="18" charset="0"/>
                <a:cs typeface="Aparajita" panose="02020603050405020304" pitchFamily="18" charset="0"/>
              </a:rPr>
              <a:t>he flow chart depicting the methodology. It shows how the control shifts from the soil moisture sensor to the pump depending upon whether the soil moisture is the same as required by the crop.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Ink Free" panose="03080402000500000000" charset="0"/>
                <a:cs typeface="Ink Free" panose="03080402000500000000" charset="0"/>
              </a:rPr>
              <a:t>BLOCK DIAGRAM :</a:t>
            </a:r>
          </a:p>
        </p:txBody>
      </p:sp>
      <p:pic>
        <p:nvPicPr>
          <p:cNvPr id="6" name="Content Placeholder 5" descr="New block"/>
          <p:cNvPicPr>
            <a:picLocks noGrp="1" noChangeAspect="1"/>
          </p:cNvPicPr>
          <p:nvPr>
            <p:ph idx="1"/>
          </p:nvPr>
        </p:nvPicPr>
        <p:blipFill>
          <a:blip r:embed="rId2"/>
          <a:stretch>
            <a:fillRect/>
          </a:stretch>
        </p:blipFill>
        <p:spPr>
          <a:xfrm>
            <a:off x="1904365" y="1691640"/>
            <a:ext cx="8139430" cy="4485640"/>
          </a:xfrm>
          <a:prstGeom prst="rect">
            <a:avLst/>
          </a:prstGeom>
          <a:solidFill>
            <a:schemeClr val="bg1"/>
          </a:solidFill>
          <a:ln w="9525">
            <a:noFill/>
          </a:ln>
        </p:spPr>
      </p:pic>
      <p:sp>
        <p:nvSpPr>
          <p:cNvPr id="3" name="Text Box 2"/>
          <p:cNvSpPr txBox="1"/>
          <p:nvPr/>
        </p:nvSpPr>
        <p:spPr>
          <a:xfrm>
            <a:off x="6471920" y="4803140"/>
            <a:ext cx="1083945" cy="275590"/>
          </a:xfrm>
          <a:prstGeom prst="rect">
            <a:avLst/>
          </a:prstGeom>
          <a:solidFill>
            <a:schemeClr val="bg1"/>
          </a:solidFill>
        </p:spPr>
        <p:txBody>
          <a:bodyPr wrap="square" rtlCol="0">
            <a:spAutoFit/>
          </a:bodyPr>
          <a:lstStyle/>
          <a:p>
            <a:pPr algn="ctr"/>
            <a:r>
              <a:rPr lang="en-IN" altLang="en-US" sz="1200"/>
              <a:t>RELAY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Ink Free" panose="03080402000500000000" charset="0"/>
                <a:cs typeface="Ink Free" panose="03080402000500000000" charset="0"/>
              </a:rPr>
              <a:t>FLOWCHART :</a:t>
            </a:r>
          </a:p>
        </p:txBody>
      </p:sp>
      <p:pic>
        <p:nvPicPr>
          <p:cNvPr id="4" name="Content Placeholder 3" descr="WhatsApp Image 2020-10-03 at 6.52.48 PM"/>
          <p:cNvPicPr>
            <a:picLocks noGrp="1" noChangeAspect="1"/>
          </p:cNvPicPr>
          <p:nvPr>
            <p:ph idx="1"/>
          </p:nvPr>
        </p:nvPicPr>
        <p:blipFill>
          <a:blip r:embed="rId2"/>
          <a:stretch>
            <a:fillRect/>
          </a:stretch>
        </p:blipFill>
        <p:spPr>
          <a:xfrm>
            <a:off x="2549525" y="1567180"/>
            <a:ext cx="5894070" cy="4610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Ink Free" panose="03080402000500000000" charset="0"/>
                <a:cs typeface="Ink Free" panose="03080402000500000000" charset="0"/>
              </a:rPr>
              <a:t>SIMULATION :</a:t>
            </a:r>
          </a:p>
        </p:txBody>
      </p:sp>
      <p:pic>
        <p:nvPicPr>
          <p:cNvPr id="4" name="Content Placeholder 3"/>
          <p:cNvPicPr>
            <a:picLocks noGrp="1" noChangeAspect="1"/>
          </p:cNvPicPr>
          <p:nvPr>
            <p:ph idx="1"/>
          </p:nvPr>
        </p:nvPicPr>
        <p:blipFill>
          <a:blip r:embed="rId2"/>
          <a:stretch>
            <a:fillRect/>
          </a:stretch>
        </p:blipFill>
        <p:spPr>
          <a:xfrm>
            <a:off x="559435" y="1690370"/>
            <a:ext cx="7736840" cy="4421505"/>
          </a:xfrm>
          <a:prstGeom prst="rect">
            <a:avLst/>
          </a:prstGeom>
          <a:noFill/>
          <a:ln w="9525">
            <a:noFill/>
          </a:ln>
        </p:spPr>
      </p:pic>
      <p:pic>
        <p:nvPicPr>
          <p:cNvPr id="7" name="Content Placeholder 6"/>
          <p:cNvPicPr>
            <a:picLocks noGrp="1" noChangeAspect="1"/>
          </p:cNvPicPr>
          <p:nvPr>
            <p:ph sz="half" idx="2"/>
          </p:nvPr>
        </p:nvPicPr>
        <p:blipFill>
          <a:blip r:embed="rId3"/>
          <a:stretch>
            <a:fillRect/>
          </a:stretch>
        </p:blipFill>
        <p:spPr>
          <a:xfrm>
            <a:off x="8296910" y="1690370"/>
            <a:ext cx="3413125" cy="44215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1"/>
          </p:nvPr>
        </p:nvPicPr>
        <p:blipFill>
          <a:blip r:embed="rId2"/>
          <a:stretch>
            <a:fillRect/>
          </a:stretch>
        </p:blipFill>
        <p:spPr>
          <a:xfrm>
            <a:off x="607060" y="1493520"/>
            <a:ext cx="3012440" cy="1526540"/>
          </a:xfrm>
          <a:prstGeom prst="rect">
            <a:avLst/>
          </a:prstGeom>
        </p:spPr>
      </p:pic>
      <p:pic>
        <p:nvPicPr>
          <p:cNvPr id="6" name="Content Placeholder 5"/>
          <p:cNvPicPr>
            <a:picLocks noGrp="1" noChangeAspect="1"/>
          </p:cNvPicPr>
          <p:nvPr>
            <p:ph sz="half" idx="2"/>
          </p:nvPr>
        </p:nvPicPr>
        <p:blipFill>
          <a:blip r:embed="rId3"/>
          <a:stretch>
            <a:fillRect/>
          </a:stretch>
        </p:blipFill>
        <p:spPr>
          <a:xfrm>
            <a:off x="4624705" y="1576705"/>
            <a:ext cx="2788285" cy="1734820"/>
          </a:xfrm>
          <a:prstGeom prst="rect">
            <a:avLst/>
          </a:prstGeom>
        </p:spPr>
      </p:pic>
      <p:sp>
        <p:nvSpPr>
          <p:cNvPr id="8" name="Text Box 7"/>
          <p:cNvSpPr txBox="1"/>
          <p:nvPr/>
        </p:nvSpPr>
        <p:spPr>
          <a:xfrm>
            <a:off x="781050" y="2955925"/>
            <a:ext cx="2663825" cy="706755"/>
          </a:xfrm>
          <a:prstGeom prst="rect">
            <a:avLst/>
          </a:prstGeom>
          <a:noFill/>
        </p:spPr>
        <p:txBody>
          <a:bodyPr wrap="square" rtlCol="0">
            <a:spAutoFit/>
          </a:bodyPr>
          <a:lstStyle/>
          <a:p>
            <a:pPr algn="ctr"/>
            <a:r>
              <a:rPr lang="en-IN" altLang="en-US" sz="2000" b="1" u="sng"/>
              <a:t>DHT 11 Temperatue and Humidity Sensor</a:t>
            </a:r>
          </a:p>
        </p:txBody>
      </p:sp>
      <p:sp>
        <p:nvSpPr>
          <p:cNvPr id="9" name="Text Box 8"/>
          <p:cNvSpPr txBox="1"/>
          <p:nvPr/>
        </p:nvSpPr>
        <p:spPr>
          <a:xfrm>
            <a:off x="4578985" y="3263900"/>
            <a:ext cx="2700655" cy="398780"/>
          </a:xfrm>
          <a:prstGeom prst="rect">
            <a:avLst/>
          </a:prstGeom>
          <a:noFill/>
        </p:spPr>
        <p:txBody>
          <a:bodyPr wrap="square" rtlCol="0">
            <a:spAutoFit/>
          </a:bodyPr>
          <a:lstStyle/>
          <a:p>
            <a:pPr algn="ctr"/>
            <a:r>
              <a:rPr lang="en-US" sz="2000" b="1" u="sng"/>
              <a:t>Soil moisture sensor</a:t>
            </a:r>
          </a:p>
        </p:txBody>
      </p:sp>
      <p:pic>
        <p:nvPicPr>
          <p:cNvPr id="10" name="Picture 9"/>
          <p:cNvPicPr>
            <a:picLocks noChangeAspect="1"/>
          </p:cNvPicPr>
          <p:nvPr/>
        </p:nvPicPr>
        <p:blipFill>
          <a:blip r:embed="rId4"/>
          <a:stretch>
            <a:fillRect/>
          </a:stretch>
        </p:blipFill>
        <p:spPr>
          <a:xfrm>
            <a:off x="781050" y="4049395"/>
            <a:ext cx="2491740" cy="1721485"/>
          </a:xfrm>
          <a:prstGeom prst="rect">
            <a:avLst/>
          </a:prstGeom>
        </p:spPr>
      </p:pic>
      <p:sp>
        <p:nvSpPr>
          <p:cNvPr id="11" name="Text Box 10"/>
          <p:cNvSpPr txBox="1"/>
          <p:nvPr/>
        </p:nvSpPr>
        <p:spPr>
          <a:xfrm>
            <a:off x="838200" y="6010910"/>
            <a:ext cx="2606675" cy="398780"/>
          </a:xfrm>
          <a:prstGeom prst="rect">
            <a:avLst/>
          </a:prstGeom>
          <a:noFill/>
        </p:spPr>
        <p:txBody>
          <a:bodyPr wrap="square" rtlCol="0">
            <a:spAutoFit/>
          </a:bodyPr>
          <a:lstStyle/>
          <a:p>
            <a:pPr algn="ctr"/>
            <a:r>
              <a:rPr lang="en-IN" altLang="en-US" sz="2000" b="1" u="sng"/>
              <a:t>Mini-Water Pump</a:t>
            </a:r>
          </a:p>
        </p:txBody>
      </p:sp>
      <p:pic>
        <p:nvPicPr>
          <p:cNvPr id="12" name="Picture 11"/>
          <p:cNvPicPr>
            <a:picLocks noChangeAspect="1"/>
          </p:cNvPicPr>
          <p:nvPr/>
        </p:nvPicPr>
        <p:blipFill>
          <a:blip r:embed="rId5"/>
          <a:stretch>
            <a:fillRect/>
          </a:stretch>
        </p:blipFill>
        <p:spPr>
          <a:xfrm>
            <a:off x="4873625" y="4184015"/>
            <a:ext cx="2444750" cy="1665605"/>
          </a:xfrm>
          <a:prstGeom prst="rect">
            <a:avLst/>
          </a:prstGeom>
        </p:spPr>
      </p:pic>
      <p:sp>
        <p:nvSpPr>
          <p:cNvPr id="13" name="Text Box 12"/>
          <p:cNvSpPr txBox="1"/>
          <p:nvPr/>
        </p:nvSpPr>
        <p:spPr>
          <a:xfrm>
            <a:off x="5130800" y="6010910"/>
            <a:ext cx="2148840" cy="398780"/>
          </a:xfrm>
          <a:prstGeom prst="rect">
            <a:avLst/>
          </a:prstGeom>
          <a:noFill/>
        </p:spPr>
        <p:txBody>
          <a:bodyPr wrap="square" rtlCol="0">
            <a:spAutoFit/>
          </a:bodyPr>
          <a:lstStyle/>
          <a:p>
            <a:pPr algn="ctr"/>
            <a:r>
              <a:rPr lang="en-IN" altLang="en-US" sz="2000" b="1" u="sng"/>
              <a:t>Relay</a:t>
            </a:r>
          </a:p>
        </p:txBody>
      </p:sp>
      <p:sp>
        <p:nvSpPr>
          <p:cNvPr id="2" name="Text Box 1"/>
          <p:cNvSpPr txBox="1"/>
          <p:nvPr/>
        </p:nvSpPr>
        <p:spPr>
          <a:xfrm>
            <a:off x="495935" y="485140"/>
            <a:ext cx="7169785" cy="645160"/>
          </a:xfrm>
          <a:prstGeom prst="rect">
            <a:avLst/>
          </a:prstGeom>
          <a:noFill/>
        </p:spPr>
        <p:txBody>
          <a:bodyPr wrap="none" rtlCol="0" anchor="t">
            <a:spAutoFit/>
          </a:bodyPr>
          <a:lstStyle/>
          <a:p>
            <a:r>
              <a:rPr lang="en-IN" altLang="en-US" sz="3600">
                <a:latin typeface="Georgia" panose="02040502050405020303" charset="0"/>
                <a:cs typeface="Georgia" panose="02040502050405020303" charset="0"/>
                <a:sym typeface="+mn-ea"/>
              </a:rPr>
              <a:t>VARIOUS COMPONENTS USED :</a:t>
            </a:r>
            <a:endParaRPr lang="en-US" sz="3600"/>
          </a:p>
        </p:txBody>
      </p:sp>
      <p:pic>
        <p:nvPicPr>
          <p:cNvPr id="7" name="Picture 6"/>
          <p:cNvPicPr>
            <a:picLocks noChangeAspect="1"/>
          </p:cNvPicPr>
          <p:nvPr/>
        </p:nvPicPr>
        <p:blipFill>
          <a:blip r:embed="rId6"/>
          <a:srcRect l="19780" r="20506"/>
          <a:stretch>
            <a:fillRect/>
          </a:stretch>
        </p:blipFill>
        <p:spPr>
          <a:xfrm>
            <a:off x="7729855" y="1130300"/>
            <a:ext cx="4055745" cy="4784725"/>
          </a:xfrm>
          <a:prstGeom prst="rect">
            <a:avLst/>
          </a:prstGeom>
        </p:spPr>
      </p:pic>
      <p:sp>
        <p:nvSpPr>
          <p:cNvPr id="14" name="Text Box 13"/>
          <p:cNvSpPr txBox="1"/>
          <p:nvPr/>
        </p:nvSpPr>
        <p:spPr>
          <a:xfrm>
            <a:off x="8063230" y="6144895"/>
            <a:ext cx="3848735" cy="398780"/>
          </a:xfrm>
          <a:prstGeom prst="rect">
            <a:avLst/>
          </a:prstGeom>
          <a:noFill/>
        </p:spPr>
        <p:txBody>
          <a:bodyPr wrap="square" rtlCol="0">
            <a:spAutoFit/>
          </a:bodyPr>
          <a:lstStyle/>
          <a:p>
            <a:r>
              <a:rPr lang="en-IN" altLang="en-US" sz="2000" b="1" u="sng"/>
              <a:t>NodeMCU ESP8266 WI-FI MODULE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latin typeface="Ink Free" panose="03080402000500000000" charset="0"/>
                <a:cs typeface="Ink Free" panose="03080402000500000000" charset="0"/>
              </a:rPr>
              <a:t>INNOVATIVE ASPECT:</a:t>
            </a:r>
          </a:p>
        </p:txBody>
      </p:sp>
      <p:sp>
        <p:nvSpPr>
          <p:cNvPr id="3" name="Content Placeholder 2"/>
          <p:cNvSpPr>
            <a:spLocks noGrp="1"/>
          </p:cNvSpPr>
          <p:nvPr>
            <p:ph idx="1"/>
          </p:nvPr>
        </p:nvSpPr>
        <p:spPr/>
        <p:txBody>
          <a:bodyPr>
            <a:normAutofit fontScale="97500"/>
          </a:bodyPr>
          <a:lstStyle/>
          <a:p>
            <a:pPr marL="0" lvl="0" indent="0">
              <a:spcBef>
                <a:spcPts val="0"/>
              </a:spcBef>
              <a:buClr>
                <a:srgbClr val="002060"/>
              </a:buClr>
              <a:buSzPts val="2000"/>
              <a:buNone/>
            </a:pPr>
            <a:r>
              <a:rPr dirty="0">
                <a:latin typeface="Aparajita" panose="02020603050405020304" pitchFamily="18" charset="0"/>
                <a:cs typeface="Aparajita" panose="02020603050405020304" pitchFamily="18" charset="0"/>
                <a:sym typeface="+mn-ea"/>
              </a:rPr>
              <a:t>The Arduino combined with the various sensors makes it possible for the plant to communicate with the user. It helps in curbing down the responsibility of the plant owner. So far, It will be successful in conducting the functions of uploading and retrieving the data. It carries all the tasks as stated in acting as a good monitoring system and helping in maintaining the good health of the plant. It helps in reducing the responsibility of the plant owners by proving automatic water supply in the right amount and constant reminders if the plant is in need. It also helps those plant owners who do not have the right knowledge to take care of the plant and might end up harming it. This will prevent many houseplants from dying by proper monitoring and maintaining of the houseplants. With the various components which come together in producing the output stated.</a:t>
            </a:r>
            <a:endParaRPr dirty="0">
              <a:latin typeface="Aparajita" panose="02020603050405020304" pitchFamily="18" charset="0"/>
              <a:cs typeface="Aparajita" panose="02020603050405020304" pitchFamily="18" charset="0"/>
            </a:endParaRPr>
          </a:p>
          <a:p>
            <a:endParaRPr lang="en-IN" dirty="0"/>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711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Aparajita</vt:lpstr>
      <vt:lpstr>Arial</vt:lpstr>
      <vt:lpstr>Calibri</vt:lpstr>
      <vt:lpstr>Calibri Light</vt:lpstr>
      <vt:lpstr>Gabriola</vt:lpstr>
      <vt:lpstr>Georgia</vt:lpstr>
      <vt:lpstr>Ink Free</vt:lpstr>
      <vt:lpstr>Wingdings</vt:lpstr>
      <vt:lpstr>Office Theme</vt:lpstr>
      <vt:lpstr> Plant health status monitoring and Tracking(INDOOR). </vt:lpstr>
      <vt:lpstr>TEAM MEMBERS :</vt:lpstr>
      <vt:lpstr>WHY THIS MODEL?</vt:lpstr>
      <vt:lpstr>METHODOLOGY:</vt:lpstr>
      <vt:lpstr>BLOCK DIAGRAM :</vt:lpstr>
      <vt:lpstr>FLOWCHART :</vt:lpstr>
      <vt:lpstr>SIMULATION :</vt:lpstr>
      <vt:lpstr>PowerPoint Presentation</vt:lpstr>
      <vt:lpstr>INNOVATIVE ASPECT: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Plant health status monitoring and Tracking(INDOOR). </dc:title>
  <dc:creator/>
  <cp:lastModifiedBy>Gaurav kumar Jaiswal</cp:lastModifiedBy>
  <cp:revision>8</cp:revision>
  <dcterms:created xsi:type="dcterms:W3CDTF">2020-10-11T14:44:00Z</dcterms:created>
  <dcterms:modified xsi:type="dcterms:W3CDTF">2023-04-23T03:33:03Z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1033-11.2.0.11440</vt:lpwstr>
  </property>
  <property fmtid="{D5CDD505-2E9C-101B-9397-08002B2CF9AE}" pid="3" name="ICV">
    <vt:lpwstr>78EB819218B346D2B3201B7F1AEDA544</vt:lpwstr>
  </property>
</Properties>
</file>