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65" r:id="rId7"/>
    <p:sldId id="260" r:id="rId8"/>
    <p:sldId id="261" r:id="rId9"/>
    <p:sldId id="262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forage%20v&#8204;irtual%20internship\KPMG\updated_data\KPMG_VI_updated_data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forage%20v&#8204;irtual%20internship\KPMG\updated_data\KPMG_VI_updated_data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forage%20v&#8204;irtual%20internship\KPMG\updated_data\KPMG_VI_updated_data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forage%20v&#8204;irtual%20internship\KPMG\updated_data\KPMG_VI_updated_data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[KPMG_VI_updated_data_final.xlsx]profit vs industries!PivotTable11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Job Industry contributing</a:t>
            </a:r>
            <a:r>
              <a:rPr lang="en-IN" baseline="0"/>
              <a:t> to the Profits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'profit vs industries'!$B$3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'profit vs industries'!$A$4:$A$13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'profit vs industries'!$B$4:$B$13</c:f>
              <c:numCache>
                <c:formatCode>General</c:formatCode>
                <c:ptCount val="9"/>
                <c:pt idx="0">
                  <c:v>35162.99</c:v>
                </c:pt>
                <c:pt idx="1">
                  <c:v>33390.94000000001</c:v>
                </c:pt>
                <c:pt idx="2">
                  <c:v>197535.86999999979</c:v>
                </c:pt>
                <c:pt idx="3">
                  <c:v>164816.47999999989</c:v>
                </c:pt>
                <c:pt idx="4">
                  <c:v>50343.86</c:v>
                </c:pt>
                <c:pt idx="5">
                  <c:v>168337.51999999987</c:v>
                </c:pt>
                <c:pt idx="6">
                  <c:v>67783.999999999985</c:v>
                </c:pt>
                <c:pt idx="7">
                  <c:v>93975.360000000044</c:v>
                </c:pt>
                <c:pt idx="8">
                  <c:v>15991.660000000003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8-4ED3-9356-FD51CC9803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4918888"/>
        <c:axId val="1094919216"/>
      </c:barChart>
      <c:catAx>
        <c:axId val="1094918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4919216"/>
        <c:crosses val="autoZero"/>
        <c:auto val="1"/>
        <c:lblAlgn val="ctr"/>
        <c:lblOffset val="100"/>
        <c:noMultiLvlLbl val="0"/>
      </c:catAx>
      <c:valAx>
        <c:axId val="109491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4918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[KPMG_VI_updated_data_final.xlsx]bike vs industry!PivotTable10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Bike</a:t>
            </a:r>
            <a:r>
              <a:rPr lang="en-US" baseline="0"/>
              <a:t> related purchase based on industry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'bike vs industry'!$B$3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'bike vs industry'!$A$4:$A$13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'bike vs industry'!$B$4:$B$13</c:f>
              <c:numCache>
                <c:formatCode>General</c:formatCode>
                <c:ptCount val="9"/>
                <c:pt idx="0">
                  <c:v>65</c:v>
                </c:pt>
                <c:pt idx="1">
                  <c:v>67</c:v>
                </c:pt>
                <c:pt idx="2">
                  <c:v>335</c:v>
                </c:pt>
                <c:pt idx="3">
                  <c:v>283</c:v>
                </c:pt>
                <c:pt idx="4">
                  <c:v>105</c:v>
                </c:pt>
                <c:pt idx="5">
                  <c:v>293</c:v>
                </c:pt>
                <c:pt idx="6">
                  <c:v>114</c:v>
                </c:pt>
                <c:pt idx="7">
                  <c:v>160</c:v>
                </c:pt>
                <c:pt idx="8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13-4445-9D8D-4FA250EA8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0829176"/>
        <c:axId val="680833112"/>
      </c:barChart>
      <c:catAx>
        <c:axId val="680829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833112"/>
        <c:crosses val="autoZero"/>
        <c:auto val="1"/>
        <c:lblAlgn val="ctr"/>
        <c:lblOffset val="100"/>
        <c:noMultiLvlLbl val="0"/>
      </c:catAx>
      <c:valAx>
        <c:axId val="68083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829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[KPMG_VI_updated_data_final.xlsx]Age vs profit!PivotTable7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Age vs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'Age vs profit'!$B$3:$B$4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'Age vs profit'!$A$5:$A$54</c:f>
              <c:strCache>
                <c:ptCount val="49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  <c:pt idx="45">
                  <c:v>66</c:v>
                </c:pt>
                <c:pt idx="46">
                  <c:v>67</c:v>
                </c:pt>
                <c:pt idx="47">
                  <c:v>68</c:v>
                </c:pt>
                <c:pt idx="48">
                  <c:v>69</c:v>
                </c:pt>
              </c:strCache>
            </c:strRef>
          </c:cat>
          <c:val>
            <c:numRef>
              <c:f>'Age vs profit'!$B$5:$B$54</c:f>
              <c:numCache>
                <c:formatCode>[$$-409]#,##0.00</c:formatCode>
                <c:ptCount val="49"/>
                <c:pt idx="0">
                  <c:v>3513.2799999999997</c:v>
                </c:pt>
                <c:pt idx="1">
                  <c:v>517.55000000000007</c:v>
                </c:pt>
                <c:pt idx="2">
                  <c:v>8890.4699999999993</c:v>
                </c:pt>
                <c:pt idx="3">
                  <c:v>4688.3</c:v>
                </c:pt>
                <c:pt idx="4">
                  <c:v>2262.1999999999998</c:v>
                </c:pt>
                <c:pt idx="5">
                  <c:v>4060.06</c:v>
                </c:pt>
                <c:pt idx="6">
                  <c:v>2284.98</c:v>
                </c:pt>
                <c:pt idx="7">
                  <c:v>8342.2899999999991</c:v>
                </c:pt>
                <c:pt idx="8">
                  <c:v>2254.2999999999997</c:v>
                </c:pt>
                <c:pt idx="9">
                  <c:v>6074.7300000000014</c:v>
                </c:pt>
                <c:pt idx="10">
                  <c:v>747.27</c:v>
                </c:pt>
                <c:pt idx="11">
                  <c:v>91.15</c:v>
                </c:pt>
                <c:pt idx="12">
                  <c:v>4981.17</c:v>
                </c:pt>
                <c:pt idx="13">
                  <c:v>3679.6500000000005</c:v>
                </c:pt>
                <c:pt idx="14">
                  <c:v>6582.77</c:v>
                </c:pt>
                <c:pt idx="15">
                  <c:v>5180.08</c:v>
                </c:pt>
                <c:pt idx="16">
                  <c:v>7286.9</c:v>
                </c:pt>
                <c:pt idx="17">
                  <c:v>3295.41</c:v>
                </c:pt>
                <c:pt idx="18">
                  <c:v>5788.6999999999989</c:v>
                </c:pt>
                <c:pt idx="19">
                  <c:v>962.12000000000012</c:v>
                </c:pt>
                <c:pt idx="20">
                  <c:v>2036.56</c:v>
                </c:pt>
                <c:pt idx="21">
                  <c:v>6138.58</c:v>
                </c:pt>
                <c:pt idx="22">
                  <c:v>2686.16</c:v>
                </c:pt>
                <c:pt idx="23">
                  <c:v>11202.460000000001</c:v>
                </c:pt>
                <c:pt idx="24">
                  <c:v>4524.92</c:v>
                </c:pt>
                <c:pt idx="25">
                  <c:v>8431.2599999999984</c:v>
                </c:pt>
                <c:pt idx="26">
                  <c:v>11855.06</c:v>
                </c:pt>
                <c:pt idx="27">
                  <c:v>11378.319999999998</c:v>
                </c:pt>
                <c:pt idx="28">
                  <c:v>5010.34</c:v>
                </c:pt>
                <c:pt idx="29">
                  <c:v>3696.7000000000003</c:v>
                </c:pt>
                <c:pt idx="30">
                  <c:v>7023.9</c:v>
                </c:pt>
                <c:pt idx="31">
                  <c:v>1630.25</c:v>
                </c:pt>
                <c:pt idx="32">
                  <c:v>5616.6799999999994</c:v>
                </c:pt>
                <c:pt idx="33">
                  <c:v>1952.93</c:v>
                </c:pt>
                <c:pt idx="34">
                  <c:v>3740.9100000000008</c:v>
                </c:pt>
                <c:pt idx="35">
                  <c:v>2839.03</c:v>
                </c:pt>
                <c:pt idx="36">
                  <c:v>7617.7900000000009</c:v>
                </c:pt>
                <c:pt idx="37">
                  <c:v>7047.5300000000016</c:v>
                </c:pt>
                <c:pt idx="38">
                  <c:v>6147.36</c:v>
                </c:pt>
                <c:pt idx="39">
                  <c:v>1649.1399999999999</c:v>
                </c:pt>
                <c:pt idx="40">
                  <c:v>945.81999999999994</c:v>
                </c:pt>
                <c:pt idx="41">
                  <c:v>5970.28</c:v>
                </c:pt>
                <c:pt idx="42">
                  <c:v>5373.02</c:v>
                </c:pt>
                <c:pt idx="43">
                  <c:v>4258.3999999999996</c:v>
                </c:pt>
                <c:pt idx="44">
                  <c:v>1886.9100000000003</c:v>
                </c:pt>
                <c:pt idx="45">
                  <c:v>409.86000000000013</c:v>
                </c:pt>
                <c:pt idx="46">
                  <c:v>3946.95</c:v>
                </c:pt>
                <c:pt idx="47">
                  <c:v>5398.4400000000005</c:v>
                </c:pt>
                <c:pt idx="48">
                  <c:v>625.42000000000007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5F-448A-840B-3F64405F7DFA}"/>
            </c:ext>
          </c:extLst>
        </c:ser>
        <c:ser>
          <c:idx val="1"/>
          <c:order val="1"/>
          <c:tx>
            <c:strRef>
              <c:f>'Age vs profit'!$C$3:$C$4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'Age vs profit'!$A$5:$A$54</c:f>
              <c:strCache>
                <c:ptCount val="49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  <c:pt idx="45">
                  <c:v>66</c:v>
                </c:pt>
                <c:pt idx="46">
                  <c:v>67</c:v>
                </c:pt>
                <c:pt idx="47">
                  <c:v>68</c:v>
                </c:pt>
                <c:pt idx="48">
                  <c:v>69</c:v>
                </c:pt>
              </c:strCache>
            </c:strRef>
          </c:cat>
          <c:val>
            <c:numRef>
              <c:f>'Age vs profit'!$C$5:$C$54</c:f>
              <c:numCache>
                <c:formatCode>[$$-409]#,##0.00</c:formatCode>
                <c:ptCount val="49"/>
                <c:pt idx="0">
                  <c:v>1838.3999999999996</c:v>
                </c:pt>
                <c:pt idx="1">
                  <c:v>6607.5499999999993</c:v>
                </c:pt>
                <c:pt idx="2">
                  <c:v>7662.3599999999988</c:v>
                </c:pt>
                <c:pt idx="3">
                  <c:v>4671</c:v>
                </c:pt>
                <c:pt idx="4">
                  <c:v>2579.0100000000002</c:v>
                </c:pt>
                <c:pt idx="5">
                  <c:v>5208.5</c:v>
                </c:pt>
                <c:pt idx="6">
                  <c:v>6235.77</c:v>
                </c:pt>
                <c:pt idx="7">
                  <c:v>6556.5499999999993</c:v>
                </c:pt>
                <c:pt idx="8">
                  <c:v>1177.8899999999999</c:v>
                </c:pt>
                <c:pt idx="9">
                  <c:v>1868.7599999999998</c:v>
                </c:pt>
                <c:pt idx="10">
                  <c:v>64.509999999999991</c:v>
                </c:pt>
                <c:pt idx="11">
                  <c:v>1072.73</c:v>
                </c:pt>
                <c:pt idx="12">
                  <c:v>6990.3499999999995</c:v>
                </c:pt>
                <c:pt idx="13">
                  <c:v>5396.170000000001</c:v>
                </c:pt>
                <c:pt idx="14">
                  <c:v>10687.660000000002</c:v>
                </c:pt>
                <c:pt idx="15">
                  <c:v>7068.1200000000008</c:v>
                </c:pt>
                <c:pt idx="16">
                  <c:v>3631.2699999999995</c:v>
                </c:pt>
                <c:pt idx="17">
                  <c:v>1588.3100000000002</c:v>
                </c:pt>
                <c:pt idx="18">
                  <c:v>5075.3899999999994</c:v>
                </c:pt>
                <c:pt idx="19">
                  <c:v>2772.8900000000003</c:v>
                </c:pt>
                <c:pt idx="20">
                  <c:v>2742.68</c:v>
                </c:pt>
                <c:pt idx="21">
                  <c:v>8097.02</c:v>
                </c:pt>
                <c:pt idx="22">
                  <c:v>3797.8299999999995</c:v>
                </c:pt>
                <c:pt idx="23">
                  <c:v>13092.690000000002</c:v>
                </c:pt>
                <c:pt idx="24">
                  <c:v>19493.219999999998</c:v>
                </c:pt>
                <c:pt idx="25">
                  <c:v>5790.5700000000015</c:v>
                </c:pt>
                <c:pt idx="26">
                  <c:v>6956.0600000000013</c:v>
                </c:pt>
                <c:pt idx="27">
                  <c:v>9157.9499999999989</c:v>
                </c:pt>
                <c:pt idx="28">
                  <c:v>7526.8499999999995</c:v>
                </c:pt>
                <c:pt idx="29">
                  <c:v>1938.48</c:v>
                </c:pt>
                <c:pt idx="30">
                  <c:v>187.38999999999987</c:v>
                </c:pt>
                <c:pt idx="31">
                  <c:v>1702.5499999999997</c:v>
                </c:pt>
                <c:pt idx="32">
                  <c:v>6078.0399999999981</c:v>
                </c:pt>
                <c:pt idx="33">
                  <c:v>6887.2999999999984</c:v>
                </c:pt>
                <c:pt idx="34">
                  <c:v>1625.12</c:v>
                </c:pt>
                <c:pt idx="35">
                  <c:v>502.38999999999993</c:v>
                </c:pt>
                <c:pt idx="36">
                  <c:v>3908.5899999999997</c:v>
                </c:pt>
                <c:pt idx="37">
                  <c:v>4801.1000000000004</c:v>
                </c:pt>
                <c:pt idx="38">
                  <c:v>1304.2200000000003</c:v>
                </c:pt>
                <c:pt idx="39">
                  <c:v>1836.8500000000001</c:v>
                </c:pt>
                <c:pt idx="40">
                  <c:v>2192.15</c:v>
                </c:pt>
                <c:pt idx="41">
                  <c:v>1817.5900000000001</c:v>
                </c:pt>
                <c:pt idx="42">
                  <c:v>7461.5400000000009</c:v>
                </c:pt>
                <c:pt idx="43">
                  <c:v>723.15999999999985</c:v>
                </c:pt>
                <c:pt idx="44">
                  <c:v>3219.6200000000003</c:v>
                </c:pt>
                <c:pt idx="45">
                  <c:v>4469.67</c:v>
                </c:pt>
                <c:pt idx="46">
                  <c:v>1962.8899999999999</c:v>
                </c:pt>
                <c:pt idx="47">
                  <c:v>5713.9999999999991</c:v>
                </c:pt>
                <c:pt idx="48">
                  <c:v>189.27999999999997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5F-448A-840B-3F64405F7DFA}"/>
            </c:ext>
          </c:extLst>
        </c:ser>
        <c:ser>
          <c:idx val="2"/>
          <c:order val="2"/>
          <c:tx>
            <c:strRef>
              <c:f>'Age vs profit'!$D$3:$D$4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'Age vs profit'!$A$5:$A$54</c:f>
              <c:strCache>
                <c:ptCount val="49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  <c:pt idx="45">
                  <c:v>66</c:v>
                </c:pt>
                <c:pt idx="46">
                  <c:v>67</c:v>
                </c:pt>
                <c:pt idx="47">
                  <c:v>68</c:v>
                </c:pt>
                <c:pt idx="48">
                  <c:v>69</c:v>
                </c:pt>
              </c:strCache>
            </c:strRef>
          </c:cat>
          <c:val>
            <c:numRef>
              <c:f>'Age vs profit'!$D$5:$D$54</c:f>
              <c:numCache>
                <c:formatCode>[$$-409]#,##0.00</c:formatCode>
                <c:ptCount val="49"/>
                <c:pt idx="0">
                  <c:v>2126.8900000000003</c:v>
                </c:pt>
                <c:pt idx="1">
                  <c:v>3791.1499999999996</c:v>
                </c:pt>
                <c:pt idx="2">
                  <c:v>385.67999999999989</c:v>
                </c:pt>
                <c:pt idx="3">
                  <c:v>9984.06</c:v>
                </c:pt>
                <c:pt idx="4">
                  <c:v>3043.44</c:v>
                </c:pt>
                <c:pt idx="5">
                  <c:v>6988.2500000000009</c:v>
                </c:pt>
                <c:pt idx="6">
                  <c:v>898.81999999999994</c:v>
                </c:pt>
                <c:pt idx="7">
                  <c:v>10068.440000000002</c:v>
                </c:pt>
                <c:pt idx="8">
                  <c:v>2944.04</c:v>
                </c:pt>
                <c:pt idx="9">
                  <c:v>6061.8499999999995</c:v>
                </c:pt>
                <c:pt idx="10">
                  <c:v>3875.6200000000003</c:v>
                </c:pt>
                <c:pt idx="11">
                  <c:v>8385.9699999999993</c:v>
                </c:pt>
                <c:pt idx="12">
                  <c:v>10283.370000000003</c:v>
                </c:pt>
                <c:pt idx="13">
                  <c:v>713.3</c:v>
                </c:pt>
                <c:pt idx="14">
                  <c:v>9463.4900000000016</c:v>
                </c:pt>
                <c:pt idx="15">
                  <c:v>14491.210000000001</c:v>
                </c:pt>
                <c:pt idx="16">
                  <c:v>4894.8600000000006</c:v>
                </c:pt>
                <c:pt idx="17">
                  <c:v>4672.96</c:v>
                </c:pt>
                <c:pt idx="18">
                  <c:v>2983.6</c:v>
                </c:pt>
                <c:pt idx="19">
                  <c:v>4103.7700000000004</c:v>
                </c:pt>
                <c:pt idx="20">
                  <c:v>7166.989999999998</c:v>
                </c:pt>
                <c:pt idx="21">
                  <c:v>12352.129999999997</c:v>
                </c:pt>
                <c:pt idx="22">
                  <c:v>11440.769999999999</c:v>
                </c:pt>
                <c:pt idx="23">
                  <c:v>17905.71</c:v>
                </c:pt>
                <c:pt idx="24">
                  <c:v>21585.680000000008</c:v>
                </c:pt>
                <c:pt idx="25">
                  <c:v>12996.339999999998</c:v>
                </c:pt>
                <c:pt idx="26">
                  <c:v>20545.849999999995</c:v>
                </c:pt>
                <c:pt idx="27">
                  <c:v>19514.029999999995</c:v>
                </c:pt>
                <c:pt idx="28">
                  <c:v>10935.779999999999</c:v>
                </c:pt>
                <c:pt idx="29">
                  <c:v>5898.369999999999</c:v>
                </c:pt>
                <c:pt idx="30">
                  <c:v>4894.84</c:v>
                </c:pt>
                <c:pt idx="31">
                  <c:v>12356.56</c:v>
                </c:pt>
                <c:pt idx="32">
                  <c:v>5328.18</c:v>
                </c:pt>
                <c:pt idx="33">
                  <c:v>9992.67</c:v>
                </c:pt>
                <c:pt idx="34">
                  <c:v>3961.5</c:v>
                </c:pt>
                <c:pt idx="35">
                  <c:v>9276.2100000000009</c:v>
                </c:pt>
                <c:pt idx="36">
                  <c:v>9844.8200000000015</c:v>
                </c:pt>
                <c:pt idx="37">
                  <c:v>12012.419999999998</c:v>
                </c:pt>
                <c:pt idx="38">
                  <c:v>8156.7900000000009</c:v>
                </c:pt>
                <c:pt idx="39">
                  <c:v>4874.49</c:v>
                </c:pt>
                <c:pt idx="40">
                  <c:v>1800.5600000000002</c:v>
                </c:pt>
                <c:pt idx="41">
                  <c:v>9320.3200000000015</c:v>
                </c:pt>
                <c:pt idx="42">
                  <c:v>12178.550000000003</c:v>
                </c:pt>
                <c:pt idx="43">
                  <c:v>5794.92</c:v>
                </c:pt>
                <c:pt idx="44">
                  <c:v>9517.0899999999983</c:v>
                </c:pt>
                <c:pt idx="45">
                  <c:v>12955.130000000003</c:v>
                </c:pt>
                <c:pt idx="46">
                  <c:v>2231.34</c:v>
                </c:pt>
                <c:pt idx="47">
                  <c:v>7773.1799999999994</c:v>
                </c:pt>
                <c:pt idx="48">
                  <c:v>2856.64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5F-448A-840B-3F64405F7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896525568"/>
        <c:axId val="896527208"/>
      </c:barChart>
      <c:catAx>
        <c:axId val="89652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6527208"/>
        <c:crosses val="autoZero"/>
        <c:auto val="1"/>
        <c:lblAlgn val="ctr"/>
        <c:lblOffset val="100"/>
        <c:noMultiLvlLbl val="0"/>
      </c:catAx>
      <c:valAx>
        <c:axId val="896527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652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[KPMG_VI_updated_data_final.xlsx]Number of cars owned!PivotTable8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Number</a:t>
            </a:r>
            <a:r>
              <a:rPr lang="en-IN" baseline="0"/>
              <a:t> of cars owned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'Number of cars owned'!$B$3:$B$4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'Number of cars owned'!$A$5:$A$8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'Number of cars owned'!$B$5:$B$8</c:f>
              <c:numCache>
                <c:formatCode>General</c:formatCode>
                <c:ptCount val="3"/>
                <c:pt idx="0">
                  <c:v>453</c:v>
                </c:pt>
                <c:pt idx="1">
                  <c:v>185</c:v>
                </c:pt>
                <c:pt idx="2">
                  <c:v>227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E9-4383-9FA2-F7057330A05C}"/>
            </c:ext>
          </c:extLst>
        </c:ser>
        <c:ser>
          <c:idx val="1"/>
          <c:order val="1"/>
          <c:tx>
            <c:strRef>
              <c:f>'Number of cars owned'!$C$3:$C$4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'Number of cars owned'!$A$5:$A$8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'Number of cars owned'!$C$5:$C$8</c:f>
              <c:numCache>
                <c:formatCode>General</c:formatCode>
                <c:ptCount val="3"/>
                <c:pt idx="0">
                  <c:v>466</c:v>
                </c:pt>
                <c:pt idx="1">
                  <c:v>164</c:v>
                </c:pt>
                <c:pt idx="2">
                  <c:v>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E9-4383-9FA2-F7057330A0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0855744"/>
        <c:axId val="680854104"/>
      </c:barChart>
      <c:catAx>
        <c:axId val="68085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854104"/>
        <c:crosses val="autoZero"/>
        <c:auto val="1"/>
        <c:lblAlgn val="ctr"/>
        <c:lblOffset val="100"/>
        <c:noMultiLvlLbl val="0"/>
      </c:catAx>
      <c:valAx>
        <c:axId val="680854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85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 err="1"/>
              <a:t>Shreyash</a:t>
            </a:r>
            <a:r>
              <a:rPr lang="en-IN" dirty="0"/>
              <a:t> Jaiswal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Identify &amp; Recommending High Value Customers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599626"/>
            <a:ext cx="4134600" cy="1478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1200" u="sng" dirty="0"/>
              <a:t>Outlier of the Problem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900" dirty="0"/>
              <a:t>Sprocket Central is a company that specializes in high-quality bikes and accessories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900" dirty="0"/>
              <a:t>The Marketing  team is looking to boost sales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900" dirty="0"/>
              <a:t>To target 1000 new customers that will bring  the highest value to the business</a:t>
            </a:r>
            <a:endParaRPr sz="9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2F16C-0E5A-49BF-221D-42EF536983D9}"/>
              </a:ext>
            </a:extLst>
          </p:cNvPr>
          <p:cNvSpPr txBox="1"/>
          <p:nvPr/>
        </p:nvSpPr>
        <p:spPr>
          <a:xfrm>
            <a:off x="265670" y="3119051"/>
            <a:ext cx="4071552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Approach for data analysis</a:t>
            </a:r>
          </a:p>
          <a:p>
            <a:pPr marL="171450" marR="0" indent="-1714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900" b="0" i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Top industries contributing the maximum prof</a:t>
            </a:r>
            <a:r>
              <a:rPr lang="en-IN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and bike-related sales</a:t>
            </a:r>
          </a:p>
          <a:p>
            <a:pPr marL="171450" marR="0" indent="-1714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900" b="0" i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Wealth segment b</a:t>
            </a:r>
            <a:r>
              <a:rPr lang="en-IN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 Age</a:t>
            </a:r>
          </a:p>
          <a:p>
            <a:pPr marL="171450" marR="0" indent="-1714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900" b="0" i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Number o</a:t>
            </a:r>
            <a:r>
              <a:rPr lang="en-IN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 cars owned in each state </a:t>
            </a:r>
          </a:p>
          <a:p>
            <a:pPr marL="171450" marR="0" indent="-1714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 Classification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Top Job Industry Contributing to the maximum Profit &amp; bike related Purchases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19311" y="3059408"/>
            <a:ext cx="3451792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FFC000"/>
                </a:solidFill>
              </a:rPr>
              <a:t>The Top 3 Contributing sectors are Financial Services, Health &amp; Manufacturing</a:t>
            </a:r>
            <a:endParaRPr sz="1200" b="1" dirty="0">
              <a:solidFill>
                <a:srgbClr val="FFC000"/>
              </a:solidFill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D33FAE4-5C43-0651-61E7-E0A3F297A0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218043"/>
              </p:ext>
            </p:extLst>
          </p:nvPr>
        </p:nvGraphicFramePr>
        <p:xfrm>
          <a:off x="3715450" y="1902941"/>
          <a:ext cx="5309239" cy="1525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2F77DC7-4DAC-4CFA-54A4-5016F4AC42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457003"/>
              </p:ext>
            </p:extLst>
          </p:nvPr>
        </p:nvGraphicFramePr>
        <p:xfrm>
          <a:off x="3715449" y="3518633"/>
          <a:ext cx="5309239" cy="1561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767139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Profit of wealth segment by Age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83353" y="2836636"/>
            <a:ext cx="3117047" cy="80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FFC000"/>
                </a:solidFill>
              </a:rPr>
              <a:t>Mass Customers Aged between  40-48 are likely to bring the most profit</a:t>
            </a:r>
            <a:endParaRPr sz="1200" b="1" dirty="0">
              <a:solidFill>
                <a:srgbClr val="FFC000"/>
              </a:solidFill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779B3B9-DCD6-060A-75E0-6D80AD52A5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303186"/>
              </p:ext>
            </p:extLst>
          </p:nvPr>
        </p:nvGraphicFramePr>
        <p:xfrm>
          <a:off x="3200400" y="1711411"/>
          <a:ext cx="5820033" cy="335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674657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Number of Cars owned in each state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55598" y="2983909"/>
            <a:ext cx="4134600" cy="596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FFC000"/>
                </a:solidFill>
              </a:rPr>
              <a:t>NSW has the highest Potential customers and could be the potential market for the company</a:t>
            </a:r>
            <a:endParaRPr sz="1200" b="1" dirty="0">
              <a:solidFill>
                <a:srgbClr val="FFC000"/>
              </a:solidFill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42C9B07-A209-EB5C-0A3B-97AD2EBDC7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507859"/>
              </p:ext>
            </p:extLst>
          </p:nvPr>
        </p:nvGraphicFramePr>
        <p:xfrm>
          <a:off x="4485503" y="1599627"/>
          <a:ext cx="4453472" cy="3364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57701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Classification-Targeting High Value Customers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573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000" dirty="0"/>
              <a:t>These are high-value customers that should be targeted from the new list: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171450" lvl="7" indent="-171450">
              <a:buFont typeface="Wingdings" panose="05000000000000000000" pitchFamily="2" charset="2"/>
              <a:buChar char="§"/>
            </a:pPr>
            <a:r>
              <a:rPr lang="en-IN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of the high-value customers will be female compared to male</a:t>
            </a:r>
          </a:p>
          <a:p>
            <a:pPr marL="171450" lvl="7" indent="-171450">
              <a:buFont typeface="Wingdings" panose="05000000000000000000" pitchFamily="2" charset="2"/>
              <a:buChar char="§"/>
            </a:pPr>
            <a:r>
              <a:rPr lang="en-IN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 in the financial services, health, and manufacturing industry sector, </a:t>
            </a:r>
          </a:p>
          <a:p>
            <a:pPr marL="171450" lvl="7" indent="-171450">
              <a:buFont typeface="Wingdings" panose="05000000000000000000" pitchFamily="2" charset="2"/>
              <a:buChar char="§"/>
            </a:pPr>
            <a:r>
              <a:rPr lang="en-IN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Aged between 40-48</a:t>
            </a:r>
          </a:p>
          <a:p>
            <a:pPr marL="171450" lvl="7" indent="-171450">
              <a:buFont typeface="Wingdings" panose="05000000000000000000" pitchFamily="2" charset="2"/>
              <a:buChar char="§"/>
            </a:pPr>
            <a:r>
              <a:rPr lang="en-IN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Who is currently living in NSW, VIC</a:t>
            </a:r>
          </a:p>
          <a:p>
            <a:r>
              <a:rPr lang="en-IN" sz="1000" dirty="0"/>
              <a:t> </a:t>
            </a:r>
            <a:endParaRPr sz="10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Summary  Table of High Value Customers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597879"/>
            <a:ext cx="5695326" cy="333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/>
              <a:t>Here is a snapshot of a few customers that will come under the high-value customer classification</a:t>
            </a:r>
            <a:endParaRPr sz="900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7C422-7579-B681-DDF7-9B27CEB52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2174789"/>
            <a:ext cx="8617699" cy="292097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dirty="0"/>
              <a:t>Thank You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Office PowerPoint</Application>
  <PresentationFormat>On-screen Show (16:9)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Shrishti</cp:lastModifiedBy>
  <cp:revision>1</cp:revision>
  <dcterms:modified xsi:type="dcterms:W3CDTF">2023-03-11T21:20:45Z</dcterms:modified>
</cp:coreProperties>
</file>