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Proxima Nova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26B46B5-BC23-42E9-BF71-612D9204BAC5}">
  <a:tblStyle styleId="{826B46B5-BC23-42E9-BF71-612D9204BA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70DEC87E-2A62-4229-A0C6-AA38910D5E58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5.xml"/><Relationship Id="rId33" Type="http://schemas.openxmlformats.org/officeDocument/2006/relationships/font" Target="fonts/ProximaNova-regular.fntdata"/><Relationship Id="rId10" Type="http://schemas.openxmlformats.org/officeDocument/2006/relationships/slide" Target="slides/slide4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7.xml"/><Relationship Id="rId35" Type="http://schemas.openxmlformats.org/officeDocument/2006/relationships/font" Target="fonts/ProximaNova-italic.fntdata"/><Relationship Id="rId12" Type="http://schemas.openxmlformats.org/officeDocument/2006/relationships/slide" Target="slides/slide6.xml"/><Relationship Id="rId34" Type="http://schemas.openxmlformats.org/officeDocument/2006/relationships/font" Target="fonts/ProximaNova-bold.fntdata"/><Relationship Id="rId15" Type="http://schemas.openxmlformats.org/officeDocument/2006/relationships/slide" Target="slides/slide9.xml"/><Relationship Id="rId37" Type="http://schemas.openxmlformats.org/officeDocument/2006/relationships/font" Target="fonts/Lato-regular.fntdata"/><Relationship Id="rId14" Type="http://schemas.openxmlformats.org/officeDocument/2006/relationships/slide" Target="slides/slide8.xml"/><Relationship Id="rId36" Type="http://schemas.openxmlformats.org/officeDocument/2006/relationships/font" Target="fonts/ProximaNova-boldItalic.fntdata"/><Relationship Id="rId17" Type="http://schemas.openxmlformats.org/officeDocument/2006/relationships/slide" Target="slides/slide11.xml"/><Relationship Id="rId39" Type="http://schemas.openxmlformats.org/officeDocument/2006/relationships/font" Target="fonts/Lato-italic.fntdata"/><Relationship Id="rId16" Type="http://schemas.openxmlformats.org/officeDocument/2006/relationships/slide" Target="slides/slide10.xml"/><Relationship Id="rId38" Type="http://schemas.openxmlformats.org/officeDocument/2006/relationships/font" Target="fonts/Lat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890ea33dda_4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890ea33dda_4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9c4b348358_0_9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9c4b348358_0_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9c4b348358_4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9c4b348358_4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9c4b348358_0_9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9c4b348358_0_9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9c4b348358_0_9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9c4b348358_0_9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9c4b348358_0_9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9c4b348358_0_9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9c4b348358_0_9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9c4b348358_0_9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9c4b348358_0_10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9c4b348358_0_10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9c4b348358_0_9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9c4b348358_0_9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9c4b348358_0_10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9c4b348358_0_1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88db6f047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88db6f047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9c4b348358_0_10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9c4b348358_0_10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890ea33dda_46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890ea33dda_46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890ea33dda_46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890ea33dda_46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88db6f0478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88db6f0478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c4b348358_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c4b348358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8d5d0461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88d5d0461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88db6f0478_0_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88db6f0478_0_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9c4b348358_4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9c4b348358_4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890ea33dda_7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2890ea33dda_7_1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890b8e2566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890b8e2566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hyperlink" Target="https://thewire.in/environment/india-had-eight-worst-air-pollution-in-2022-report" TargetMode="External"/><Relationship Id="rId6" Type="http://schemas.openxmlformats.org/officeDocument/2006/relationships/hyperlink" Target="https://energy.economictimes.indiatimes.com/news/power/air-pollution-shortening-lives-by-5-3-years-in-india/103162530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amx-wp.azurewebsites.net/Files/TCEQ_HCAMx_FinalReport_15Aug19.pdf" TargetMode="External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563625" y="1087050"/>
            <a:ext cx="7688100" cy="1664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Image-to-Image Deep Learning for Climate and Weather Modelling</a:t>
            </a:r>
            <a:endParaRPr b="1"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563802" y="29375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Mentors : Zeel B Patel, Prof. Nipun Batra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 amt="24000"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A="0" stPos="0" sy="-100000" ky="0"/>
          </a:effectLst>
        </p:spPr>
      </p:pic>
      <p:sp>
        <p:nvSpPr>
          <p:cNvPr id="96" name="Google Shape;96;p14"/>
          <p:cNvSpPr txBox="1"/>
          <p:nvPr>
            <p:ph idx="1" type="subTitle"/>
          </p:nvPr>
        </p:nvSpPr>
        <p:spPr>
          <a:xfrm>
            <a:off x="563800" y="3687375"/>
            <a:ext cx="79725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85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50">
                <a:solidFill>
                  <a:srgbClr val="000000"/>
                </a:solidFill>
              </a:rPr>
              <a:t>Members: Aditi Agarwal, Dheeraj Yadav, Rishabh Mondal, Sandeep Desai, Saumya Karan, Suraj Borate, Suraj Jaiswal, </a:t>
            </a:r>
            <a:endParaRPr sz="85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85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ctrTitle"/>
          </p:nvPr>
        </p:nvSpPr>
        <p:spPr>
          <a:xfrm>
            <a:off x="1915475" y="1739400"/>
            <a:ext cx="6330600" cy="1664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</a:t>
            </a:r>
            <a:endParaRPr b="1"/>
          </a:p>
        </p:txBody>
      </p:sp>
      <p:sp>
        <p:nvSpPr>
          <p:cNvPr id="169" name="Google Shape;169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24"/>
          <p:cNvSpPr txBox="1"/>
          <p:nvPr>
            <p:ph idx="4294967295" type="ctrTitle"/>
          </p:nvPr>
        </p:nvSpPr>
        <p:spPr>
          <a:xfrm>
            <a:off x="260700" y="0"/>
            <a:ext cx="85137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RQ1: Can we train a MLP AutoEncoder which uses a single channel as input?</a:t>
            </a:r>
            <a:endParaRPr sz="2400"/>
          </a:p>
        </p:txBody>
      </p:sp>
      <p:pic>
        <p:nvPicPr>
          <p:cNvPr id="176" name="Google Shape;17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8425" y="1378650"/>
            <a:ext cx="7082350" cy="350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4"/>
          <p:cNvSpPr txBox="1"/>
          <p:nvPr/>
        </p:nvSpPr>
        <p:spPr>
          <a:xfrm>
            <a:off x="3400850" y="1002200"/>
            <a:ext cx="26175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AutoEncoder MLP Architecture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25"/>
          <p:cNvSpPr txBox="1"/>
          <p:nvPr>
            <p:ph idx="4294967295" type="ctrTitle"/>
          </p:nvPr>
        </p:nvSpPr>
        <p:spPr>
          <a:xfrm>
            <a:off x="260700" y="0"/>
            <a:ext cx="85137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Experimental Setup</a:t>
            </a:r>
            <a:endParaRPr sz="2400"/>
          </a:p>
        </p:txBody>
      </p:sp>
      <p:graphicFrame>
        <p:nvGraphicFramePr>
          <p:cNvPr id="184" name="Google Shape;184;p25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{826B46B5-BC23-42E9-BF71-612D9204BAC5}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Epochs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Optimizer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Adam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Batch Size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26"/>
          <p:cNvSpPr txBox="1"/>
          <p:nvPr>
            <p:ph idx="4294967295" type="ctrTitle"/>
          </p:nvPr>
        </p:nvSpPr>
        <p:spPr>
          <a:xfrm>
            <a:off x="260700" y="0"/>
            <a:ext cx="85137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RQ1: Can we train a MLP AutoEncoder which uses a single channel as input?</a:t>
            </a:r>
            <a:endParaRPr sz="2400"/>
          </a:p>
        </p:txBody>
      </p:sp>
      <p:graphicFrame>
        <p:nvGraphicFramePr>
          <p:cNvPr id="191" name="Google Shape;191;p26"/>
          <p:cNvGraphicFramePr/>
          <p:nvPr/>
        </p:nvGraphicFramePr>
        <p:xfrm>
          <a:off x="6883463" y="537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{70DEC87E-2A62-4229-A0C6-AA38910D5E58}</a:tableStyleId>
              </a:tblPr>
              <a:tblGrid>
                <a:gridCol w="1146750"/>
                <a:gridCol w="744175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 channel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MSE Loss of P10 and P25 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V10_MpS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8696B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U10_MpS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8696B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SOLM_M3pM3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76.4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99193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CLOUD_OD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95.1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99B9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PRATE_MMpH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275.4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BFBFE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SNOWEW_M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275.5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BFBFE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T2_K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275.8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BFBFE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CAPE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CFC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SNOWAGE_HR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CFC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PBL_WRF_M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276.2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AFB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CLDTOP_KM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276.8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5F7F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PBL_YSU_M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277.9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ECF1FA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SWSFC_WpM2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280.9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D4E0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TSURF_K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A8AC6"/>
                    </a:solidFill>
                  </a:tcPr>
                </a:tc>
              </a:tr>
            </a:tbl>
          </a:graphicData>
        </a:graphic>
      </p:graphicFrame>
      <p:sp>
        <p:nvSpPr>
          <p:cNvPr id="192" name="Google Shape;192;p26"/>
          <p:cNvSpPr txBox="1"/>
          <p:nvPr/>
        </p:nvSpPr>
        <p:spPr>
          <a:xfrm>
            <a:off x="190250" y="1561800"/>
            <a:ext cx="6223800" cy="25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Key Takeaways: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Horizontal wind speed, vertical wind speed, soil moisture content  and opacity of clouds are important features for prediction of the particulate matter particles..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27"/>
          <p:cNvSpPr txBox="1"/>
          <p:nvPr>
            <p:ph idx="4294967295" type="ctrTitle"/>
          </p:nvPr>
        </p:nvSpPr>
        <p:spPr>
          <a:xfrm>
            <a:off x="260700" y="0"/>
            <a:ext cx="88242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RQ2: Can we utilize a Convolutional Autoencoder which can take single as well as multiple input channels?</a:t>
            </a:r>
            <a:endParaRPr sz="1900"/>
          </a:p>
        </p:txBody>
      </p:sp>
      <p:pic>
        <p:nvPicPr>
          <p:cNvPr id="199" name="Google Shape;19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82775"/>
            <a:ext cx="4644251" cy="293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0775" y="1621149"/>
            <a:ext cx="4549125" cy="2533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7"/>
          <p:cNvSpPr txBox="1"/>
          <p:nvPr/>
        </p:nvSpPr>
        <p:spPr>
          <a:xfrm>
            <a:off x="2793575" y="3994925"/>
            <a:ext cx="38931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Convolutional Autoencoder Architecture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(input 14 channels -&gt; output 2 channels)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Image shape: (80,80)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28"/>
          <p:cNvSpPr txBox="1"/>
          <p:nvPr>
            <p:ph idx="4294967295" type="ctrTitle"/>
          </p:nvPr>
        </p:nvSpPr>
        <p:spPr>
          <a:xfrm>
            <a:off x="260700" y="0"/>
            <a:ext cx="88242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RQ2: Can we utilize a Convolutional Autoencoder which can take single as well as multiple input channels?</a:t>
            </a:r>
            <a:endParaRPr sz="1900"/>
          </a:p>
        </p:txBody>
      </p:sp>
      <p:sp>
        <p:nvSpPr>
          <p:cNvPr id="208" name="Google Shape;208;p28"/>
          <p:cNvSpPr txBox="1"/>
          <p:nvPr>
            <p:ph idx="4294967295" type="ctrTitle"/>
          </p:nvPr>
        </p:nvSpPr>
        <p:spPr>
          <a:xfrm>
            <a:off x="260700" y="1685125"/>
            <a:ext cx="28110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2.1 Single Channel Input</a:t>
            </a:r>
            <a:endParaRPr sz="1700"/>
          </a:p>
        </p:txBody>
      </p:sp>
      <p:graphicFrame>
        <p:nvGraphicFramePr>
          <p:cNvPr id="209" name="Google Shape;209;p28"/>
          <p:cNvGraphicFramePr/>
          <p:nvPr/>
        </p:nvGraphicFramePr>
        <p:xfrm>
          <a:off x="5648200" y="758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{70DEC87E-2A62-4229-A0C6-AA38910D5E58}</a:tableStyleId>
              </a:tblPr>
              <a:tblGrid>
                <a:gridCol w="863775"/>
                <a:gridCol w="1552950"/>
                <a:gridCol w="1019975"/>
              </a:tblGrid>
              <a:tr h="431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 channel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Convolutional Autoencoder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MLP Autoencoder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U10_MpS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8696B"/>
                    </a:solidFill>
                  </a:tcPr>
                </a:tc>
              </a:tr>
              <a:tr h="28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SOLM_M3pM3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86B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76.4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99193"/>
                    </a:solidFill>
                  </a:tcPr>
                </a:tc>
              </a:tr>
              <a:tr h="28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CLOUD_OD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13.1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86C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95.1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99B9D"/>
                    </a:solidFill>
                  </a:tcPr>
                </a:tc>
              </a:tr>
              <a:tr h="28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V10_MpS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13.2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86C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8696B"/>
                    </a:solidFill>
                  </a:tcPr>
                </a:tc>
              </a:tr>
              <a:tr h="28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SWSFC_WpM2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278.9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280.9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D4E0F1"/>
                    </a:solidFill>
                  </a:tcPr>
                </a:tc>
              </a:tr>
              <a:tr h="28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CAPE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CFCFF"/>
                    </a:solidFill>
                  </a:tcPr>
                </a:tc>
              </a:tr>
              <a:tr h="28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T2_K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275.8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BFBFE"/>
                    </a:solidFill>
                  </a:tcPr>
                </a:tc>
              </a:tr>
              <a:tr h="28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PBL_WRF_M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279.1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276.2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AFBFF"/>
                    </a:solidFill>
                  </a:tcPr>
                </a:tc>
              </a:tr>
              <a:tr h="28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PRATE_MMpH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281.1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E4EB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275.4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BFBFE"/>
                    </a:solidFill>
                  </a:tcPr>
                </a:tc>
              </a:tr>
              <a:tr h="28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TSURF_K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282.4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D4E0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5A8AC6"/>
                    </a:solidFill>
                  </a:tcPr>
                </a:tc>
              </a:tr>
              <a:tr h="28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SNOWEW_M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282.6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D1DE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275.5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BFBFE"/>
                    </a:solidFill>
                  </a:tcPr>
                </a:tc>
              </a:tr>
              <a:tr h="28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CLDTOP_KM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286.4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A3BE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276.8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5F7FD"/>
                    </a:solidFill>
                  </a:tcPr>
                </a:tc>
              </a:tr>
              <a:tr h="28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PBL_YSU_M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288.6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89AB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277.9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ECF1FA"/>
                    </a:solidFill>
                  </a:tcPr>
                </a:tc>
              </a:tr>
            </a:tbl>
          </a:graphicData>
        </a:graphic>
      </p:graphicFrame>
      <p:sp>
        <p:nvSpPr>
          <p:cNvPr id="210" name="Google Shape;210;p28"/>
          <p:cNvSpPr txBox="1"/>
          <p:nvPr/>
        </p:nvSpPr>
        <p:spPr>
          <a:xfrm>
            <a:off x="260700" y="2501250"/>
            <a:ext cx="5177400" cy="21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Key Takeaways: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Both MLP Autoencoder and Convolutional Autoencoders have the same four features with the lowest MSE test loss.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These features are thus most important for PM concentration prediction.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Features like cloud cover and soil moisture witness a significant decrease in test loss but other features’ losses remain consistent.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" name="Google Shape;216;p29"/>
          <p:cNvSpPr txBox="1"/>
          <p:nvPr/>
        </p:nvSpPr>
        <p:spPr>
          <a:xfrm>
            <a:off x="260700" y="2501250"/>
            <a:ext cx="6223800" cy="12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Key Takeaways: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Convolutional layers in the Autoencoders significantly decrease the loss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" name="Google Shape;217;p29"/>
          <p:cNvSpPr/>
          <p:nvPr/>
        </p:nvSpPr>
        <p:spPr>
          <a:xfrm>
            <a:off x="6912400" y="2726700"/>
            <a:ext cx="2172600" cy="79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latin typeface="Lato"/>
                <a:ea typeface="Lato"/>
                <a:cs typeface="Lato"/>
                <a:sym typeface="Lato"/>
              </a:rPr>
            </a:br>
            <a:r>
              <a:rPr lang="en">
                <a:latin typeface="Lato"/>
                <a:ea typeface="Lato"/>
                <a:cs typeface="Lato"/>
                <a:sym typeface="Lato"/>
              </a:rPr>
              <a:t>MSE Loss: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20.457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29"/>
          <p:cNvSpPr txBox="1"/>
          <p:nvPr>
            <p:ph idx="4294967295" type="ctrTitle"/>
          </p:nvPr>
        </p:nvSpPr>
        <p:spPr>
          <a:xfrm>
            <a:off x="260700" y="1685125"/>
            <a:ext cx="28110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2.2 All channel input</a:t>
            </a:r>
            <a:endParaRPr sz="1700"/>
          </a:p>
        </p:txBody>
      </p:sp>
      <p:sp>
        <p:nvSpPr>
          <p:cNvPr id="219" name="Google Shape;219;p29"/>
          <p:cNvSpPr txBox="1"/>
          <p:nvPr>
            <p:ph idx="4294967295" type="ctrTitle"/>
          </p:nvPr>
        </p:nvSpPr>
        <p:spPr>
          <a:xfrm>
            <a:off x="260700" y="0"/>
            <a:ext cx="88242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RQ2: Can we utilize a Convolutional Autoencoder which can take single as well as multiple input channels?</a:t>
            </a:r>
            <a:endParaRPr sz="19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" name="Google Shape;225;p30"/>
          <p:cNvSpPr txBox="1"/>
          <p:nvPr>
            <p:ph idx="4294967295" type="ctrTitle"/>
          </p:nvPr>
        </p:nvSpPr>
        <p:spPr>
          <a:xfrm>
            <a:off x="260700" y="0"/>
            <a:ext cx="85137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RQ3: Can we utilize UNet architecture across single and multiple channel inputs?</a:t>
            </a:r>
            <a:endParaRPr sz="2400"/>
          </a:p>
        </p:txBody>
      </p:sp>
      <p:sp>
        <p:nvSpPr>
          <p:cNvPr id="226" name="Google Shape;226;p30"/>
          <p:cNvSpPr txBox="1"/>
          <p:nvPr/>
        </p:nvSpPr>
        <p:spPr>
          <a:xfrm>
            <a:off x="1790875" y="2015325"/>
            <a:ext cx="6920400" cy="18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Why?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 improve CNN autoencoders we cannot add more layers since it leads to degradation problem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UNet(Ronneberger et. al. 2015) solves this by using a similar architecture but introducing skip connections which help "remind" the network of what it was trying to learn initially.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Skip connections retain spatial information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2" name="Google Shape;23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700" y="2100575"/>
            <a:ext cx="4591050" cy="27622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3" name="Google Shape;233;p31"/>
          <p:cNvGraphicFramePr/>
          <p:nvPr/>
        </p:nvGraphicFramePr>
        <p:xfrm>
          <a:off x="5004425" y="231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{826B46B5-BC23-42E9-BF71-612D9204BAC5}</a:tableStyleId>
              </a:tblPr>
              <a:tblGrid>
                <a:gridCol w="1035850"/>
                <a:gridCol w="1035850"/>
                <a:gridCol w="1035850"/>
                <a:gridCol w="1035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 channel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Convolutional Autoencoder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MLP Autoencoder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UNet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V10_MpS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13.2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U10_MpS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SOLM_M3pM3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76.4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11.6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CLOUD_OD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13.1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95.1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12.4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</a:tr>
            </a:tbl>
          </a:graphicData>
        </a:graphic>
      </p:graphicFrame>
      <p:sp>
        <p:nvSpPr>
          <p:cNvPr id="234" name="Google Shape;234;p31"/>
          <p:cNvSpPr txBox="1"/>
          <p:nvPr/>
        </p:nvSpPr>
        <p:spPr>
          <a:xfrm>
            <a:off x="5467225" y="4408375"/>
            <a:ext cx="3217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Input Channels with the lowest test loss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" name="Google Shape;235;p31"/>
          <p:cNvSpPr txBox="1"/>
          <p:nvPr>
            <p:ph idx="4294967295" type="ctrTitle"/>
          </p:nvPr>
        </p:nvSpPr>
        <p:spPr>
          <a:xfrm>
            <a:off x="260700" y="0"/>
            <a:ext cx="85137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RQ3: Can we utilize UNet architecture across single and multiple channel inputs?</a:t>
            </a:r>
            <a:endParaRPr sz="2400"/>
          </a:p>
        </p:txBody>
      </p:sp>
      <p:sp>
        <p:nvSpPr>
          <p:cNvPr id="236" name="Google Shape;236;p31"/>
          <p:cNvSpPr txBox="1"/>
          <p:nvPr>
            <p:ph idx="4294967295" type="ctrTitle"/>
          </p:nvPr>
        </p:nvSpPr>
        <p:spPr>
          <a:xfrm>
            <a:off x="554300" y="1285850"/>
            <a:ext cx="28110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3.1 Single channel input</a:t>
            </a:r>
            <a:endParaRPr sz="1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" name="Google Shape;242;p32"/>
          <p:cNvSpPr txBox="1"/>
          <p:nvPr>
            <p:ph idx="4294967295" type="ctrTitle"/>
          </p:nvPr>
        </p:nvSpPr>
        <p:spPr>
          <a:xfrm>
            <a:off x="260700" y="0"/>
            <a:ext cx="85137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RQ3: Can we utilize UNet architecture across single and multiple channel inputs?</a:t>
            </a:r>
            <a:endParaRPr sz="2400"/>
          </a:p>
        </p:txBody>
      </p:sp>
      <p:sp>
        <p:nvSpPr>
          <p:cNvPr id="243" name="Google Shape;243;p32"/>
          <p:cNvSpPr txBox="1"/>
          <p:nvPr/>
        </p:nvSpPr>
        <p:spPr>
          <a:xfrm>
            <a:off x="260700" y="2501250"/>
            <a:ext cx="6223800" cy="12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Key Takeaways: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Addition of skip connections significantly reduces the MSE test loss.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4" name="Google Shape;244;p32"/>
          <p:cNvSpPr/>
          <p:nvPr/>
        </p:nvSpPr>
        <p:spPr>
          <a:xfrm>
            <a:off x="2002700" y="4016075"/>
            <a:ext cx="2172600" cy="79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CNN AE</a:t>
            </a:r>
            <a:br>
              <a:rPr lang="en">
                <a:latin typeface="Lato"/>
                <a:ea typeface="Lato"/>
                <a:cs typeface="Lato"/>
                <a:sym typeface="Lato"/>
              </a:rPr>
            </a:br>
            <a:r>
              <a:rPr lang="en">
                <a:latin typeface="Lato"/>
                <a:ea typeface="Lato"/>
                <a:cs typeface="Lato"/>
                <a:sym typeface="Lato"/>
              </a:rPr>
              <a:t>MSE Loss: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20.457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5" name="Google Shape;245;p32"/>
          <p:cNvSpPr txBox="1"/>
          <p:nvPr>
            <p:ph idx="4294967295" type="ctrTitle"/>
          </p:nvPr>
        </p:nvSpPr>
        <p:spPr>
          <a:xfrm>
            <a:off x="260700" y="1685125"/>
            <a:ext cx="28110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r>
              <a:rPr lang="en" sz="1700"/>
              <a:t>.2 All channel input</a:t>
            </a:r>
            <a:endParaRPr sz="1700"/>
          </a:p>
        </p:txBody>
      </p:sp>
      <p:sp>
        <p:nvSpPr>
          <p:cNvPr id="246" name="Google Shape;246;p32"/>
          <p:cNvSpPr/>
          <p:nvPr/>
        </p:nvSpPr>
        <p:spPr>
          <a:xfrm>
            <a:off x="5065825" y="4016075"/>
            <a:ext cx="2172600" cy="79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UNet</a:t>
            </a:r>
            <a:br>
              <a:rPr lang="en">
                <a:latin typeface="Lato"/>
                <a:ea typeface="Lato"/>
                <a:cs typeface="Lato"/>
                <a:sym typeface="Lato"/>
              </a:rPr>
            </a:br>
            <a:r>
              <a:rPr lang="en">
                <a:latin typeface="Lato"/>
                <a:ea typeface="Lato"/>
                <a:cs typeface="Lato"/>
                <a:sym typeface="Lato"/>
              </a:rPr>
              <a:t>MSE Loss: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3.9575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489588" y="6165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/>
              <a:t>Motivation</a:t>
            </a:r>
            <a:endParaRPr b="1" sz="2900"/>
          </a:p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876" y="3816775"/>
            <a:ext cx="7505699" cy="61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5011" y="1488750"/>
            <a:ext cx="7301449" cy="198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3855525" y="3423175"/>
            <a:ext cx="1070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Source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3855525" y="4594475"/>
            <a:ext cx="1070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Source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2" name="Google Shape;252;p33"/>
          <p:cNvSpPr txBox="1"/>
          <p:nvPr>
            <p:ph idx="4294967295" type="ctrTitle"/>
          </p:nvPr>
        </p:nvSpPr>
        <p:spPr>
          <a:xfrm>
            <a:off x="260700" y="0"/>
            <a:ext cx="85137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RQ4: Can we use only a subset of the </a:t>
            </a:r>
            <a:r>
              <a:rPr lang="en" sz="2400"/>
              <a:t>channels for training?</a:t>
            </a:r>
            <a:endParaRPr sz="2400"/>
          </a:p>
        </p:txBody>
      </p:sp>
      <p:graphicFrame>
        <p:nvGraphicFramePr>
          <p:cNvPr id="253" name="Google Shape;253;p33"/>
          <p:cNvGraphicFramePr/>
          <p:nvPr/>
        </p:nvGraphicFramePr>
        <p:xfrm>
          <a:off x="1328725" y="1281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{70DEC87E-2A62-4229-A0C6-AA38910D5E58}</a:tableStyleId>
              </a:tblPr>
              <a:tblGrid>
                <a:gridCol w="1178650"/>
                <a:gridCol w="1270775"/>
                <a:gridCol w="1541350"/>
                <a:gridCol w="1294850"/>
                <a:gridCol w="1498700"/>
              </a:tblGrid>
              <a:tr h="384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Convolutional Autoencoder</a:t>
                      </a:r>
                      <a:endParaRPr b="1" sz="13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4472C4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UNet</a:t>
                      </a:r>
                      <a:endParaRPr b="1" sz="13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4472C4"/>
                    </a:solidFill>
                  </a:tcPr>
                </a:tc>
                <a:tc hMerge="1"/>
              </a:tr>
              <a:tr h="34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 channels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Subset of Channels(4)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 channels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Subset of Channels(4)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</a:tr>
              <a:tr h="35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 Loss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20.457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3.3631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3.9575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0.9041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D9E1F2"/>
                    </a:solidFill>
                  </a:tcPr>
                </a:tc>
              </a:tr>
              <a:tr h="384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Training Time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 min 3 sec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(200 epochs)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min 40 sec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(100 epochs)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 min 15 sec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(200 epochs)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min 17 sec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(100 epochs)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D9E1F2"/>
                    </a:solidFill>
                  </a:tcPr>
                </a:tc>
              </a:tr>
              <a:tr h="519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Parameters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106,001,410</a:t>
                      </a:r>
                      <a:endParaRPr sz="11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105,995,650</a:t>
                      </a:r>
                      <a:endParaRPr sz="11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106,001,410</a:t>
                      </a:r>
                      <a:endParaRPr sz="11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105,995,650</a:t>
                      </a:r>
                      <a:endParaRPr sz="11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D9E1F2"/>
                    </a:solidFill>
                  </a:tcPr>
                </a:tc>
              </a:tr>
            </a:tbl>
          </a:graphicData>
        </a:graphic>
      </p:graphicFrame>
      <p:sp>
        <p:nvSpPr>
          <p:cNvPr id="254" name="Google Shape;254;p33"/>
          <p:cNvSpPr txBox="1"/>
          <p:nvPr/>
        </p:nvSpPr>
        <p:spPr>
          <a:xfrm>
            <a:off x="976938" y="3469300"/>
            <a:ext cx="7562400" cy="17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Note: In above table output channels are 2 (ie P10 and P25)across all.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Key Takeaways: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Using a subset of the “most important features” significantly decreases the test loss.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Utilization of a partial input also helps decrease computation time as well as memory.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Decreases likelihood of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incorporating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noisy and irrelevant information.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4"/>
          <p:cNvSpPr txBox="1"/>
          <p:nvPr>
            <p:ph idx="12" type="sldNum"/>
          </p:nvPr>
        </p:nvSpPr>
        <p:spPr>
          <a:xfrm>
            <a:off x="8283608" y="39438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0" name="Google Shape;260;p34"/>
          <p:cNvSpPr txBox="1"/>
          <p:nvPr>
            <p:ph idx="4294967295" type="ctrTitle"/>
          </p:nvPr>
        </p:nvSpPr>
        <p:spPr>
          <a:xfrm>
            <a:off x="272550" y="0"/>
            <a:ext cx="85137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Conclusion</a:t>
            </a:r>
            <a:endParaRPr sz="3700"/>
          </a:p>
        </p:txBody>
      </p:sp>
      <p:sp>
        <p:nvSpPr>
          <p:cNvPr id="261" name="Google Shape;261;p34"/>
          <p:cNvSpPr txBox="1"/>
          <p:nvPr/>
        </p:nvSpPr>
        <p:spPr>
          <a:xfrm>
            <a:off x="1200150" y="1895350"/>
            <a:ext cx="6658500" cy="16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Thus, through a heuristic approach we are able to develop a data driven approach to model air quality.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Utilization of a subset of the most important CAMx inputs for training provides the best results while also significantly reducing the training time and compute.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Introduction of skip connections(UNet) in an existing convolution architecture significantly improves the model performance.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5"/>
          <p:cNvSpPr txBox="1"/>
          <p:nvPr>
            <p:ph idx="12" type="sldNum"/>
          </p:nvPr>
        </p:nvSpPr>
        <p:spPr>
          <a:xfrm>
            <a:off x="8283608" y="39438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7" name="Google Shape;267;p35"/>
          <p:cNvSpPr/>
          <p:nvPr/>
        </p:nvSpPr>
        <p:spPr>
          <a:xfrm>
            <a:off x="2104663" y="2128725"/>
            <a:ext cx="4934677" cy="8860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Thanks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760300" y="1364150"/>
            <a:ext cx="7505700" cy="6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3374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Work: CAMx, Chemical Transport Model (</a:t>
            </a:r>
            <a:r>
              <a:rPr b="1" lang="en" sz="20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Ramboll. 2019</a:t>
            </a:r>
            <a:r>
              <a:rPr b="1" lang="en" sz="2000">
                <a:solidFill>
                  <a:srgbClr val="23374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b="1" sz="2000">
              <a:solidFill>
                <a:srgbClr val="23374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3374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3374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3374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12" name="Google Shape;112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200" y="2001638"/>
            <a:ext cx="8791575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489588" y="6165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/>
              <a:t>Motivation</a:t>
            </a:r>
            <a:endParaRPr b="1" sz="2900"/>
          </a:p>
        </p:txBody>
      </p:sp>
      <p:sp>
        <p:nvSpPr>
          <p:cNvPr id="119" name="Google Shape;119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6967" y="1703325"/>
            <a:ext cx="3553050" cy="73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8000" y="3214513"/>
            <a:ext cx="2490975" cy="31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1947050" y="1385325"/>
            <a:ext cx="49929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Example of a dispersion model for modelling air quality(CMAQ)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2758938" y="2825375"/>
            <a:ext cx="42564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Time complexity for solving the equation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2358150" y="4179000"/>
            <a:ext cx="46572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The compute is extremely expensive and time consuming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000000"/>
                </a:solidFill>
              </a:rPr>
              <a:t>Problem Statement</a:t>
            </a:r>
            <a:endParaRPr b="1" sz="2820">
              <a:solidFill>
                <a:srgbClr val="000000"/>
              </a:solidFill>
            </a:endParaRPr>
          </a:p>
        </p:txBody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820950" y="1662600"/>
            <a:ext cx="7505700" cy="28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Can we eliminate existing numerical method based air quality models like CAMx by replacing them with flexible and generalizable Deep Learning based models to enhance efficiency and produce instantaneous predictions?</a:t>
            </a:r>
            <a:endParaRPr sz="1700"/>
          </a:p>
        </p:txBody>
      </p:sp>
      <p:sp>
        <p:nvSpPr>
          <p:cNvPr id="131" name="Google Shape;131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Dataset Exploration</a:t>
            </a:r>
            <a:endParaRPr b="1"/>
          </a:p>
        </p:txBody>
      </p:sp>
      <p:sp>
        <p:nvSpPr>
          <p:cNvPr id="137" name="Google Shape;137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40"/>
              <a:t>CAMx 96hr: 14 features(Input) </a:t>
            </a:r>
            <a:endParaRPr sz="2140"/>
          </a:p>
        </p:txBody>
      </p:sp>
      <p:sp>
        <p:nvSpPr>
          <p:cNvPr id="143" name="Google Shape;143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4" name="Google Shape;144;p20"/>
          <p:cNvPicPr preferRelativeResize="0"/>
          <p:nvPr/>
        </p:nvPicPr>
        <p:blipFill rotWithShape="1">
          <a:blip r:embed="rId3">
            <a:alphaModFix/>
          </a:blip>
          <a:srcRect b="0" l="-60" r="0" t="0"/>
          <a:stretch/>
        </p:blipFill>
        <p:spPr>
          <a:xfrm>
            <a:off x="311700" y="1126550"/>
            <a:ext cx="4151425" cy="346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 txBox="1"/>
          <p:nvPr>
            <p:ph type="title"/>
          </p:nvPr>
        </p:nvSpPr>
        <p:spPr>
          <a:xfrm>
            <a:off x="2490500" y="-52800"/>
            <a:ext cx="7505700" cy="8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Arial"/>
                <a:ea typeface="Arial"/>
                <a:cs typeface="Arial"/>
                <a:sym typeface="Arial"/>
              </a:rPr>
              <a:t>CAMx Meteorological </a:t>
            </a:r>
            <a:r>
              <a:rPr lang="en" sz="2200"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1" lang="en" sz="2200">
                <a:latin typeface="Arial"/>
                <a:ea typeface="Arial"/>
                <a:cs typeface="Arial"/>
                <a:sym typeface="Arial"/>
              </a:rPr>
              <a:t>ataset</a:t>
            </a:r>
            <a:endParaRPr b="1"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6193375" y="1290500"/>
            <a:ext cx="1518300" cy="114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14 input features available as hourly 80*80 images across 96 hours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5969725" y="2959000"/>
            <a:ext cx="1965600" cy="114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Features include metrics for temperature, pressure, wind speed, snow cover etc.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1"/>
          <p:cNvPicPr preferRelativeResize="0"/>
          <p:nvPr/>
        </p:nvPicPr>
        <p:blipFill rotWithShape="1">
          <a:blip r:embed="rId3">
            <a:alphaModFix/>
          </a:blip>
          <a:srcRect b="3139" l="0" r="0" t="-3139"/>
          <a:stretch/>
        </p:blipFill>
        <p:spPr>
          <a:xfrm>
            <a:off x="964525" y="240375"/>
            <a:ext cx="806450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1"/>
          <p:cNvSpPr txBox="1"/>
          <p:nvPr/>
        </p:nvSpPr>
        <p:spPr>
          <a:xfrm>
            <a:off x="3005325" y="104750"/>
            <a:ext cx="34761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Normalized TSURF Data for 96 hrs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275" y="2164700"/>
            <a:ext cx="4151425" cy="230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 txBox="1"/>
          <p:nvPr>
            <p:ph type="title"/>
          </p:nvPr>
        </p:nvSpPr>
        <p:spPr>
          <a:xfrm>
            <a:off x="832600" y="13042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CAMx 120hr: 2 features</a:t>
            </a:r>
            <a:endParaRPr/>
          </a:p>
        </p:txBody>
      </p:sp>
      <p:sp>
        <p:nvSpPr>
          <p:cNvPr id="161" name="Google Shape;161;p22"/>
          <p:cNvSpPr txBox="1"/>
          <p:nvPr>
            <p:ph type="title"/>
          </p:nvPr>
        </p:nvSpPr>
        <p:spPr>
          <a:xfrm>
            <a:off x="2490500" y="-52800"/>
            <a:ext cx="7505700" cy="8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Arial"/>
                <a:ea typeface="Arial"/>
                <a:cs typeface="Arial"/>
                <a:sym typeface="Arial"/>
              </a:rPr>
              <a:t>CAMx Meteorological </a:t>
            </a:r>
            <a:r>
              <a:rPr lang="en" sz="2200"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1" lang="en" sz="2200">
                <a:latin typeface="Arial"/>
                <a:ea typeface="Arial"/>
                <a:cs typeface="Arial"/>
                <a:sym typeface="Arial"/>
              </a:rPr>
              <a:t>ataset</a:t>
            </a:r>
            <a:endParaRPr b="1"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2"/>
          <p:cNvSpPr txBox="1"/>
          <p:nvPr/>
        </p:nvSpPr>
        <p:spPr>
          <a:xfrm>
            <a:off x="5604875" y="1620050"/>
            <a:ext cx="2212800" cy="165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 output features:</a:t>
            </a:r>
            <a:b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P25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: Concentration of pollutant PM 2.5 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P10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: Concentration of pollutant PM 1.0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5604875" y="3657550"/>
            <a:ext cx="2212800" cy="1092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Primary source of pollution and responsible for asthma, lung infections and premature death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