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77" d="100"/>
          <a:sy n="77" d="100"/>
        </p:scale>
        <p:origin x="10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D5B3A2-116E-4172-96DF-86F8F4C6BAF8}"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DCC71-1025-4DAC-A4C8-C67973EC2850}" type="slidenum">
              <a:rPr lang="en-IN" smtClean="0"/>
              <a:t>‹#›</a:t>
            </a:fld>
            <a:endParaRPr lang="en-IN"/>
          </a:p>
        </p:txBody>
      </p:sp>
    </p:spTree>
    <p:extLst>
      <p:ext uri="{BB962C8B-B14F-4D97-AF65-F5344CB8AC3E}">
        <p14:creationId xmlns:p14="http://schemas.microsoft.com/office/powerpoint/2010/main" val="2276426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D5B3A2-116E-4172-96DF-86F8F4C6BAF8}"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DCC71-1025-4DAC-A4C8-C67973EC2850}" type="slidenum">
              <a:rPr lang="en-IN" smtClean="0"/>
              <a:t>‹#›</a:t>
            </a:fld>
            <a:endParaRPr lang="en-IN"/>
          </a:p>
        </p:txBody>
      </p:sp>
    </p:spTree>
    <p:extLst>
      <p:ext uri="{BB962C8B-B14F-4D97-AF65-F5344CB8AC3E}">
        <p14:creationId xmlns:p14="http://schemas.microsoft.com/office/powerpoint/2010/main" val="1754533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D5B3A2-116E-4172-96DF-86F8F4C6BAF8}"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DCC71-1025-4DAC-A4C8-C67973EC285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95264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D5B3A2-116E-4172-96DF-86F8F4C6BAF8}"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DCC71-1025-4DAC-A4C8-C67973EC2850}" type="slidenum">
              <a:rPr lang="en-IN" smtClean="0"/>
              <a:t>‹#›</a:t>
            </a:fld>
            <a:endParaRPr lang="en-IN"/>
          </a:p>
        </p:txBody>
      </p:sp>
    </p:spTree>
    <p:extLst>
      <p:ext uri="{BB962C8B-B14F-4D97-AF65-F5344CB8AC3E}">
        <p14:creationId xmlns:p14="http://schemas.microsoft.com/office/powerpoint/2010/main" val="4003181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D5B3A2-116E-4172-96DF-86F8F4C6BAF8}"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DCC71-1025-4DAC-A4C8-C67973EC285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6947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D5B3A2-116E-4172-96DF-86F8F4C6BAF8}"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DCC71-1025-4DAC-A4C8-C67973EC2850}" type="slidenum">
              <a:rPr lang="en-IN" smtClean="0"/>
              <a:t>‹#›</a:t>
            </a:fld>
            <a:endParaRPr lang="en-IN"/>
          </a:p>
        </p:txBody>
      </p:sp>
    </p:spTree>
    <p:extLst>
      <p:ext uri="{BB962C8B-B14F-4D97-AF65-F5344CB8AC3E}">
        <p14:creationId xmlns:p14="http://schemas.microsoft.com/office/powerpoint/2010/main" val="1223455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D5B3A2-116E-4172-96DF-86F8F4C6BAF8}"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DCC71-1025-4DAC-A4C8-C67973EC2850}" type="slidenum">
              <a:rPr lang="en-IN" smtClean="0"/>
              <a:t>‹#›</a:t>
            </a:fld>
            <a:endParaRPr lang="en-IN"/>
          </a:p>
        </p:txBody>
      </p:sp>
    </p:spTree>
    <p:extLst>
      <p:ext uri="{BB962C8B-B14F-4D97-AF65-F5344CB8AC3E}">
        <p14:creationId xmlns:p14="http://schemas.microsoft.com/office/powerpoint/2010/main" val="247130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D5B3A2-116E-4172-96DF-86F8F4C6BAF8}"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DCC71-1025-4DAC-A4C8-C67973EC2850}" type="slidenum">
              <a:rPr lang="en-IN" smtClean="0"/>
              <a:t>‹#›</a:t>
            </a:fld>
            <a:endParaRPr lang="en-IN"/>
          </a:p>
        </p:txBody>
      </p:sp>
    </p:spTree>
    <p:extLst>
      <p:ext uri="{BB962C8B-B14F-4D97-AF65-F5344CB8AC3E}">
        <p14:creationId xmlns:p14="http://schemas.microsoft.com/office/powerpoint/2010/main" val="420690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D5B3A2-116E-4172-96DF-86F8F4C6BAF8}"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DCC71-1025-4DAC-A4C8-C67973EC2850}" type="slidenum">
              <a:rPr lang="en-IN" smtClean="0"/>
              <a:t>‹#›</a:t>
            </a:fld>
            <a:endParaRPr lang="en-IN"/>
          </a:p>
        </p:txBody>
      </p:sp>
    </p:spTree>
    <p:extLst>
      <p:ext uri="{BB962C8B-B14F-4D97-AF65-F5344CB8AC3E}">
        <p14:creationId xmlns:p14="http://schemas.microsoft.com/office/powerpoint/2010/main" val="3511167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D5B3A2-116E-4172-96DF-86F8F4C6BAF8}"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DCC71-1025-4DAC-A4C8-C67973EC2850}" type="slidenum">
              <a:rPr lang="en-IN" smtClean="0"/>
              <a:t>‹#›</a:t>
            </a:fld>
            <a:endParaRPr lang="en-IN"/>
          </a:p>
        </p:txBody>
      </p:sp>
    </p:spTree>
    <p:extLst>
      <p:ext uri="{BB962C8B-B14F-4D97-AF65-F5344CB8AC3E}">
        <p14:creationId xmlns:p14="http://schemas.microsoft.com/office/powerpoint/2010/main" val="30577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D5B3A2-116E-4172-96DF-86F8F4C6BAF8}"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8DCC71-1025-4DAC-A4C8-C67973EC2850}" type="slidenum">
              <a:rPr lang="en-IN" smtClean="0"/>
              <a:t>‹#›</a:t>
            </a:fld>
            <a:endParaRPr lang="en-IN"/>
          </a:p>
        </p:txBody>
      </p:sp>
    </p:spTree>
    <p:extLst>
      <p:ext uri="{BB962C8B-B14F-4D97-AF65-F5344CB8AC3E}">
        <p14:creationId xmlns:p14="http://schemas.microsoft.com/office/powerpoint/2010/main" val="481654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D5B3A2-116E-4172-96DF-86F8F4C6BAF8}" type="datetimeFigureOut">
              <a:rPr lang="en-IN" smtClean="0"/>
              <a:t>29-05-2024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8DCC71-1025-4DAC-A4C8-C67973EC2850}" type="slidenum">
              <a:rPr lang="en-IN" smtClean="0"/>
              <a:t>‹#›</a:t>
            </a:fld>
            <a:endParaRPr lang="en-IN"/>
          </a:p>
        </p:txBody>
      </p:sp>
    </p:spTree>
    <p:extLst>
      <p:ext uri="{BB962C8B-B14F-4D97-AF65-F5344CB8AC3E}">
        <p14:creationId xmlns:p14="http://schemas.microsoft.com/office/powerpoint/2010/main" val="184843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D5B3A2-116E-4172-96DF-86F8F4C6BAF8}" type="datetimeFigureOut">
              <a:rPr lang="en-IN" smtClean="0"/>
              <a:t>29-05-2024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8DCC71-1025-4DAC-A4C8-C67973EC2850}" type="slidenum">
              <a:rPr lang="en-IN" smtClean="0"/>
              <a:t>‹#›</a:t>
            </a:fld>
            <a:endParaRPr lang="en-IN"/>
          </a:p>
        </p:txBody>
      </p:sp>
    </p:spTree>
    <p:extLst>
      <p:ext uri="{BB962C8B-B14F-4D97-AF65-F5344CB8AC3E}">
        <p14:creationId xmlns:p14="http://schemas.microsoft.com/office/powerpoint/2010/main" val="399127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3A2-116E-4172-96DF-86F8F4C6BAF8}" type="datetimeFigureOut">
              <a:rPr lang="en-IN" smtClean="0"/>
              <a:t>29-05-2024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8DCC71-1025-4DAC-A4C8-C67973EC2850}" type="slidenum">
              <a:rPr lang="en-IN" smtClean="0"/>
              <a:t>‹#›</a:t>
            </a:fld>
            <a:endParaRPr lang="en-IN"/>
          </a:p>
        </p:txBody>
      </p:sp>
    </p:spTree>
    <p:extLst>
      <p:ext uri="{BB962C8B-B14F-4D97-AF65-F5344CB8AC3E}">
        <p14:creationId xmlns:p14="http://schemas.microsoft.com/office/powerpoint/2010/main" val="169840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D5B3A2-116E-4172-96DF-86F8F4C6BAF8}"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8DCC71-1025-4DAC-A4C8-C67973EC2850}" type="slidenum">
              <a:rPr lang="en-IN" smtClean="0"/>
              <a:t>‹#›</a:t>
            </a:fld>
            <a:endParaRPr lang="en-IN"/>
          </a:p>
        </p:txBody>
      </p:sp>
    </p:spTree>
    <p:extLst>
      <p:ext uri="{BB962C8B-B14F-4D97-AF65-F5344CB8AC3E}">
        <p14:creationId xmlns:p14="http://schemas.microsoft.com/office/powerpoint/2010/main" val="321316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D5B3A2-116E-4172-96DF-86F8F4C6BAF8}"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8DCC71-1025-4DAC-A4C8-C67973EC2850}" type="slidenum">
              <a:rPr lang="en-IN" smtClean="0"/>
              <a:t>‹#›</a:t>
            </a:fld>
            <a:endParaRPr lang="en-IN"/>
          </a:p>
        </p:txBody>
      </p:sp>
    </p:spTree>
    <p:extLst>
      <p:ext uri="{BB962C8B-B14F-4D97-AF65-F5344CB8AC3E}">
        <p14:creationId xmlns:p14="http://schemas.microsoft.com/office/powerpoint/2010/main" val="2443453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D5B3A2-116E-4172-96DF-86F8F4C6BAF8}" type="datetimeFigureOut">
              <a:rPr lang="en-IN" smtClean="0"/>
              <a:t>29-05-2024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8DCC71-1025-4DAC-A4C8-C67973EC2850}" type="slidenum">
              <a:rPr lang="en-IN" smtClean="0"/>
              <a:t>‹#›</a:t>
            </a:fld>
            <a:endParaRPr lang="en-IN"/>
          </a:p>
        </p:txBody>
      </p:sp>
    </p:spTree>
    <p:extLst>
      <p:ext uri="{BB962C8B-B14F-4D97-AF65-F5344CB8AC3E}">
        <p14:creationId xmlns:p14="http://schemas.microsoft.com/office/powerpoint/2010/main" val="1074943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E64E-C555-6B13-6826-B7D8061DDD8C}"/>
              </a:ext>
            </a:extLst>
          </p:cNvPr>
          <p:cNvSpPr>
            <a:spLocks noGrp="1"/>
          </p:cNvSpPr>
          <p:nvPr>
            <p:ph type="ctrTitle"/>
          </p:nvPr>
        </p:nvSpPr>
        <p:spPr>
          <a:xfrm>
            <a:off x="777581" y="233015"/>
            <a:ext cx="9144000" cy="2387600"/>
          </a:xfrm>
        </p:spPr>
        <p:txBody>
          <a:bodyPr>
            <a:normAutofit/>
          </a:bodyPr>
          <a:lstStyle/>
          <a:p>
            <a:r>
              <a:rPr lang="en-US" sz="9600" dirty="0"/>
              <a:t>COMPUTER</a:t>
            </a:r>
            <a:endParaRPr lang="en-IN" sz="9600" dirty="0"/>
          </a:p>
        </p:txBody>
      </p:sp>
      <p:sp>
        <p:nvSpPr>
          <p:cNvPr id="3" name="Subtitle 2">
            <a:extLst>
              <a:ext uri="{FF2B5EF4-FFF2-40B4-BE49-F238E27FC236}">
                <a16:creationId xmlns:a16="http://schemas.microsoft.com/office/drawing/2014/main" id="{9D9B6CD4-5A6F-0675-6296-D8E65EC2B94D}"/>
              </a:ext>
            </a:extLst>
          </p:cNvPr>
          <p:cNvSpPr>
            <a:spLocks noGrp="1"/>
          </p:cNvSpPr>
          <p:nvPr>
            <p:ph type="subTitle" idx="1"/>
          </p:nvPr>
        </p:nvSpPr>
        <p:spPr>
          <a:xfrm>
            <a:off x="1466113" y="3537266"/>
            <a:ext cx="7766936" cy="1096899"/>
          </a:xfrm>
        </p:spPr>
        <p:txBody>
          <a:bodyPr>
            <a:normAutofit fontScale="85000" lnSpcReduction="10000"/>
          </a:bodyPr>
          <a:lstStyle/>
          <a:p>
            <a:r>
              <a:rPr lang="en-US" b="0" i="0" dirty="0">
                <a:solidFill>
                  <a:srgbClr val="4D5156"/>
                </a:solidFill>
                <a:effectLst/>
                <a:highlight>
                  <a:srgbClr val="FFFFFF"/>
                </a:highlight>
                <a:latin typeface="Roboto" panose="02000000000000000000" pitchFamily="2" charset="0"/>
              </a:rPr>
              <a:t>A computer is a machine that can be programmed to automatically carry out sequences of arithmetic or logical operations (computation). Modern digital electronic computers can perform generic sets of operations known as programs. These programs enable computers to perform a wide range of tasks.</a:t>
            </a:r>
            <a:endParaRPr lang="en-IN" dirty="0"/>
          </a:p>
        </p:txBody>
      </p:sp>
    </p:spTree>
    <p:extLst>
      <p:ext uri="{BB962C8B-B14F-4D97-AF65-F5344CB8AC3E}">
        <p14:creationId xmlns:p14="http://schemas.microsoft.com/office/powerpoint/2010/main" val="6616000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24DB-FAE5-DDAC-2D08-DC4E981A67AD}"/>
              </a:ext>
            </a:extLst>
          </p:cNvPr>
          <p:cNvSpPr>
            <a:spLocks noGrp="1"/>
          </p:cNvSpPr>
          <p:nvPr>
            <p:ph type="title"/>
          </p:nvPr>
        </p:nvSpPr>
        <p:spPr/>
        <p:txBody>
          <a:bodyPr>
            <a:normAutofit/>
          </a:bodyPr>
          <a:lstStyle/>
          <a:p>
            <a:pPr algn="ctr"/>
            <a:r>
              <a:rPr lang="en-US" sz="6600" dirty="0"/>
              <a:t>FATHER OF COMPUTER</a:t>
            </a:r>
            <a:endParaRPr lang="en-IN" sz="6600" dirty="0"/>
          </a:p>
        </p:txBody>
      </p:sp>
      <p:sp>
        <p:nvSpPr>
          <p:cNvPr id="3" name="Content Placeholder 2">
            <a:extLst>
              <a:ext uri="{FF2B5EF4-FFF2-40B4-BE49-F238E27FC236}">
                <a16:creationId xmlns:a16="http://schemas.microsoft.com/office/drawing/2014/main" id="{311E1FB1-6763-9F51-17DB-0D334FD4F133}"/>
              </a:ext>
            </a:extLst>
          </p:cNvPr>
          <p:cNvSpPr>
            <a:spLocks noGrp="1"/>
          </p:cNvSpPr>
          <p:nvPr>
            <p:ph idx="1"/>
          </p:nvPr>
        </p:nvSpPr>
        <p:spPr/>
        <p:txBody>
          <a:bodyPr/>
          <a:lstStyle/>
          <a:p>
            <a:r>
              <a:rPr lang="en-US" b="0" i="0" dirty="0">
                <a:solidFill>
                  <a:srgbClr val="4D5156"/>
                </a:solidFill>
                <a:effectLst/>
                <a:highlight>
                  <a:srgbClr val="FFFFFF"/>
                </a:highlight>
                <a:latin typeface="Roboto" panose="02000000000000000000" pitchFamily="2" charset="0"/>
              </a:rPr>
              <a:t>National Library of Wales/Wikimedia Commons Key Takeaways The concept of a computer dates back to Charles Babbage's mechanical difference and analytical engines, but the first electronic computer was the brainchild of Dr. John Vincent Atanasoff and his graduate student Clifford Berry, resulting in the Atanasoff-Berry Computer (ABC) by 1942.</a:t>
            </a:r>
          </a:p>
          <a:p>
            <a:endParaRPr lang="en-IN" dirty="0"/>
          </a:p>
        </p:txBody>
      </p:sp>
    </p:spTree>
    <p:extLst>
      <p:ext uri="{BB962C8B-B14F-4D97-AF65-F5344CB8AC3E}">
        <p14:creationId xmlns:p14="http://schemas.microsoft.com/office/powerpoint/2010/main" val="125120612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1531-E100-D849-946B-2A09E7B55C69}"/>
              </a:ext>
            </a:extLst>
          </p:cNvPr>
          <p:cNvSpPr>
            <a:spLocks noGrp="1"/>
          </p:cNvSpPr>
          <p:nvPr>
            <p:ph type="title"/>
          </p:nvPr>
        </p:nvSpPr>
        <p:spPr/>
        <p:txBody>
          <a:bodyPr>
            <a:normAutofit fontScale="90000"/>
          </a:bodyPr>
          <a:lstStyle/>
          <a:p>
            <a:pPr algn="ctr"/>
            <a:r>
              <a:rPr lang="en-US" sz="6000" dirty="0"/>
              <a:t>LANGUAGE OF COMPUTER</a:t>
            </a:r>
            <a:endParaRPr lang="en-IN" sz="6000" dirty="0"/>
          </a:p>
        </p:txBody>
      </p:sp>
      <p:sp>
        <p:nvSpPr>
          <p:cNvPr id="3" name="Content Placeholder 2">
            <a:extLst>
              <a:ext uri="{FF2B5EF4-FFF2-40B4-BE49-F238E27FC236}">
                <a16:creationId xmlns:a16="http://schemas.microsoft.com/office/drawing/2014/main" id="{EB7607D2-49DA-6635-4790-37FE2E2FF5A4}"/>
              </a:ext>
            </a:extLst>
          </p:cNvPr>
          <p:cNvSpPr>
            <a:spLocks noGrp="1"/>
          </p:cNvSpPr>
          <p:nvPr>
            <p:ph idx="1"/>
          </p:nvPr>
        </p:nvSpPr>
        <p:spPr/>
        <p:txBody>
          <a:bodyPr/>
          <a:lstStyle/>
          <a:p>
            <a:r>
              <a:rPr lang="en-US" b="0" i="0" dirty="0">
                <a:solidFill>
                  <a:srgbClr val="4D5156"/>
                </a:solidFill>
                <a:effectLst/>
                <a:highlight>
                  <a:srgbClr val="FFFFFF"/>
                </a:highlight>
                <a:latin typeface="Roboto" panose="02000000000000000000" pitchFamily="2" charset="0"/>
              </a:rPr>
              <a:t>The user of a computer must be able to communicate with it. That means, he must be able to give the computer commands and understand the output that the computer generates. This is possible due to the invention of computer languages. Basically, there are two main categories of computer languages, namely Low Level Language and High Level Language.</a:t>
            </a:r>
          </a:p>
          <a:p>
            <a:endParaRPr lang="en-IN" dirty="0"/>
          </a:p>
        </p:txBody>
      </p:sp>
    </p:spTree>
    <p:extLst>
      <p:ext uri="{BB962C8B-B14F-4D97-AF65-F5344CB8AC3E}">
        <p14:creationId xmlns:p14="http://schemas.microsoft.com/office/powerpoint/2010/main" val="277293859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27FB-EF87-2FD1-328F-3355DBA4F97D}"/>
              </a:ext>
            </a:extLst>
          </p:cNvPr>
          <p:cNvSpPr>
            <a:spLocks noGrp="1"/>
          </p:cNvSpPr>
          <p:nvPr>
            <p:ph type="title"/>
          </p:nvPr>
        </p:nvSpPr>
        <p:spPr/>
        <p:txBody>
          <a:bodyPr>
            <a:normAutofit/>
          </a:bodyPr>
          <a:lstStyle/>
          <a:p>
            <a:pPr algn="ctr"/>
            <a:r>
              <a:rPr lang="en-US" sz="6000" dirty="0"/>
              <a:t>GENERATIONS</a:t>
            </a:r>
            <a:endParaRPr lang="en-IN" sz="6000" dirty="0"/>
          </a:p>
        </p:txBody>
      </p:sp>
      <p:sp>
        <p:nvSpPr>
          <p:cNvPr id="3" name="Content Placeholder 2">
            <a:extLst>
              <a:ext uri="{FF2B5EF4-FFF2-40B4-BE49-F238E27FC236}">
                <a16:creationId xmlns:a16="http://schemas.microsoft.com/office/drawing/2014/main" id="{A7C63B7A-E506-D926-2234-B608DE0D4001}"/>
              </a:ext>
            </a:extLst>
          </p:cNvPr>
          <p:cNvSpPr>
            <a:spLocks noGrp="1"/>
          </p:cNvSpPr>
          <p:nvPr>
            <p:ph idx="1"/>
          </p:nvPr>
        </p:nvSpPr>
        <p:spPr/>
        <p:txBody>
          <a:bodyPr>
            <a:normAutofit/>
          </a:bodyPr>
          <a:lstStyle/>
          <a:p>
            <a:r>
              <a:rPr lang="en-US" dirty="0"/>
              <a:t>5 Generations of Computers</a:t>
            </a:r>
          </a:p>
          <a:p>
            <a:r>
              <a:rPr lang="en-US" dirty="0"/>
              <a:t>Generations	Time-Period	Technology Used</a:t>
            </a:r>
          </a:p>
          <a:p>
            <a:r>
              <a:rPr lang="en-US" dirty="0"/>
              <a:t>1st Generation	1940 – 1956	Vacuum Tube Based</a:t>
            </a:r>
          </a:p>
          <a:p>
            <a:r>
              <a:rPr lang="en-US" dirty="0"/>
              <a:t>2nd Generation	1956 – 1963	Transistor Based</a:t>
            </a:r>
          </a:p>
          <a:p>
            <a:r>
              <a:rPr lang="en-US" dirty="0"/>
              <a:t>3rd Generation	1964 – 1971	Integrated Circuit Based</a:t>
            </a:r>
          </a:p>
          <a:p>
            <a:r>
              <a:rPr lang="en-US" dirty="0"/>
              <a:t>4th Generation	1971 – Present	Microprocessor Based</a:t>
            </a:r>
          </a:p>
          <a:p>
            <a:r>
              <a:rPr lang="en-US" dirty="0"/>
              <a:t>5th Generation	Present – Future	Artificial Intelligence Based.</a:t>
            </a:r>
            <a:endParaRPr lang="en-IN" dirty="0"/>
          </a:p>
        </p:txBody>
      </p:sp>
    </p:spTree>
    <p:extLst>
      <p:ext uri="{BB962C8B-B14F-4D97-AF65-F5344CB8AC3E}">
        <p14:creationId xmlns:p14="http://schemas.microsoft.com/office/powerpoint/2010/main" val="13400468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5598D-7CD2-C045-CE54-3C32443C8B59}"/>
              </a:ext>
            </a:extLst>
          </p:cNvPr>
          <p:cNvSpPr>
            <a:spLocks noGrp="1"/>
          </p:cNvSpPr>
          <p:nvPr>
            <p:ph type="title"/>
          </p:nvPr>
        </p:nvSpPr>
        <p:spPr/>
        <p:txBody>
          <a:bodyPr>
            <a:normAutofit fontScale="90000"/>
          </a:bodyPr>
          <a:lstStyle/>
          <a:p>
            <a:pPr algn="ctr"/>
            <a:r>
              <a:rPr lang="en-US" sz="6000" dirty="0"/>
              <a:t>FIRST GENERATION COMPUTER</a:t>
            </a:r>
            <a:endParaRPr lang="en-IN" sz="6000" dirty="0"/>
          </a:p>
        </p:txBody>
      </p:sp>
      <p:sp>
        <p:nvSpPr>
          <p:cNvPr id="3" name="Content Placeholder 2">
            <a:extLst>
              <a:ext uri="{FF2B5EF4-FFF2-40B4-BE49-F238E27FC236}">
                <a16:creationId xmlns:a16="http://schemas.microsoft.com/office/drawing/2014/main" id="{C423F784-54D2-B411-0E8C-BB8613B54B9B}"/>
              </a:ext>
            </a:extLst>
          </p:cNvPr>
          <p:cNvSpPr>
            <a:spLocks noGrp="1"/>
          </p:cNvSpPr>
          <p:nvPr>
            <p:ph idx="1"/>
          </p:nvPr>
        </p:nvSpPr>
        <p:spPr/>
        <p:txBody>
          <a:bodyPr/>
          <a:lstStyle/>
          <a:p>
            <a:r>
              <a:rPr lang="en-US" b="0" i="0" dirty="0">
                <a:solidFill>
                  <a:srgbClr val="4D5156"/>
                </a:solidFill>
                <a:effectLst/>
                <a:highlight>
                  <a:srgbClr val="FFFFFF"/>
                </a:highlight>
                <a:latin typeface="Roboto" panose="02000000000000000000" pitchFamily="2" charset="0"/>
              </a:rPr>
              <a:t>It was in this generation that the Von Neumann architecture was introduced, which displays the design architecture of an electronic digital computer. Later, the UNIVAC and ENIAC computers, invented by J. Presper Eckert, became examples of first-generation computer technology.</a:t>
            </a:r>
          </a:p>
          <a:p>
            <a:endParaRPr lang="en-IN" dirty="0"/>
          </a:p>
        </p:txBody>
      </p:sp>
    </p:spTree>
    <p:extLst>
      <p:ext uri="{BB962C8B-B14F-4D97-AF65-F5344CB8AC3E}">
        <p14:creationId xmlns:p14="http://schemas.microsoft.com/office/powerpoint/2010/main" val="419572625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286</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Roboto</vt:lpstr>
      <vt:lpstr>Trebuchet MS</vt:lpstr>
      <vt:lpstr>Wingdings 3</vt:lpstr>
      <vt:lpstr>Facet</vt:lpstr>
      <vt:lpstr>COMPUTER</vt:lpstr>
      <vt:lpstr>FATHER OF COMPUTER</vt:lpstr>
      <vt:lpstr>LANGUAGE OF COMPUTER</vt:lpstr>
      <vt:lpstr>GENERATIONS</vt:lpstr>
      <vt:lpstr>FIRST GENERATION COMPUTER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dc:title>
  <dc:creator>Dell Dell</dc:creator>
  <cp:lastModifiedBy>Dell Dell</cp:lastModifiedBy>
  <cp:revision>2</cp:revision>
  <dcterms:created xsi:type="dcterms:W3CDTF">2024-05-29T11:46:52Z</dcterms:created>
  <dcterms:modified xsi:type="dcterms:W3CDTF">2024-05-29T11:48:51Z</dcterms:modified>
</cp:coreProperties>
</file>