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0" r:id="rId2"/>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77" d="100"/>
          <a:sy n="77" d="100"/>
        </p:scale>
        <p:origin x="10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5A9D366-4077-449A-B159-689A95B5999E}" type="datetimeFigureOut">
              <a:rPr lang="en-IN" smtClean="0"/>
              <a:t>24-05-2024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74391240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9D366-4077-449A-B159-689A95B5999E}"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262118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9D366-4077-449A-B159-689A95B5999E}"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1895836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9D366-4077-449A-B159-689A95B5999E}"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38656E-5F85-4240-B11D-08433F2CB20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9985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9D366-4077-449A-B159-689A95B5999E}"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918268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A9D366-4077-449A-B159-689A95B5999E}"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1549450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A9D366-4077-449A-B159-689A95B5999E}"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1240141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9D366-4077-449A-B159-689A95B5999E}"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2970392695"/>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9D366-4077-449A-B159-689A95B5999E}"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4263477390"/>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5A9D366-4077-449A-B159-689A95B5999E}" type="datetimeFigureOut">
              <a:rPr lang="en-IN" smtClean="0"/>
              <a:t>24-05-2024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B38656E-5F85-4240-B11D-08433F2CB20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916099"/>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9D366-4077-449A-B159-689A95B5999E}"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3968163779"/>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9D366-4077-449A-B159-689A95B5999E}"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2180028255"/>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A9D366-4077-449A-B159-689A95B5999E}"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8656E-5F85-4240-B11D-08433F2CB20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56758"/>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A9D366-4077-449A-B159-689A95B5999E}"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1330102121"/>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A9D366-4077-449A-B159-689A95B5999E}"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3890382383"/>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A9D366-4077-449A-B159-689A95B5999E}"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158461495"/>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9D366-4077-449A-B159-689A95B5999E}" type="datetimeFigureOut">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937153036"/>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A9D366-4077-449A-B159-689A95B5999E}"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926464009"/>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A9D366-4077-449A-B159-689A95B5999E}"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2896264850"/>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9D366-4077-449A-B159-689A95B5999E}"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3598172953"/>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9D366-4077-449A-B159-689A95B5999E}"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166451720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A9D366-4077-449A-B159-689A95B5999E}"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239503662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A9D366-4077-449A-B159-689A95B5999E}"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156022172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A9D366-4077-449A-B159-689A95B5999E}"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3154798174"/>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A9D366-4077-449A-B159-689A95B5999E}"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56961427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9D366-4077-449A-B159-689A95B5999E}" type="datetimeFigureOut">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105439178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9D366-4077-449A-B159-689A95B5999E}"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3099550179"/>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9D366-4077-449A-B159-689A95B5999E}"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38656E-5F85-4240-B11D-08433F2CB201}" type="slidenum">
              <a:rPr lang="en-IN" smtClean="0"/>
              <a:t>‹#›</a:t>
            </a:fld>
            <a:endParaRPr lang="en-IN"/>
          </a:p>
        </p:txBody>
      </p:sp>
    </p:spTree>
    <p:extLst>
      <p:ext uri="{BB962C8B-B14F-4D97-AF65-F5344CB8AC3E}">
        <p14:creationId xmlns:p14="http://schemas.microsoft.com/office/powerpoint/2010/main" val="13756297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5A9D366-4077-449A-B159-689A95B5999E}" type="datetimeFigureOut">
              <a:rPr lang="en-IN" smtClean="0"/>
              <a:t>24-05-2024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38656E-5F85-4240-B11D-08433F2CB201}" type="slidenum">
              <a:rPr lang="en-IN" smtClean="0"/>
              <a:t>‹#›</a:t>
            </a:fld>
            <a:endParaRPr lang="en-IN"/>
          </a:p>
        </p:txBody>
      </p:sp>
    </p:spTree>
    <p:extLst>
      <p:ext uri="{BB962C8B-B14F-4D97-AF65-F5344CB8AC3E}">
        <p14:creationId xmlns:p14="http://schemas.microsoft.com/office/powerpoint/2010/main" val="309058143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ransition spd="slow">
    <p:wipe/>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5A9D366-4077-449A-B159-689A95B5999E}" type="datetimeFigureOut">
              <a:rPr lang="en-IN" smtClean="0"/>
              <a:t>24-05-2024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B38656E-5F85-4240-B11D-08433F2CB201}" type="slidenum">
              <a:rPr lang="en-IN" smtClean="0"/>
              <a:t>‹#›</a:t>
            </a:fld>
            <a:endParaRPr lang="en-IN"/>
          </a:p>
        </p:txBody>
      </p:sp>
    </p:spTree>
    <p:extLst>
      <p:ext uri="{BB962C8B-B14F-4D97-AF65-F5344CB8AC3E}">
        <p14:creationId xmlns:p14="http://schemas.microsoft.com/office/powerpoint/2010/main" val="22211589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spd="slow">
    <p:wipe/>
  </p:transition>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Methane" TargetMode="External"/><Relationship Id="rId3" Type="http://schemas.openxmlformats.org/officeDocument/2006/relationships/hyperlink" Target="https://en.wikipedia.org/wiki/Biological_agent" TargetMode="External"/><Relationship Id="rId7" Type="http://schemas.openxmlformats.org/officeDocument/2006/relationships/hyperlink" Target="https://en.wikipedia.org/wiki/NOx" TargetMode="External"/><Relationship Id="rId2" Type="http://schemas.openxmlformats.org/officeDocument/2006/relationships/hyperlink" Target="https://en.wikipedia.org/wiki/Air_pollution#cite_note-Air_pollution-1" TargetMode="External"/><Relationship Id="rId1" Type="http://schemas.openxmlformats.org/officeDocument/2006/relationships/slideLayout" Target="../slideLayouts/slideLayout2.xml"/><Relationship Id="rId6" Type="http://schemas.openxmlformats.org/officeDocument/2006/relationships/hyperlink" Target="https://en.wikipedia.org/wiki/Sulfur_dioxide" TargetMode="External"/><Relationship Id="rId5" Type="http://schemas.openxmlformats.org/officeDocument/2006/relationships/hyperlink" Target="https://en.wikipedia.org/wiki/Carbon_monoxide" TargetMode="External"/><Relationship Id="rId10" Type="http://schemas.openxmlformats.org/officeDocument/2006/relationships/hyperlink" Target="https://en.wikipedia.org/wiki/Particulates" TargetMode="External"/><Relationship Id="rId4" Type="http://schemas.openxmlformats.org/officeDocument/2006/relationships/hyperlink" Target="https://en.wikipedia.org/wiki/Ammonia" TargetMode="External"/><Relationship Id="rId9" Type="http://schemas.openxmlformats.org/officeDocument/2006/relationships/hyperlink" Target="https://en.wikipedia.org/wiki/Chlorofluorocarb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C355-523D-17CD-94B9-E6F1B6CBA5EF}"/>
              </a:ext>
            </a:extLst>
          </p:cNvPr>
          <p:cNvSpPr>
            <a:spLocks noGrp="1"/>
          </p:cNvSpPr>
          <p:nvPr>
            <p:ph type="ctrTitle"/>
          </p:nvPr>
        </p:nvSpPr>
        <p:spPr>
          <a:xfrm>
            <a:off x="1524000" y="663880"/>
            <a:ext cx="9144000" cy="1766170"/>
          </a:xfrm>
        </p:spPr>
        <p:txBody>
          <a:bodyPr>
            <a:normAutofit/>
          </a:bodyPr>
          <a:lstStyle/>
          <a:p>
            <a:r>
              <a:rPr lang="en-US" sz="9600" dirty="0"/>
              <a:t>Pollution</a:t>
            </a:r>
            <a:endParaRPr lang="en-IN" sz="9600" dirty="0"/>
          </a:p>
        </p:txBody>
      </p:sp>
      <p:sp>
        <p:nvSpPr>
          <p:cNvPr id="3" name="Subtitle 2">
            <a:extLst>
              <a:ext uri="{FF2B5EF4-FFF2-40B4-BE49-F238E27FC236}">
                <a16:creationId xmlns:a16="http://schemas.microsoft.com/office/drawing/2014/main" id="{0F2C78E5-165D-09E5-67BD-8C376EF176C1}"/>
              </a:ext>
            </a:extLst>
          </p:cNvPr>
          <p:cNvSpPr>
            <a:spLocks noGrp="1"/>
          </p:cNvSpPr>
          <p:nvPr>
            <p:ph type="subTitle" idx="1"/>
          </p:nvPr>
        </p:nvSpPr>
        <p:spPr>
          <a:xfrm>
            <a:off x="1524000" y="2843409"/>
            <a:ext cx="9144000" cy="2414392"/>
          </a:xfrm>
        </p:spPr>
        <p:txBody>
          <a:bodyPr>
            <a:noAutofit/>
          </a:bodyPr>
          <a:lstStyle/>
          <a:p>
            <a:r>
              <a:rPr lang="en-US" sz="2800" dirty="0">
                <a:solidFill>
                  <a:schemeClr val="accent3">
                    <a:lumMod val="75000"/>
                  </a:schemeClr>
                </a:solidFill>
                <a:latin typeface="Bahnschrift" panose="020B0502040204020203" pitchFamily="34" charset="0"/>
              </a:rPr>
              <a:t>Pollution is the introduction of harmful materials into the environment. These harmful materials are called pollutants. Pollutants can be natural, such as volcanic ash. They can also be created by human activity, such as trash or runoff produced by factories. </a:t>
            </a:r>
            <a:endParaRPr lang="en-IN" sz="2800" dirty="0">
              <a:solidFill>
                <a:schemeClr val="accent3">
                  <a:lumMod val="75000"/>
                </a:schemeClr>
              </a:solidFill>
              <a:latin typeface="Bahnschrift" panose="020B0502040204020203" pitchFamily="34" charset="0"/>
            </a:endParaRPr>
          </a:p>
        </p:txBody>
      </p:sp>
    </p:spTree>
    <p:extLst>
      <p:ext uri="{BB962C8B-B14F-4D97-AF65-F5344CB8AC3E}">
        <p14:creationId xmlns:p14="http://schemas.microsoft.com/office/powerpoint/2010/main" val="4816227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2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CE0B-AC00-BCA2-45CA-AE12C8EF0B12}"/>
              </a:ext>
            </a:extLst>
          </p:cNvPr>
          <p:cNvSpPr>
            <a:spLocks noGrp="1"/>
          </p:cNvSpPr>
          <p:nvPr>
            <p:ph type="title"/>
          </p:nvPr>
        </p:nvSpPr>
        <p:spPr/>
        <p:txBody>
          <a:bodyPr>
            <a:normAutofit fontScale="90000"/>
          </a:bodyPr>
          <a:lstStyle/>
          <a:p>
            <a:pPr algn="ctr"/>
            <a:r>
              <a:rPr lang="en-US" sz="6600" dirty="0">
                <a:latin typeface="Arial Black" panose="020B0A04020102020204" pitchFamily="34" charset="0"/>
              </a:rPr>
              <a:t>Types of Pollution</a:t>
            </a:r>
            <a:endParaRPr lang="en-IN" sz="66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77EEE13-13E8-8740-F5F7-AA997D5640FE}"/>
              </a:ext>
            </a:extLst>
          </p:cNvPr>
          <p:cNvSpPr>
            <a:spLocks noGrp="1"/>
          </p:cNvSpPr>
          <p:nvPr>
            <p:ph idx="1"/>
          </p:nvPr>
        </p:nvSpPr>
        <p:spPr/>
        <p:txBody>
          <a:bodyPr>
            <a:normAutofit fontScale="70000" lnSpcReduction="20000"/>
          </a:bodyPr>
          <a:lstStyle/>
          <a:p>
            <a:pPr algn="ctr"/>
            <a:r>
              <a:rPr lang="en-US" sz="3600" dirty="0">
                <a:latin typeface="Aharoni" panose="02010803020104030203" pitchFamily="2" charset="-79"/>
                <a:cs typeface="Aharoni" panose="02010803020104030203" pitchFamily="2" charset="-79"/>
              </a:rPr>
              <a:t>Air Pollution.</a:t>
            </a:r>
          </a:p>
          <a:p>
            <a:pPr algn="ctr"/>
            <a:r>
              <a:rPr lang="en-US" sz="3600" dirty="0">
                <a:latin typeface="Aharoni" panose="02010803020104030203" pitchFamily="2" charset="-79"/>
                <a:cs typeface="Aharoni" panose="02010803020104030203" pitchFamily="2" charset="-79"/>
              </a:rPr>
              <a:t>Water Pollution.</a:t>
            </a:r>
          </a:p>
          <a:p>
            <a:pPr algn="ctr"/>
            <a:r>
              <a:rPr lang="en-US" sz="3600" dirty="0">
                <a:latin typeface="Aharoni" panose="02010803020104030203" pitchFamily="2" charset="-79"/>
                <a:cs typeface="Aharoni" panose="02010803020104030203" pitchFamily="2" charset="-79"/>
              </a:rPr>
              <a:t>Thermal Pollution.</a:t>
            </a:r>
          </a:p>
          <a:p>
            <a:pPr algn="ctr"/>
            <a:r>
              <a:rPr lang="en-US" sz="3600" dirty="0">
                <a:latin typeface="Aharoni" panose="02010803020104030203" pitchFamily="2" charset="-79"/>
                <a:cs typeface="Aharoni" panose="02010803020104030203" pitchFamily="2" charset="-79"/>
              </a:rPr>
              <a:t>Noise Pollution.</a:t>
            </a:r>
          </a:p>
          <a:p>
            <a:pPr algn="ctr"/>
            <a:r>
              <a:rPr lang="en-US" sz="3600" dirty="0">
                <a:latin typeface="Aharoni" panose="02010803020104030203" pitchFamily="2" charset="-79"/>
                <a:cs typeface="Aharoni" panose="02010803020104030203" pitchFamily="2" charset="-79"/>
              </a:rPr>
              <a:t>Light Pollution.</a:t>
            </a:r>
          </a:p>
          <a:p>
            <a:pPr algn="ctr"/>
            <a:r>
              <a:rPr lang="en-US" sz="3600" dirty="0">
                <a:latin typeface="Aharoni" panose="02010803020104030203" pitchFamily="2" charset="-79"/>
                <a:cs typeface="Aharoni" panose="02010803020104030203" pitchFamily="2" charset="-79"/>
              </a:rPr>
              <a:t>Radioactive Pollution.</a:t>
            </a:r>
          </a:p>
          <a:p>
            <a:pPr algn="ctr"/>
            <a:r>
              <a:rPr lang="en-US" sz="3600" dirty="0">
                <a:latin typeface="Aharoni" panose="02010803020104030203" pitchFamily="2" charset="-79"/>
                <a:cs typeface="Aharoni" panose="02010803020104030203" pitchFamily="2" charset="-79"/>
              </a:rPr>
              <a:t>Land Pollution</a:t>
            </a:r>
            <a:r>
              <a:rPr lang="en-US" dirty="0">
                <a:latin typeface="Aharoni" panose="02010803020104030203" pitchFamily="2" charset="-79"/>
                <a:cs typeface="Aharoni" panose="02010803020104030203" pitchFamily="2" charset="-79"/>
              </a:rPr>
              <a:t>.</a:t>
            </a:r>
            <a:endParaRPr lang="en-IN"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80987605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B475-A44B-DC35-0601-50668FC41EC1}"/>
              </a:ext>
            </a:extLst>
          </p:cNvPr>
          <p:cNvSpPr>
            <a:spLocks noGrp="1"/>
          </p:cNvSpPr>
          <p:nvPr>
            <p:ph type="title"/>
          </p:nvPr>
        </p:nvSpPr>
        <p:spPr/>
        <p:txBody>
          <a:bodyPr/>
          <a:lstStyle/>
          <a:p>
            <a:r>
              <a:rPr lang="en-US"/>
              <a:t>Air Pollution.</a:t>
            </a:r>
            <a:endParaRPr lang="en-IN" dirty="0"/>
          </a:p>
        </p:txBody>
      </p:sp>
      <p:sp>
        <p:nvSpPr>
          <p:cNvPr id="3" name="Content Placeholder 2">
            <a:extLst>
              <a:ext uri="{FF2B5EF4-FFF2-40B4-BE49-F238E27FC236}">
                <a16:creationId xmlns:a16="http://schemas.microsoft.com/office/drawing/2014/main" id="{1CD3D203-C398-38A6-8D53-673C887A67C8}"/>
              </a:ext>
            </a:extLst>
          </p:cNvPr>
          <p:cNvSpPr>
            <a:spLocks noGrp="1"/>
          </p:cNvSpPr>
          <p:nvPr>
            <p:ph idx="1"/>
          </p:nvPr>
        </p:nvSpPr>
        <p:spPr/>
        <p:txBody>
          <a:bodyPr>
            <a:normAutofit fontScale="92500" lnSpcReduction="20000"/>
          </a:bodyPr>
          <a:lstStyle/>
          <a:p>
            <a:r>
              <a:rPr lang="en-US" b="1" i="0" dirty="0">
                <a:solidFill>
                  <a:schemeClr val="bg2">
                    <a:lumMod val="25000"/>
                  </a:schemeClr>
                </a:solidFill>
                <a:effectLst/>
                <a:highlight>
                  <a:srgbClr val="FFFFFF"/>
                </a:highlight>
                <a:latin typeface="Arial" panose="020B0604020202020204" pitchFamily="34" charset="0"/>
              </a:rPr>
              <a:t>Air pollution</a:t>
            </a:r>
            <a:r>
              <a:rPr lang="en-US" b="0" i="0" dirty="0">
                <a:solidFill>
                  <a:schemeClr val="bg2">
                    <a:lumMod val="25000"/>
                  </a:schemeClr>
                </a:solidFill>
                <a:effectLst/>
                <a:highlight>
                  <a:srgbClr val="FFFFFF"/>
                </a:highlight>
                <a:latin typeface="Arial" panose="020B0604020202020204" pitchFamily="34" charset="0"/>
              </a:rPr>
              <a:t> is the contamination of air due to the presence of substances called pollutants in the atmosphere that are harmful to the health of humans and other living beings, or cause damage to the climate or to materials.</a:t>
            </a:r>
            <a:r>
              <a:rPr lang="en-US" b="0" i="0" u="none" strike="noStrike" baseline="30000" dirty="0">
                <a:solidFill>
                  <a:schemeClr val="bg2">
                    <a:lumMod val="25000"/>
                  </a:schemeClr>
                </a:solidFill>
                <a:effectLst/>
                <a:highlight>
                  <a:srgbClr val="FFFFFF"/>
                </a:highlight>
                <a:latin typeface="Arial" panose="020B0604020202020204" pitchFamily="34" charset="0"/>
                <a:hlinkClick r:id="rId2">
                  <a:extLst>
                    <a:ext uri="{A12FA001-AC4F-418D-AE19-62706E023703}">
                      <ahyp:hlinkClr xmlns:ahyp="http://schemas.microsoft.com/office/drawing/2018/hyperlinkcolor" val="tx"/>
                    </a:ext>
                  </a:extLst>
                </a:hlinkClick>
              </a:rPr>
              <a:t>[1]</a:t>
            </a:r>
            <a:r>
              <a:rPr lang="en-US" b="0" i="0" dirty="0">
                <a:solidFill>
                  <a:schemeClr val="bg2">
                    <a:lumMod val="25000"/>
                  </a:schemeClr>
                </a:solidFill>
                <a:effectLst/>
                <a:highlight>
                  <a:srgbClr val="FFFFFF"/>
                </a:highlight>
                <a:latin typeface="Arial" panose="020B0604020202020204" pitchFamily="34" charset="0"/>
              </a:rPr>
              <a:t> It is also the contamination of the indoor or outdoor environment either by chemical, physical, or </a:t>
            </a:r>
            <a:r>
              <a:rPr lang="en-US" b="0" i="0" u="none" strike="noStrike" dirty="0">
                <a:solidFill>
                  <a:schemeClr val="bg2">
                    <a:lumMod val="25000"/>
                  </a:schemeClr>
                </a:solidFill>
                <a:effectLst/>
                <a:highlight>
                  <a:srgbClr val="FFFFFF"/>
                </a:highlight>
                <a:latin typeface="Arial" panose="020B0604020202020204" pitchFamily="34" charset="0"/>
                <a:hlinkClick r:id="rId3" tooltip="Biological agent">
                  <a:extLst>
                    <a:ext uri="{A12FA001-AC4F-418D-AE19-62706E023703}">
                      <ahyp:hlinkClr xmlns:ahyp="http://schemas.microsoft.com/office/drawing/2018/hyperlinkcolor" val="tx"/>
                    </a:ext>
                  </a:extLst>
                </a:hlinkClick>
              </a:rPr>
              <a:t>biological agents</a:t>
            </a:r>
            <a:r>
              <a:rPr lang="en-US" b="0" i="0" dirty="0">
                <a:solidFill>
                  <a:schemeClr val="bg2">
                    <a:lumMod val="25000"/>
                  </a:schemeClr>
                </a:solidFill>
                <a:effectLst/>
                <a:highlight>
                  <a:srgbClr val="FFFFFF"/>
                </a:highlight>
                <a:latin typeface="Arial" panose="020B0604020202020204" pitchFamily="34" charset="0"/>
              </a:rPr>
              <a:t> that alters the natural features of the atmosphere.</a:t>
            </a:r>
            <a:r>
              <a:rPr lang="en-US" b="0" i="0" u="none" strike="noStrike" baseline="30000" dirty="0">
                <a:solidFill>
                  <a:schemeClr val="bg2">
                    <a:lumMod val="25000"/>
                  </a:schemeClr>
                </a:solidFill>
                <a:effectLst/>
                <a:highlight>
                  <a:srgbClr val="FFFFFF"/>
                </a:highlight>
                <a:latin typeface="Arial" panose="020B0604020202020204" pitchFamily="34" charset="0"/>
                <a:hlinkClick r:id="rId2">
                  <a:extLst>
                    <a:ext uri="{A12FA001-AC4F-418D-AE19-62706E023703}">
                      <ahyp:hlinkClr xmlns:ahyp="http://schemas.microsoft.com/office/drawing/2018/hyperlinkcolor" val="tx"/>
                    </a:ext>
                  </a:extLst>
                </a:hlinkClick>
              </a:rPr>
              <a:t>[1]</a:t>
            </a:r>
            <a:r>
              <a:rPr lang="en-US" b="0" i="0" dirty="0">
                <a:solidFill>
                  <a:schemeClr val="bg2">
                    <a:lumMod val="25000"/>
                  </a:schemeClr>
                </a:solidFill>
                <a:effectLst/>
                <a:highlight>
                  <a:srgbClr val="FFFFFF"/>
                </a:highlight>
                <a:latin typeface="Arial" panose="020B0604020202020204" pitchFamily="34" charset="0"/>
              </a:rPr>
              <a:t> There are many different types of air pollutants, such as gases (including </a:t>
            </a:r>
            <a:r>
              <a:rPr lang="en-US" b="0" i="0" u="none" strike="noStrike" dirty="0">
                <a:solidFill>
                  <a:schemeClr val="bg2">
                    <a:lumMod val="25000"/>
                  </a:schemeClr>
                </a:solidFill>
                <a:effectLst/>
                <a:highlight>
                  <a:srgbClr val="FFFFFF"/>
                </a:highlight>
                <a:latin typeface="Arial" panose="020B0604020202020204" pitchFamily="34" charset="0"/>
                <a:hlinkClick r:id="rId4" tooltip="Ammonia">
                  <a:extLst>
                    <a:ext uri="{A12FA001-AC4F-418D-AE19-62706E023703}">
                      <ahyp:hlinkClr xmlns:ahyp="http://schemas.microsoft.com/office/drawing/2018/hyperlinkcolor" val="tx"/>
                    </a:ext>
                  </a:extLst>
                </a:hlinkClick>
              </a:rPr>
              <a:t>ammonia</a:t>
            </a:r>
            <a:r>
              <a:rPr lang="en-US" b="0" i="0" dirty="0">
                <a:solidFill>
                  <a:schemeClr val="bg2">
                    <a:lumMod val="25000"/>
                  </a:schemeClr>
                </a:solidFill>
                <a:effectLst/>
                <a:highlight>
                  <a:srgbClr val="FFFFFF"/>
                </a:highlight>
                <a:latin typeface="Arial" panose="020B0604020202020204" pitchFamily="34" charset="0"/>
              </a:rPr>
              <a:t>, </a:t>
            </a:r>
            <a:r>
              <a:rPr lang="en-US" b="0" i="0" u="none" strike="noStrike" dirty="0">
                <a:solidFill>
                  <a:schemeClr val="bg2">
                    <a:lumMod val="25000"/>
                  </a:schemeClr>
                </a:solidFill>
                <a:effectLst/>
                <a:highlight>
                  <a:srgbClr val="FFFFFF"/>
                </a:highlight>
                <a:latin typeface="Arial" panose="020B0604020202020204" pitchFamily="34" charset="0"/>
                <a:hlinkClick r:id="rId5" tooltip="Carbon monoxide">
                  <a:extLst>
                    <a:ext uri="{A12FA001-AC4F-418D-AE19-62706E023703}">
                      <ahyp:hlinkClr xmlns:ahyp="http://schemas.microsoft.com/office/drawing/2018/hyperlinkcolor" val="tx"/>
                    </a:ext>
                  </a:extLst>
                </a:hlinkClick>
              </a:rPr>
              <a:t>carbon monoxide</a:t>
            </a:r>
            <a:r>
              <a:rPr lang="en-US" b="0" i="0" dirty="0">
                <a:solidFill>
                  <a:schemeClr val="bg2">
                    <a:lumMod val="25000"/>
                  </a:schemeClr>
                </a:solidFill>
                <a:effectLst/>
                <a:highlight>
                  <a:srgbClr val="FFFFFF"/>
                </a:highlight>
                <a:latin typeface="Arial" panose="020B0604020202020204" pitchFamily="34" charset="0"/>
              </a:rPr>
              <a:t>, </a:t>
            </a:r>
            <a:r>
              <a:rPr lang="en-US" b="0" i="0" u="none" strike="noStrike" dirty="0">
                <a:solidFill>
                  <a:schemeClr val="bg2">
                    <a:lumMod val="25000"/>
                  </a:schemeClr>
                </a:solidFill>
                <a:effectLst/>
                <a:highlight>
                  <a:srgbClr val="FFFFFF"/>
                </a:highlight>
                <a:latin typeface="Arial" panose="020B0604020202020204" pitchFamily="34" charset="0"/>
                <a:hlinkClick r:id="rId6" tooltip="Sulfur dioxide">
                  <a:extLst>
                    <a:ext uri="{A12FA001-AC4F-418D-AE19-62706E023703}">
                      <ahyp:hlinkClr xmlns:ahyp="http://schemas.microsoft.com/office/drawing/2018/hyperlinkcolor" val="tx"/>
                    </a:ext>
                  </a:extLst>
                </a:hlinkClick>
              </a:rPr>
              <a:t>sulfur dioxide</a:t>
            </a:r>
            <a:r>
              <a:rPr lang="en-US" b="0" i="0" dirty="0">
                <a:solidFill>
                  <a:schemeClr val="bg2">
                    <a:lumMod val="25000"/>
                  </a:schemeClr>
                </a:solidFill>
                <a:effectLst/>
                <a:highlight>
                  <a:srgbClr val="FFFFFF"/>
                </a:highlight>
                <a:latin typeface="Arial" panose="020B0604020202020204" pitchFamily="34" charset="0"/>
              </a:rPr>
              <a:t>, </a:t>
            </a:r>
            <a:r>
              <a:rPr lang="en-US" b="0" i="0" u="none" strike="noStrike" dirty="0">
                <a:solidFill>
                  <a:schemeClr val="bg2">
                    <a:lumMod val="25000"/>
                  </a:schemeClr>
                </a:solidFill>
                <a:effectLst/>
                <a:highlight>
                  <a:srgbClr val="FFFFFF"/>
                </a:highlight>
                <a:latin typeface="Arial" panose="020B0604020202020204" pitchFamily="34" charset="0"/>
                <a:hlinkClick r:id="rId7" tooltip="NOx">
                  <a:extLst>
                    <a:ext uri="{A12FA001-AC4F-418D-AE19-62706E023703}">
                      <ahyp:hlinkClr xmlns:ahyp="http://schemas.microsoft.com/office/drawing/2018/hyperlinkcolor" val="tx"/>
                    </a:ext>
                  </a:extLst>
                </a:hlinkClick>
              </a:rPr>
              <a:t>nitrous oxides</a:t>
            </a:r>
            <a:r>
              <a:rPr lang="en-US" b="0" i="0" dirty="0">
                <a:solidFill>
                  <a:schemeClr val="bg2">
                    <a:lumMod val="25000"/>
                  </a:schemeClr>
                </a:solidFill>
                <a:effectLst/>
                <a:highlight>
                  <a:srgbClr val="FFFFFF"/>
                </a:highlight>
                <a:latin typeface="Arial" panose="020B0604020202020204" pitchFamily="34" charset="0"/>
              </a:rPr>
              <a:t>, </a:t>
            </a:r>
            <a:r>
              <a:rPr lang="en-US" b="0" i="0" u="none" strike="noStrike" dirty="0">
                <a:solidFill>
                  <a:schemeClr val="bg2">
                    <a:lumMod val="25000"/>
                  </a:schemeClr>
                </a:solidFill>
                <a:effectLst/>
                <a:highlight>
                  <a:srgbClr val="FFFFFF"/>
                </a:highlight>
                <a:latin typeface="Arial" panose="020B0604020202020204" pitchFamily="34" charset="0"/>
                <a:hlinkClick r:id="rId8" tooltip="Methane">
                  <a:extLst>
                    <a:ext uri="{A12FA001-AC4F-418D-AE19-62706E023703}">
                      <ahyp:hlinkClr xmlns:ahyp="http://schemas.microsoft.com/office/drawing/2018/hyperlinkcolor" val="tx"/>
                    </a:ext>
                  </a:extLst>
                </a:hlinkClick>
              </a:rPr>
              <a:t>methane</a:t>
            </a:r>
            <a:r>
              <a:rPr lang="en-US" b="0" i="0" dirty="0">
                <a:solidFill>
                  <a:schemeClr val="bg2">
                    <a:lumMod val="25000"/>
                  </a:schemeClr>
                </a:solidFill>
                <a:effectLst/>
                <a:highlight>
                  <a:srgbClr val="FFFFFF"/>
                </a:highlight>
                <a:latin typeface="Arial" panose="020B0604020202020204" pitchFamily="34" charset="0"/>
              </a:rPr>
              <a:t> and </a:t>
            </a:r>
            <a:r>
              <a:rPr lang="en-US" b="0" i="0" u="none" strike="noStrike" dirty="0">
                <a:solidFill>
                  <a:schemeClr val="bg2">
                    <a:lumMod val="25000"/>
                  </a:schemeClr>
                </a:solidFill>
                <a:effectLst/>
                <a:highlight>
                  <a:srgbClr val="FFFFFF"/>
                </a:highlight>
                <a:latin typeface="Arial" panose="020B0604020202020204" pitchFamily="34" charset="0"/>
                <a:hlinkClick r:id="rId9" tooltip="Chlorofluorocarbons">
                  <a:extLst>
                    <a:ext uri="{A12FA001-AC4F-418D-AE19-62706E023703}">
                      <ahyp:hlinkClr xmlns:ahyp="http://schemas.microsoft.com/office/drawing/2018/hyperlinkcolor" val="tx"/>
                    </a:ext>
                  </a:extLst>
                </a:hlinkClick>
              </a:rPr>
              <a:t>chlorofluorocarbons</a:t>
            </a:r>
            <a:r>
              <a:rPr lang="en-US" b="0" i="0" dirty="0">
                <a:solidFill>
                  <a:schemeClr val="bg2">
                    <a:lumMod val="25000"/>
                  </a:schemeClr>
                </a:solidFill>
                <a:effectLst/>
                <a:highlight>
                  <a:srgbClr val="FFFFFF"/>
                </a:highlight>
                <a:latin typeface="Arial" panose="020B0604020202020204" pitchFamily="34" charset="0"/>
              </a:rPr>
              <a:t>), </a:t>
            </a:r>
            <a:r>
              <a:rPr lang="en-US" b="0" i="0" u="none" strike="noStrike" dirty="0">
                <a:solidFill>
                  <a:schemeClr val="bg2">
                    <a:lumMod val="25000"/>
                  </a:schemeClr>
                </a:solidFill>
                <a:effectLst/>
                <a:highlight>
                  <a:srgbClr val="FFFFFF"/>
                </a:highlight>
                <a:latin typeface="Arial" panose="020B0604020202020204" pitchFamily="34" charset="0"/>
                <a:hlinkClick r:id="rId10" tooltip="Particulates">
                  <a:extLst>
                    <a:ext uri="{A12FA001-AC4F-418D-AE19-62706E023703}">
                      <ahyp:hlinkClr xmlns:ahyp="http://schemas.microsoft.com/office/drawing/2018/hyperlinkcolor" val="tx"/>
                    </a:ext>
                  </a:extLst>
                </a:hlinkClick>
              </a:rPr>
              <a:t>particulates</a:t>
            </a:r>
            <a:r>
              <a:rPr lang="en-US" b="0" i="0" dirty="0">
                <a:solidFill>
                  <a:schemeClr val="bg2">
                    <a:lumMod val="25000"/>
                  </a:schemeClr>
                </a:solidFill>
                <a:effectLst/>
                <a:highlight>
                  <a:srgbClr val="FFFFFF"/>
                </a:highlight>
                <a:latin typeface="Arial" panose="020B0604020202020204" pitchFamily="34" charset="0"/>
              </a:rPr>
              <a:t> (both organic and inorganic), and </a:t>
            </a:r>
            <a:r>
              <a:rPr lang="en-US" b="0" i="0" u="none" strike="noStrike" dirty="0">
                <a:solidFill>
                  <a:schemeClr val="bg2">
                    <a:lumMod val="25000"/>
                  </a:schemeClr>
                </a:solidFill>
                <a:effectLst/>
                <a:highlight>
                  <a:srgbClr val="FFFFFF"/>
                </a:highlight>
                <a:latin typeface="Arial" panose="020B0604020202020204" pitchFamily="34" charset="0"/>
              </a:rPr>
              <a:t>biological molecules</a:t>
            </a:r>
            <a:r>
              <a:rPr lang="en-US" b="0" i="0" dirty="0">
                <a:solidFill>
                  <a:schemeClr val="bg2">
                    <a:lumMod val="25000"/>
                  </a:schemeClr>
                </a:solidFill>
                <a:effectLst/>
                <a:highlight>
                  <a:srgbClr val="FFFFFF"/>
                </a:highlight>
                <a:latin typeface="Arial" panose="020B0604020202020204" pitchFamily="34" charset="0"/>
              </a:rPr>
              <a:t>. Air pollution can cause diseases, allergies, and even death to humans.</a:t>
            </a:r>
            <a:endParaRPr lang="en-IN" dirty="0">
              <a:solidFill>
                <a:schemeClr val="bg2">
                  <a:lumMod val="25000"/>
                </a:schemeClr>
              </a:solidFill>
            </a:endParaRPr>
          </a:p>
        </p:txBody>
      </p:sp>
    </p:spTree>
    <p:extLst>
      <p:ext uri="{BB962C8B-B14F-4D97-AF65-F5344CB8AC3E}">
        <p14:creationId xmlns:p14="http://schemas.microsoft.com/office/powerpoint/2010/main" val="41286574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8B56-F17F-1271-F539-8112272557E7}"/>
              </a:ext>
            </a:extLst>
          </p:cNvPr>
          <p:cNvSpPr>
            <a:spLocks noGrp="1"/>
          </p:cNvSpPr>
          <p:nvPr>
            <p:ph type="title"/>
          </p:nvPr>
        </p:nvSpPr>
        <p:spPr/>
        <p:txBody>
          <a:bodyPr>
            <a:normAutofit/>
          </a:bodyPr>
          <a:lstStyle/>
          <a:p>
            <a:r>
              <a:rPr lang="en-US" sz="6000" dirty="0"/>
              <a:t>Water Pollution.</a:t>
            </a:r>
            <a:endParaRPr lang="en-IN" sz="6000" dirty="0"/>
          </a:p>
        </p:txBody>
      </p:sp>
      <p:sp>
        <p:nvSpPr>
          <p:cNvPr id="3" name="Content Placeholder 2">
            <a:extLst>
              <a:ext uri="{FF2B5EF4-FFF2-40B4-BE49-F238E27FC236}">
                <a16:creationId xmlns:a16="http://schemas.microsoft.com/office/drawing/2014/main" id="{0C68548A-9357-51FB-0F84-557E6FF0E273}"/>
              </a:ext>
            </a:extLst>
          </p:cNvPr>
          <p:cNvSpPr>
            <a:spLocks noGrp="1"/>
          </p:cNvSpPr>
          <p:nvPr>
            <p:ph idx="1"/>
          </p:nvPr>
        </p:nvSpPr>
        <p:spPr/>
        <p:txBody>
          <a:bodyPr/>
          <a:lstStyle/>
          <a:p>
            <a:r>
              <a:rPr lang="en-US" b="0" i="0" dirty="0">
                <a:solidFill>
                  <a:srgbClr val="4D5156"/>
                </a:solidFill>
                <a:effectLst/>
                <a:highlight>
                  <a:srgbClr val="FFFFFF"/>
                </a:highlight>
                <a:latin typeface="Roboto" panose="02000000000000000000" pitchFamily="2" charset="0"/>
              </a:rPr>
              <a:t>Water pollution (or aquatic pollution) is the contamination of water bodies, with a negative impact on their uses. It is usually a result of human activities. Water bodies include lakes, rivers, oceans, aquifers, reservoirs and groundwater. Water pollution results when contaminants mix with these water bodies. Contaminants can come from one of four main sources.</a:t>
            </a:r>
            <a:endParaRPr lang="en-IN" dirty="0"/>
          </a:p>
        </p:txBody>
      </p:sp>
    </p:spTree>
    <p:extLst>
      <p:ext uri="{BB962C8B-B14F-4D97-AF65-F5344CB8AC3E}">
        <p14:creationId xmlns:p14="http://schemas.microsoft.com/office/powerpoint/2010/main" val="397048318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DF4E-5F18-B706-63D1-250391618D79}"/>
              </a:ext>
            </a:extLst>
          </p:cNvPr>
          <p:cNvSpPr>
            <a:spLocks noGrp="1"/>
          </p:cNvSpPr>
          <p:nvPr>
            <p:ph type="title"/>
          </p:nvPr>
        </p:nvSpPr>
        <p:spPr/>
        <p:txBody>
          <a:bodyPr>
            <a:normAutofit/>
          </a:bodyPr>
          <a:lstStyle/>
          <a:p>
            <a:r>
              <a:rPr lang="en-US" sz="6000" dirty="0"/>
              <a:t>Thermal Pollution.</a:t>
            </a:r>
            <a:endParaRPr lang="en-IN" sz="6000" dirty="0"/>
          </a:p>
        </p:txBody>
      </p:sp>
      <p:sp>
        <p:nvSpPr>
          <p:cNvPr id="3" name="Content Placeholder 2">
            <a:extLst>
              <a:ext uri="{FF2B5EF4-FFF2-40B4-BE49-F238E27FC236}">
                <a16:creationId xmlns:a16="http://schemas.microsoft.com/office/drawing/2014/main" id="{E3F3D274-D5EA-1193-ED09-61DE7D2D97C0}"/>
              </a:ext>
            </a:extLst>
          </p:cNvPr>
          <p:cNvSpPr>
            <a:spLocks noGrp="1"/>
          </p:cNvSpPr>
          <p:nvPr>
            <p:ph idx="1"/>
          </p:nvPr>
        </p:nvSpPr>
        <p:spPr/>
        <p:txBody>
          <a:bodyPr/>
          <a:lstStyle/>
          <a:p>
            <a:r>
              <a:rPr lang="en-US" b="0" i="0" dirty="0">
                <a:solidFill>
                  <a:srgbClr val="4D5156"/>
                </a:solidFill>
                <a:effectLst/>
                <a:highlight>
                  <a:srgbClr val="FFFFFF"/>
                </a:highlight>
                <a:latin typeface="Roboto" panose="02000000000000000000" pitchFamily="2" charset="0"/>
              </a:rPr>
              <a:t>Thermal pollution, sometimes called "thermal enrichment", is the degradation of water quality by any process that changes ambient water temperature. Thermal pollution is the rise or drop in the temperature of a natural body of water caused by human influence. Thermal pollution, unlike chemical pollution, results in a change in the physical properties of water.</a:t>
            </a:r>
            <a:endParaRPr lang="en-IN" dirty="0"/>
          </a:p>
        </p:txBody>
      </p:sp>
    </p:spTree>
    <p:extLst>
      <p:ext uri="{BB962C8B-B14F-4D97-AF65-F5344CB8AC3E}">
        <p14:creationId xmlns:p14="http://schemas.microsoft.com/office/powerpoint/2010/main" val="195999239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1056-FE00-6CDE-0433-046A57D5A5AF}"/>
              </a:ext>
            </a:extLst>
          </p:cNvPr>
          <p:cNvSpPr>
            <a:spLocks noGrp="1"/>
          </p:cNvSpPr>
          <p:nvPr>
            <p:ph type="title"/>
          </p:nvPr>
        </p:nvSpPr>
        <p:spPr/>
        <p:txBody>
          <a:bodyPr>
            <a:normAutofit/>
          </a:bodyPr>
          <a:lstStyle/>
          <a:p>
            <a:r>
              <a:rPr lang="en-US" sz="6000" dirty="0"/>
              <a:t>Noise Pollution.</a:t>
            </a:r>
            <a:endParaRPr lang="en-IN" sz="6000" dirty="0"/>
          </a:p>
        </p:txBody>
      </p:sp>
      <p:sp>
        <p:nvSpPr>
          <p:cNvPr id="3" name="Content Placeholder 2">
            <a:extLst>
              <a:ext uri="{FF2B5EF4-FFF2-40B4-BE49-F238E27FC236}">
                <a16:creationId xmlns:a16="http://schemas.microsoft.com/office/drawing/2014/main" id="{5DDBA368-E707-AF97-339D-B3F30F07BE14}"/>
              </a:ext>
            </a:extLst>
          </p:cNvPr>
          <p:cNvSpPr>
            <a:spLocks noGrp="1"/>
          </p:cNvSpPr>
          <p:nvPr>
            <p:ph idx="1"/>
          </p:nvPr>
        </p:nvSpPr>
        <p:spPr/>
        <p:txBody>
          <a:bodyPr/>
          <a:lstStyle/>
          <a:p>
            <a:r>
              <a:rPr lang="en-US" b="0" i="0" dirty="0">
                <a:solidFill>
                  <a:srgbClr val="4D5156"/>
                </a:solidFill>
                <a:effectLst/>
                <a:highlight>
                  <a:srgbClr val="FFFFFF"/>
                </a:highlight>
                <a:latin typeface="Roboto" panose="02000000000000000000" pitchFamily="2" charset="0"/>
              </a:rPr>
              <a:t>Noise pollution, or sound pollution, is the propagation of noise or sound with ranging impacts on the activity of human or animal life, most of which are harmful to a degree. The source of outdoor noise worldwide is mainly caused by machines, transport and propagation systems.</a:t>
            </a:r>
            <a:endParaRPr lang="en-IN" dirty="0"/>
          </a:p>
        </p:txBody>
      </p:sp>
    </p:spTree>
    <p:extLst>
      <p:ext uri="{BB962C8B-B14F-4D97-AF65-F5344CB8AC3E}">
        <p14:creationId xmlns:p14="http://schemas.microsoft.com/office/powerpoint/2010/main" val="117469640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2AB0D-E0CC-BB71-2198-DEBAB142247A}"/>
              </a:ext>
            </a:extLst>
          </p:cNvPr>
          <p:cNvSpPr>
            <a:spLocks noGrp="1"/>
          </p:cNvSpPr>
          <p:nvPr>
            <p:ph type="title"/>
          </p:nvPr>
        </p:nvSpPr>
        <p:spPr/>
        <p:txBody>
          <a:bodyPr>
            <a:normAutofit/>
          </a:bodyPr>
          <a:lstStyle/>
          <a:p>
            <a:r>
              <a:rPr lang="en-US" sz="6000" dirty="0"/>
              <a:t>Light Pollution.</a:t>
            </a:r>
            <a:endParaRPr lang="en-IN" sz="6000" dirty="0"/>
          </a:p>
        </p:txBody>
      </p:sp>
      <p:sp>
        <p:nvSpPr>
          <p:cNvPr id="3" name="Content Placeholder 2">
            <a:extLst>
              <a:ext uri="{FF2B5EF4-FFF2-40B4-BE49-F238E27FC236}">
                <a16:creationId xmlns:a16="http://schemas.microsoft.com/office/drawing/2014/main" id="{641C089E-3E8E-0F92-2BCC-C84393B39547}"/>
              </a:ext>
            </a:extLst>
          </p:cNvPr>
          <p:cNvSpPr>
            <a:spLocks noGrp="1"/>
          </p:cNvSpPr>
          <p:nvPr>
            <p:ph idx="1"/>
          </p:nvPr>
        </p:nvSpPr>
        <p:spPr/>
        <p:txBody>
          <a:bodyPr/>
          <a:lstStyle/>
          <a:p>
            <a:r>
              <a:rPr lang="en-US" b="1" i="0" dirty="0">
                <a:solidFill>
                  <a:schemeClr val="bg1">
                    <a:lumMod val="50000"/>
                  </a:schemeClr>
                </a:solidFill>
                <a:effectLst/>
                <a:highlight>
                  <a:srgbClr val="FFFFFF"/>
                </a:highlight>
                <a:latin typeface="Arial" panose="020B0604020202020204" pitchFamily="34" charset="0"/>
              </a:rPr>
              <a:t>Light pollution</a:t>
            </a:r>
            <a:r>
              <a:rPr lang="en-US" b="0" i="0" dirty="0">
                <a:solidFill>
                  <a:schemeClr val="bg1">
                    <a:lumMod val="50000"/>
                  </a:schemeClr>
                </a:solidFill>
                <a:effectLst/>
                <a:highlight>
                  <a:srgbClr val="FFFFFF"/>
                </a:highlight>
                <a:latin typeface="Arial" panose="020B0604020202020204" pitchFamily="34" charset="0"/>
              </a:rPr>
              <a:t> is the presence of any unwanted, inappropriate, or excessive artificial </a:t>
            </a:r>
            <a:r>
              <a:rPr lang="en-US" b="0" i="0" u="none" strike="noStrike" dirty="0">
                <a:solidFill>
                  <a:schemeClr val="bg1">
                    <a:lumMod val="50000"/>
                  </a:schemeClr>
                </a:solidFill>
                <a:effectLst/>
                <a:highlight>
                  <a:srgbClr val="FFFFFF"/>
                </a:highlight>
                <a:latin typeface="Arial" panose="020B0604020202020204" pitchFamily="34" charset="0"/>
              </a:rPr>
              <a:t>lighting</a:t>
            </a:r>
            <a:r>
              <a:rPr lang="en-US" baseline="30000" dirty="0">
                <a:solidFill>
                  <a:schemeClr val="bg1">
                    <a:lumMod val="50000"/>
                  </a:schemeClr>
                </a:solidFill>
                <a:highlight>
                  <a:srgbClr val="FFFFFF"/>
                </a:highlight>
                <a:latin typeface="Arial" panose="020B0604020202020204" pitchFamily="34" charset="0"/>
              </a:rPr>
              <a:t>.</a:t>
            </a:r>
            <a:r>
              <a:rPr lang="en-US" b="0" i="0" dirty="0">
                <a:solidFill>
                  <a:schemeClr val="bg1">
                    <a:lumMod val="50000"/>
                  </a:schemeClr>
                </a:solidFill>
                <a:effectLst/>
                <a:highlight>
                  <a:srgbClr val="FFFFFF"/>
                </a:highlight>
                <a:latin typeface="Arial" panose="020B0604020202020204" pitchFamily="34" charset="0"/>
              </a:rPr>
              <a:t> In a descriptive sense, the term </a:t>
            </a:r>
            <a:r>
              <a:rPr lang="en-US" b="0" i="1" dirty="0">
                <a:solidFill>
                  <a:schemeClr val="bg1">
                    <a:lumMod val="50000"/>
                  </a:schemeClr>
                </a:solidFill>
                <a:effectLst/>
                <a:highlight>
                  <a:srgbClr val="FFFFFF"/>
                </a:highlight>
                <a:latin typeface="Arial" panose="020B0604020202020204" pitchFamily="34" charset="0"/>
              </a:rPr>
              <a:t>light pollution</a:t>
            </a:r>
            <a:r>
              <a:rPr lang="en-US" b="0" i="0" dirty="0">
                <a:solidFill>
                  <a:schemeClr val="bg1">
                    <a:lumMod val="50000"/>
                  </a:schemeClr>
                </a:solidFill>
                <a:effectLst/>
                <a:highlight>
                  <a:srgbClr val="FFFFFF"/>
                </a:highlight>
                <a:latin typeface="Arial" panose="020B0604020202020204" pitchFamily="34" charset="0"/>
              </a:rPr>
              <a:t> refers to the effects of any poorly implemented lighting sources, during the day or night. Light pollution can be understood not only as a phenomenon resulting from a specific source or kind of pollution, but also as a contributor to the wider, collective impact of various sources of pollution.</a:t>
            </a:r>
            <a:endParaRPr lang="en-IN" dirty="0">
              <a:solidFill>
                <a:schemeClr val="bg1">
                  <a:lumMod val="50000"/>
                </a:schemeClr>
              </a:solidFill>
            </a:endParaRPr>
          </a:p>
        </p:txBody>
      </p:sp>
    </p:spTree>
    <p:extLst>
      <p:ext uri="{BB962C8B-B14F-4D97-AF65-F5344CB8AC3E}">
        <p14:creationId xmlns:p14="http://schemas.microsoft.com/office/powerpoint/2010/main" val="361716479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DC65-B479-29DC-4430-9B6E03703E49}"/>
              </a:ext>
            </a:extLst>
          </p:cNvPr>
          <p:cNvSpPr>
            <a:spLocks noGrp="1"/>
          </p:cNvSpPr>
          <p:nvPr>
            <p:ph type="title"/>
          </p:nvPr>
        </p:nvSpPr>
        <p:spPr/>
        <p:txBody>
          <a:bodyPr>
            <a:normAutofit/>
          </a:bodyPr>
          <a:lstStyle/>
          <a:p>
            <a:r>
              <a:rPr lang="en-US" sz="6000" dirty="0"/>
              <a:t>Radioactive pollution.</a:t>
            </a:r>
            <a:endParaRPr lang="en-IN" sz="6000" dirty="0"/>
          </a:p>
        </p:txBody>
      </p:sp>
      <p:sp>
        <p:nvSpPr>
          <p:cNvPr id="3" name="Content Placeholder 2">
            <a:extLst>
              <a:ext uri="{FF2B5EF4-FFF2-40B4-BE49-F238E27FC236}">
                <a16:creationId xmlns:a16="http://schemas.microsoft.com/office/drawing/2014/main" id="{4D1D77C4-8223-1761-002C-59F09D33D0B8}"/>
              </a:ext>
            </a:extLst>
          </p:cNvPr>
          <p:cNvSpPr>
            <a:spLocks noGrp="1"/>
          </p:cNvSpPr>
          <p:nvPr>
            <p:ph idx="1"/>
          </p:nvPr>
        </p:nvSpPr>
        <p:spPr/>
        <p:txBody>
          <a:bodyPr/>
          <a:lstStyle/>
          <a:p>
            <a:r>
              <a:rPr lang="en-US" b="0" i="0" dirty="0">
                <a:solidFill>
                  <a:srgbClr val="4D5156"/>
                </a:solidFill>
                <a:effectLst/>
                <a:highlight>
                  <a:srgbClr val="FFFFFF"/>
                </a:highlight>
                <a:latin typeface="Roboto" panose="02000000000000000000" pitchFamily="2" charset="0"/>
              </a:rPr>
              <a:t>Radioactive contamination, also called radiological pollution, is the deposition of, or presence of radioactive substances on surfaces or within solids, liquids, or gases (including the human body), where their presence is unintended or undesirable (from the International Atomic Energy Agency definition).</a:t>
            </a:r>
            <a:endParaRPr lang="en-IN" dirty="0"/>
          </a:p>
        </p:txBody>
      </p:sp>
    </p:spTree>
    <p:extLst>
      <p:ext uri="{BB962C8B-B14F-4D97-AF65-F5344CB8AC3E}">
        <p14:creationId xmlns:p14="http://schemas.microsoft.com/office/powerpoint/2010/main" val="263027472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53A1-A522-214A-8731-46AAEE6A3B6D}"/>
              </a:ext>
            </a:extLst>
          </p:cNvPr>
          <p:cNvSpPr>
            <a:spLocks noGrp="1"/>
          </p:cNvSpPr>
          <p:nvPr>
            <p:ph type="title"/>
          </p:nvPr>
        </p:nvSpPr>
        <p:spPr/>
        <p:txBody>
          <a:bodyPr>
            <a:normAutofit/>
          </a:bodyPr>
          <a:lstStyle/>
          <a:p>
            <a:r>
              <a:rPr lang="en-US" sz="6000" dirty="0"/>
              <a:t>Land Pollution.</a:t>
            </a:r>
            <a:endParaRPr lang="en-IN" sz="6000" dirty="0"/>
          </a:p>
        </p:txBody>
      </p:sp>
      <p:sp>
        <p:nvSpPr>
          <p:cNvPr id="3" name="Content Placeholder 2">
            <a:extLst>
              <a:ext uri="{FF2B5EF4-FFF2-40B4-BE49-F238E27FC236}">
                <a16:creationId xmlns:a16="http://schemas.microsoft.com/office/drawing/2014/main" id="{95DC7D0B-F93A-A361-CB33-DED1CA64AB9C}"/>
              </a:ext>
            </a:extLst>
          </p:cNvPr>
          <p:cNvSpPr>
            <a:spLocks noGrp="1"/>
          </p:cNvSpPr>
          <p:nvPr>
            <p:ph idx="1"/>
          </p:nvPr>
        </p:nvSpPr>
        <p:spPr/>
        <p:txBody>
          <a:bodyPr>
            <a:normAutofit fontScale="92500" lnSpcReduction="10000"/>
          </a:bodyPr>
          <a:lstStyle/>
          <a:p>
            <a:pPr algn="l"/>
            <a:r>
              <a:rPr lang="en-US" b="0" i="0" dirty="0">
                <a:solidFill>
                  <a:srgbClr val="444444"/>
                </a:solidFill>
                <a:effectLst/>
                <a:highlight>
                  <a:srgbClr val="FFFFFF"/>
                </a:highlight>
                <a:latin typeface="Poppins" panose="00000500000000000000" pitchFamily="2" charset="0"/>
              </a:rPr>
              <a:t>Land pollution occurs when trash, compost, and other toxins are dumped on the land, contaminating or polluting it. Land pollution is caused by human activities such as littering and waste washed ashore from boats, oil rigs, and sewage treatment plants.</a:t>
            </a:r>
          </a:p>
          <a:p>
            <a:pPr algn="l"/>
            <a:r>
              <a:rPr lang="en-US" b="0" i="0" dirty="0">
                <a:solidFill>
                  <a:srgbClr val="444444"/>
                </a:solidFill>
                <a:effectLst/>
                <a:highlight>
                  <a:srgbClr val="FFFFFF"/>
                </a:highlight>
                <a:latin typeface="Poppins" panose="00000500000000000000" pitchFamily="2" charset="0"/>
              </a:rPr>
              <a:t>The degradation of the earth’s land surfaces, both above and below ground level, is referred to as land pollution. The accumulation of solid and liquid waste products, which contaminate groundwater and soil, is the cause. The greater the permeability of the soil, the greater the risk of land contamination.</a:t>
            </a:r>
          </a:p>
          <a:p>
            <a:pPr marL="0" indent="0">
              <a:buNone/>
            </a:pPr>
            <a:endParaRPr lang="en-IN" dirty="0"/>
          </a:p>
        </p:txBody>
      </p:sp>
    </p:spTree>
    <p:extLst>
      <p:ext uri="{BB962C8B-B14F-4D97-AF65-F5344CB8AC3E}">
        <p14:creationId xmlns:p14="http://schemas.microsoft.com/office/powerpoint/2010/main" val="712626605"/>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Circuit</Template>
  <TotalTime>59</TotalTime>
  <Words>635</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Aharoni</vt:lpstr>
      <vt:lpstr>Arial</vt:lpstr>
      <vt:lpstr>Arial Black</vt:lpstr>
      <vt:lpstr>Bahnschrift</vt:lpstr>
      <vt:lpstr>Corbel</vt:lpstr>
      <vt:lpstr>Poppins</vt:lpstr>
      <vt:lpstr>Roboto</vt:lpstr>
      <vt:lpstr>Tw Cen MT</vt:lpstr>
      <vt:lpstr>Circuit</vt:lpstr>
      <vt:lpstr>Basis</vt:lpstr>
      <vt:lpstr>Pollution</vt:lpstr>
      <vt:lpstr>Types of Pollution</vt:lpstr>
      <vt:lpstr>Air Pollution.</vt:lpstr>
      <vt:lpstr>Water Pollution.</vt:lpstr>
      <vt:lpstr>Thermal Pollution.</vt:lpstr>
      <vt:lpstr>Noise Pollution.</vt:lpstr>
      <vt:lpstr>Light Pollution.</vt:lpstr>
      <vt:lpstr>Radioactive pollution.</vt:lpstr>
      <vt:lpstr>Land Pollution.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dc:title>
  <dc:creator>Dell Dell</dc:creator>
  <cp:lastModifiedBy>Dell Dell</cp:lastModifiedBy>
  <cp:revision>2</cp:revision>
  <dcterms:created xsi:type="dcterms:W3CDTF">2024-05-20T11:40:12Z</dcterms:created>
  <dcterms:modified xsi:type="dcterms:W3CDTF">2024-05-24T11:48:15Z</dcterms:modified>
</cp:coreProperties>
</file>