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4" r:id="rId3"/>
    <p:sldId id="279" r:id="rId4"/>
    <p:sldId id="298" r:id="rId5"/>
    <p:sldId id="299" r:id="rId6"/>
    <p:sldId id="300" r:id="rId7"/>
    <p:sldId id="301" r:id="rId8"/>
    <p:sldId id="302" r:id="rId9"/>
    <p:sldId id="303" r:id="rId10"/>
    <p:sldId id="304" r:id="rId11"/>
    <p:sldId id="297" r:id="rId12"/>
    <p:sldId id="258" r:id="rId13"/>
    <p:sldId id="259" r:id="rId14"/>
    <p:sldId id="260" r:id="rId15"/>
    <p:sldId id="261" r:id="rId16"/>
    <p:sldId id="262" r:id="rId17"/>
    <p:sldId id="263"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80" r:id="rId31"/>
    <p:sldId id="277" r:id="rId32"/>
    <p:sldId id="278"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94660"/>
  </p:normalViewPr>
  <p:slideViewPr>
    <p:cSldViewPr snapToGrid="0">
      <p:cViewPr varScale="1">
        <p:scale>
          <a:sx n="81" d="100"/>
          <a:sy n="81"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3EF1B-D1AA-43A3-AB38-9C038F8A91E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2885195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3EF1B-D1AA-43A3-AB38-9C038F8A91EE}"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312018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3EF1B-D1AA-43A3-AB38-9C038F8A91E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422032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2B3EF1B-D1AA-43A3-AB38-9C038F8A91E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194452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2B3EF1B-D1AA-43A3-AB38-9C038F8A91E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2211534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3EF1B-D1AA-43A3-AB38-9C038F8A91E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1268037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3EF1B-D1AA-43A3-AB38-9C038F8A91E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2339943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3EF1B-D1AA-43A3-AB38-9C038F8A91E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4045084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3EF1B-D1AA-43A3-AB38-9C038F8A91E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178617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3EF1B-D1AA-43A3-AB38-9C038F8A91E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95326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3EF1B-D1AA-43A3-AB38-9C038F8A91E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88014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3EF1B-D1AA-43A3-AB38-9C038F8A91EE}"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416711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3EF1B-D1AA-43A3-AB38-9C038F8A91EE}"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380074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3EF1B-D1AA-43A3-AB38-9C038F8A91EE}"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220619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3EF1B-D1AA-43A3-AB38-9C038F8A91EE}"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330110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3EF1B-D1AA-43A3-AB38-9C038F8A91EE}"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174817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2B3EF1B-D1AA-43A3-AB38-9C038F8A91EE}" type="datetimeFigureOut">
              <a:rPr lang="en-IN" smtClean="0"/>
              <a:t>02-10-2023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83BF6314-03F6-42A4-99B5-A59610908179}" type="slidenum">
              <a:rPr lang="en-IN" smtClean="0"/>
              <a:t>‹#›</a:t>
            </a:fld>
            <a:endParaRPr lang="en-IN"/>
          </a:p>
        </p:txBody>
      </p:sp>
    </p:spTree>
    <p:extLst>
      <p:ext uri="{BB962C8B-B14F-4D97-AF65-F5344CB8AC3E}">
        <p14:creationId xmlns:p14="http://schemas.microsoft.com/office/powerpoint/2010/main" val="41316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2B3EF1B-D1AA-43A3-AB38-9C038F8A91EE}" type="datetimeFigureOut">
              <a:rPr lang="en-IN" smtClean="0"/>
              <a:t>02-10-2023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3BF6314-03F6-42A4-99B5-A59610908179}" type="slidenum">
              <a:rPr lang="en-IN" smtClean="0"/>
              <a:t>‹#›</a:t>
            </a:fld>
            <a:endParaRPr lang="en-IN"/>
          </a:p>
        </p:txBody>
      </p:sp>
    </p:spTree>
    <p:extLst>
      <p:ext uri="{BB962C8B-B14F-4D97-AF65-F5344CB8AC3E}">
        <p14:creationId xmlns:p14="http://schemas.microsoft.com/office/powerpoint/2010/main" val="23971038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1143001" y="2476500"/>
            <a:ext cx="9905998" cy="1905000"/>
          </a:xfrm>
        </p:spPr>
        <p:txBody>
          <a:bodyPr>
            <a:normAutofit/>
          </a:bodyPr>
          <a:lstStyle/>
          <a:p>
            <a:pPr algn="ctr"/>
            <a:r>
              <a:rPr lang="en-IN" sz="4800" dirty="0"/>
              <a:t>UNIVERSITY Success analysis</a:t>
            </a:r>
          </a:p>
        </p:txBody>
      </p:sp>
      <p:sp>
        <p:nvSpPr>
          <p:cNvPr id="6" name="TextBox 5">
            <a:extLst>
              <a:ext uri="{FF2B5EF4-FFF2-40B4-BE49-F238E27FC236}">
                <a16:creationId xmlns:a16="http://schemas.microsoft.com/office/drawing/2014/main" id="{BBD06B74-35DA-ACE0-A308-D913E55C21D9}"/>
              </a:ext>
            </a:extLst>
          </p:cNvPr>
          <p:cNvSpPr txBox="1"/>
          <p:nvPr/>
        </p:nvSpPr>
        <p:spPr>
          <a:xfrm>
            <a:off x="7753350" y="5372100"/>
            <a:ext cx="3571875" cy="461665"/>
          </a:xfrm>
          <a:prstGeom prst="rect">
            <a:avLst/>
          </a:prstGeom>
          <a:noFill/>
        </p:spPr>
        <p:txBody>
          <a:bodyPr wrap="square" rtlCol="0">
            <a:spAutoFit/>
          </a:bodyPr>
          <a:lstStyle/>
          <a:p>
            <a:r>
              <a:rPr lang="en-IN" sz="2400" dirty="0"/>
              <a:t>-Jaiveer Singh Rathore</a:t>
            </a:r>
          </a:p>
        </p:txBody>
      </p:sp>
    </p:spTree>
    <p:extLst>
      <p:ext uri="{BB962C8B-B14F-4D97-AF65-F5344CB8AC3E}">
        <p14:creationId xmlns:p14="http://schemas.microsoft.com/office/powerpoint/2010/main" val="339672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704B42-8962-E8C4-25F4-A275C6059A7B}"/>
              </a:ext>
            </a:extLst>
          </p:cNvPr>
          <p:cNvPicPr>
            <a:picLocks noChangeAspect="1"/>
          </p:cNvPicPr>
          <p:nvPr/>
        </p:nvPicPr>
        <p:blipFill>
          <a:blip r:embed="rId2"/>
          <a:stretch>
            <a:fillRect/>
          </a:stretch>
        </p:blipFill>
        <p:spPr>
          <a:xfrm>
            <a:off x="568342" y="311012"/>
            <a:ext cx="11055316" cy="6235976"/>
          </a:xfrm>
          <a:prstGeom prst="rect">
            <a:avLst/>
          </a:prstGeom>
        </p:spPr>
      </p:pic>
    </p:spTree>
    <p:extLst>
      <p:ext uri="{BB962C8B-B14F-4D97-AF65-F5344CB8AC3E}">
        <p14:creationId xmlns:p14="http://schemas.microsoft.com/office/powerpoint/2010/main" val="327138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1143001" y="2476500"/>
            <a:ext cx="9905998" cy="1905000"/>
          </a:xfrm>
        </p:spPr>
        <p:txBody>
          <a:bodyPr>
            <a:normAutofit/>
          </a:bodyPr>
          <a:lstStyle/>
          <a:p>
            <a:pPr algn="ctr"/>
            <a:r>
              <a:rPr lang="en-IN" sz="4800" dirty="0" err="1"/>
              <a:t>Powerbi</a:t>
            </a:r>
            <a:r>
              <a:rPr lang="en-IN" sz="4800" dirty="0"/>
              <a:t> questions</a:t>
            </a:r>
          </a:p>
        </p:txBody>
      </p:sp>
    </p:spTree>
    <p:extLst>
      <p:ext uri="{BB962C8B-B14F-4D97-AF65-F5344CB8AC3E}">
        <p14:creationId xmlns:p14="http://schemas.microsoft.com/office/powerpoint/2010/main" val="269274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1" y="1"/>
            <a:ext cx="12192001" cy="1027522"/>
          </a:xfrm>
        </p:spPr>
        <p:txBody>
          <a:bodyPr>
            <a:norm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many universities are there in each country?</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C5F9CF09-4E93-4FC0-10E9-E1C4155316D4}"/>
              </a:ext>
            </a:extLst>
          </p:cNvPr>
          <p:cNvPicPr>
            <a:picLocks noGrp="1" noChangeAspect="1"/>
          </p:cNvPicPr>
          <p:nvPr>
            <p:ph idx="1"/>
          </p:nvPr>
        </p:nvPicPr>
        <p:blipFill>
          <a:blip r:embed="rId2"/>
          <a:stretch>
            <a:fillRect/>
          </a:stretch>
        </p:blipFill>
        <p:spPr>
          <a:xfrm>
            <a:off x="70354" y="1643355"/>
            <a:ext cx="6949757" cy="3743325"/>
          </a:xfrm>
        </p:spPr>
      </p:pic>
      <p:sp>
        <p:nvSpPr>
          <p:cNvPr id="2" name="TextBox 1">
            <a:extLst>
              <a:ext uri="{FF2B5EF4-FFF2-40B4-BE49-F238E27FC236}">
                <a16:creationId xmlns:a16="http://schemas.microsoft.com/office/drawing/2014/main" id="{5C0576E2-6CD2-5CD9-FF6A-5ACA4C126CAE}"/>
              </a:ext>
            </a:extLst>
          </p:cNvPr>
          <p:cNvSpPr txBox="1"/>
          <p:nvPr/>
        </p:nvSpPr>
        <p:spPr>
          <a:xfrm>
            <a:off x="7616858" y="2914852"/>
            <a:ext cx="2422688" cy="1200329"/>
          </a:xfrm>
          <a:prstGeom prst="rect">
            <a:avLst/>
          </a:prstGeom>
          <a:noFill/>
        </p:spPr>
        <p:txBody>
          <a:bodyPr wrap="square" rtlCol="0">
            <a:spAutoFit/>
          </a:bodyPr>
          <a:lstStyle/>
          <a:p>
            <a:r>
              <a:rPr lang="en-IN" dirty="0"/>
              <a:t>According to the distribution USA is at the top with 273 universities.</a:t>
            </a:r>
          </a:p>
        </p:txBody>
      </p:sp>
    </p:spTree>
    <p:extLst>
      <p:ext uri="{BB962C8B-B14F-4D97-AF65-F5344CB8AC3E}">
        <p14:creationId xmlns:p14="http://schemas.microsoft.com/office/powerpoint/2010/main" val="170197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7BBB88CD-549F-6E1F-254F-CB9BCEE8E6B6}"/>
              </a:ext>
            </a:extLst>
          </p:cNvPr>
          <p:cNvPicPr>
            <a:picLocks noGrp="1" noChangeAspect="1"/>
          </p:cNvPicPr>
          <p:nvPr>
            <p:ph idx="1"/>
          </p:nvPr>
        </p:nvPicPr>
        <p:blipFill>
          <a:blip r:embed="rId2"/>
          <a:stretch>
            <a:fillRect/>
          </a:stretch>
        </p:blipFill>
        <p:spPr>
          <a:xfrm>
            <a:off x="70486" y="1722845"/>
            <a:ext cx="6900054" cy="3895725"/>
          </a:xfrm>
        </p:spPr>
      </p:pic>
      <p:sp>
        <p:nvSpPr>
          <p:cNvPr id="2" name="Title 3">
            <a:extLst>
              <a:ext uri="{FF2B5EF4-FFF2-40B4-BE49-F238E27FC236}">
                <a16:creationId xmlns:a16="http://schemas.microsoft.com/office/drawing/2014/main" id="{E9917EB4-E7E5-BF09-2E27-B1E389E07064}"/>
              </a:ext>
            </a:extLst>
          </p:cNvPr>
          <p:cNvSpPr txBox="1">
            <a:spLocks/>
          </p:cNvSpPr>
          <p:nvPr/>
        </p:nvSpPr>
        <p:spPr>
          <a:xfrm>
            <a:off x="-1" y="0"/>
            <a:ext cx="12192001" cy="89554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solidFill>
                  <a:schemeClr val="tx1"/>
                </a:solidFill>
              </a:rPr>
              <a:t>Q2 </a:t>
            </a:r>
            <a:r>
              <a:rPr lang="en-US" sz="2400" b="0" i="0" dirty="0">
                <a:solidFill>
                  <a:schemeClr val="tx1"/>
                </a:solidFill>
                <a:effectLst/>
                <a:latin typeface="Inter"/>
              </a:rPr>
              <a:t>What is the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distribution</a:t>
            </a:r>
            <a:r>
              <a:rPr lang="en-US" sz="2400" b="0" i="0" dirty="0">
                <a:solidFill>
                  <a:schemeClr val="tx1"/>
                </a:solidFill>
                <a:effectLst/>
                <a:latin typeface="Inter"/>
              </a:rPr>
              <a:t> of international students across different countries?</a:t>
            </a:r>
            <a:br>
              <a:rPr lang="en-US" sz="2400" b="0" i="0" dirty="0">
                <a:solidFill>
                  <a:schemeClr val="tx1"/>
                </a:solidFill>
                <a:effectLst/>
                <a:latin typeface="Inter"/>
              </a:rPr>
            </a:b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A767AB3-0FD6-8E3D-CAE6-6BA1BFD77E86}"/>
              </a:ext>
            </a:extLst>
          </p:cNvPr>
          <p:cNvSpPr txBox="1"/>
          <p:nvPr/>
        </p:nvSpPr>
        <p:spPr>
          <a:xfrm>
            <a:off x="7153930" y="2967335"/>
            <a:ext cx="3091283" cy="1477328"/>
          </a:xfrm>
          <a:prstGeom prst="rect">
            <a:avLst/>
          </a:prstGeom>
          <a:noFill/>
        </p:spPr>
        <p:txBody>
          <a:bodyPr wrap="square" rtlCol="0">
            <a:spAutoFit/>
          </a:bodyPr>
          <a:lstStyle/>
          <a:p>
            <a:r>
              <a:rPr lang="en-IN" dirty="0"/>
              <a:t>As per the distribution most number of international students are in USA and then comes UK and so on.</a:t>
            </a:r>
          </a:p>
        </p:txBody>
      </p:sp>
    </p:spTree>
    <p:extLst>
      <p:ext uri="{BB962C8B-B14F-4D97-AF65-F5344CB8AC3E}">
        <p14:creationId xmlns:p14="http://schemas.microsoft.com/office/powerpoint/2010/main" val="35060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536569"/>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Q3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Which country has the highest number of female students enrolled in universities? How many universities are ranked by each ranking system?</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6CE4AB9D-9EC0-35DE-003F-969CFA71CDAF}"/>
              </a:ext>
            </a:extLst>
          </p:cNvPr>
          <p:cNvPicPr>
            <a:picLocks noGrp="1" noChangeAspect="1"/>
          </p:cNvPicPr>
          <p:nvPr>
            <p:ph idx="1"/>
          </p:nvPr>
        </p:nvPicPr>
        <p:blipFill>
          <a:blip r:embed="rId2"/>
          <a:stretch>
            <a:fillRect/>
          </a:stretch>
        </p:blipFill>
        <p:spPr>
          <a:xfrm>
            <a:off x="2021203" y="1536569"/>
            <a:ext cx="8149594" cy="3517114"/>
          </a:xfrm>
        </p:spPr>
      </p:pic>
      <p:sp>
        <p:nvSpPr>
          <p:cNvPr id="2" name="TextBox 1">
            <a:extLst>
              <a:ext uri="{FF2B5EF4-FFF2-40B4-BE49-F238E27FC236}">
                <a16:creationId xmlns:a16="http://schemas.microsoft.com/office/drawing/2014/main" id="{778D8333-2CA4-03E0-1717-0A819F9D29F6}"/>
              </a:ext>
            </a:extLst>
          </p:cNvPr>
          <p:cNvSpPr txBox="1"/>
          <p:nvPr/>
        </p:nvSpPr>
        <p:spPr>
          <a:xfrm>
            <a:off x="157316" y="5175245"/>
            <a:ext cx="2812026" cy="1477328"/>
          </a:xfrm>
          <a:prstGeom prst="rect">
            <a:avLst/>
          </a:prstGeom>
          <a:noFill/>
        </p:spPr>
        <p:txBody>
          <a:bodyPr wrap="square" rtlCol="0">
            <a:spAutoFit/>
          </a:bodyPr>
          <a:lstStyle/>
          <a:p>
            <a:r>
              <a:rPr lang="en-IN" dirty="0"/>
              <a:t>The country with highest number of female students is USA with 18.6k female students. </a:t>
            </a:r>
          </a:p>
        </p:txBody>
      </p:sp>
      <p:sp>
        <p:nvSpPr>
          <p:cNvPr id="5" name="TextBox 4">
            <a:extLst>
              <a:ext uri="{FF2B5EF4-FFF2-40B4-BE49-F238E27FC236}">
                <a16:creationId xmlns:a16="http://schemas.microsoft.com/office/drawing/2014/main" id="{85FDA26A-924C-4D42-498F-A2649EACECBB}"/>
              </a:ext>
            </a:extLst>
          </p:cNvPr>
          <p:cNvSpPr txBox="1"/>
          <p:nvPr/>
        </p:nvSpPr>
        <p:spPr>
          <a:xfrm>
            <a:off x="7806812" y="5053683"/>
            <a:ext cx="4296698" cy="1754326"/>
          </a:xfrm>
          <a:prstGeom prst="rect">
            <a:avLst/>
          </a:prstGeom>
          <a:noFill/>
        </p:spPr>
        <p:txBody>
          <a:bodyPr wrap="square" rtlCol="0">
            <a:spAutoFit/>
          </a:bodyPr>
          <a:lstStyle/>
          <a:p>
            <a:r>
              <a:rPr lang="en-IN" dirty="0"/>
              <a:t>Universities by each ranking system are 1024 universities by </a:t>
            </a:r>
            <a:r>
              <a:rPr lang="en-US" sz="1800" dirty="0"/>
              <a:t>Center for </a:t>
            </a:r>
            <a:r>
              <a:rPr lang="en-US" dirty="0"/>
              <a:t>W</a:t>
            </a:r>
            <a:r>
              <a:rPr lang="en-US" sz="1800" dirty="0"/>
              <a:t>orld </a:t>
            </a:r>
            <a:r>
              <a:rPr lang="en-US" dirty="0"/>
              <a:t>U</a:t>
            </a:r>
            <a:r>
              <a:rPr lang="en-US" sz="1800" dirty="0"/>
              <a:t>niversity Rankings, 93 by Shanghai Ranking and 245 by Times Higher Education World University Ranking</a:t>
            </a:r>
            <a:endParaRPr lang="en-IN" dirty="0"/>
          </a:p>
        </p:txBody>
      </p:sp>
    </p:spTree>
    <p:extLst>
      <p:ext uri="{BB962C8B-B14F-4D97-AF65-F5344CB8AC3E}">
        <p14:creationId xmlns:p14="http://schemas.microsoft.com/office/powerpoint/2010/main" val="183982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272619"/>
          </a:xfrm>
        </p:spPr>
        <p:txBody>
          <a:bodyPr>
            <a:noAutofit/>
          </a:bodyPr>
          <a:lstStyle/>
          <a:p>
            <a:pPr algn="l"/>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Q4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the average score for universities according to each ranking system?</a:t>
            </a:r>
            <a:b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FDE009D8-EE01-0D3B-7934-C7FE77B80E57}"/>
              </a:ext>
            </a:extLst>
          </p:cNvPr>
          <p:cNvPicPr>
            <a:picLocks noGrp="1" noChangeAspect="1"/>
          </p:cNvPicPr>
          <p:nvPr>
            <p:ph idx="1"/>
          </p:nvPr>
        </p:nvPicPr>
        <p:blipFill>
          <a:blip r:embed="rId2"/>
          <a:stretch>
            <a:fillRect/>
          </a:stretch>
        </p:blipFill>
        <p:spPr>
          <a:xfrm>
            <a:off x="273377" y="2059853"/>
            <a:ext cx="6350590" cy="3552825"/>
          </a:xfrm>
        </p:spPr>
      </p:pic>
      <p:sp>
        <p:nvSpPr>
          <p:cNvPr id="5" name="TextBox 4">
            <a:extLst>
              <a:ext uri="{FF2B5EF4-FFF2-40B4-BE49-F238E27FC236}">
                <a16:creationId xmlns:a16="http://schemas.microsoft.com/office/drawing/2014/main" id="{18D49883-24E3-85CF-B685-2D723C98E2D7}"/>
              </a:ext>
            </a:extLst>
          </p:cNvPr>
          <p:cNvSpPr txBox="1"/>
          <p:nvPr/>
        </p:nvSpPr>
        <p:spPr>
          <a:xfrm>
            <a:off x="7030065" y="2967335"/>
            <a:ext cx="4060722" cy="1200329"/>
          </a:xfrm>
          <a:prstGeom prst="rect">
            <a:avLst/>
          </a:prstGeom>
          <a:noFill/>
        </p:spPr>
        <p:txBody>
          <a:bodyPr wrap="square">
            <a:spAutoFit/>
          </a:bodyPr>
          <a:lstStyle/>
          <a:p>
            <a:pPr algn="ctr"/>
            <a:r>
              <a:rPr lang="en-US" sz="1800" i="0" dirty="0">
                <a:effectLst/>
              </a:rPr>
              <a:t>A </a:t>
            </a:r>
            <a:r>
              <a:rPr lang="en-US" dirty="0"/>
              <a:t>multi-row card</a:t>
            </a:r>
            <a:r>
              <a:rPr lang="en-US" sz="1800" i="0" dirty="0">
                <a:effectLst/>
              </a:rPr>
              <a:t> and slicer displaying the average scores for universities according to each ranking system.</a:t>
            </a:r>
            <a:r>
              <a:rPr lang="en-US" sz="1800" dirty="0"/>
              <a:t> </a:t>
            </a:r>
          </a:p>
        </p:txBody>
      </p:sp>
    </p:spTree>
    <p:extLst>
      <p:ext uri="{BB962C8B-B14F-4D97-AF65-F5344CB8AC3E}">
        <p14:creationId xmlns:p14="http://schemas.microsoft.com/office/powerpoint/2010/main" val="303163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093509"/>
          </a:xfrm>
        </p:spPr>
        <p:txBody>
          <a:bodyPr>
            <a:noAutofit/>
          </a:bodyPr>
          <a:lstStyle/>
          <a:p>
            <a:pPr algn="l"/>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Q5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does the ranking system affect a university's student-staff ratio?</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CC640DA1-670D-C087-C0C5-A77BA9EF3545}"/>
              </a:ext>
            </a:extLst>
          </p:cNvPr>
          <p:cNvPicPr>
            <a:picLocks noGrp="1" noChangeAspect="1"/>
          </p:cNvPicPr>
          <p:nvPr>
            <p:ph idx="1"/>
          </p:nvPr>
        </p:nvPicPr>
        <p:blipFill>
          <a:blip r:embed="rId2"/>
          <a:stretch>
            <a:fillRect/>
          </a:stretch>
        </p:blipFill>
        <p:spPr>
          <a:xfrm>
            <a:off x="78528" y="2247900"/>
            <a:ext cx="6626689" cy="3676650"/>
          </a:xfrm>
        </p:spPr>
      </p:pic>
      <p:sp>
        <p:nvSpPr>
          <p:cNvPr id="5" name="TextBox 4">
            <a:extLst>
              <a:ext uri="{FF2B5EF4-FFF2-40B4-BE49-F238E27FC236}">
                <a16:creationId xmlns:a16="http://schemas.microsoft.com/office/drawing/2014/main" id="{267DDED3-5BFA-7132-0B0F-512F08D7D862}"/>
              </a:ext>
            </a:extLst>
          </p:cNvPr>
          <p:cNvSpPr txBox="1"/>
          <p:nvPr/>
        </p:nvSpPr>
        <p:spPr>
          <a:xfrm>
            <a:off x="7285703" y="2680013"/>
            <a:ext cx="3923071" cy="1849161"/>
          </a:xfrm>
          <a:prstGeom prst="rect">
            <a:avLst/>
          </a:prstGeom>
          <a:noFill/>
        </p:spPr>
        <p:txBody>
          <a:bodyPr wrap="square">
            <a:spAutoFit/>
          </a:bodyPr>
          <a:lstStyle/>
          <a:p>
            <a:pPr>
              <a:lnSpc>
                <a:spcPts val="2799"/>
              </a:lnSpc>
              <a:buSzPct val="100000"/>
            </a:pPr>
            <a:r>
              <a:rPr lang="en-US" dirty="0">
                <a:effectLst/>
                <a:ea typeface="Calibri" panose="020F0502020204030204" pitchFamily="34" charset="0"/>
                <a:cs typeface="Times New Roman" panose="02020603050405020304" pitchFamily="18" charset="0"/>
              </a:rPr>
              <a:t>Analyzing the relationship between ranking system and student-staff ratios, the higher-ranked universities tend to have </a:t>
            </a:r>
            <a:r>
              <a:rPr lang="en-US" dirty="0">
                <a:ea typeface="Calibri" panose="020F0502020204030204" pitchFamily="34" charset="0"/>
                <a:cs typeface="Times New Roman" panose="02020603050405020304" pitchFamily="18" charset="0"/>
              </a:rPr>
              <a:t>higher</a:t>
            </a:r>
            <a:r>
              <a:rPr lang="en-US" dirty="0">
                <a:effectLst/>
                <a:ea typeface="Calibri" panose="020F0502020204030204" pitchFamily="34" charset="0"/>
                <a:cs typeface="Times New Roman" panose="02020603050405020304" pitchFamily="18" charset="0"/>
              </a:rPr>
              <a:t> ratios</a:t>
            </a:r>
            <a:r>
              <a:rPr lang="en-US" dirty="0">
                <a:ea typeface="Barlow" pitchFamily="34" charset="-122"/>
                <a:cs typeface="Barlow" pitchFamily="34" charset="-120"/>
              </a:rPr>
              <a:t>.</a:t>
            </a:r>
            <a:endParaRPr lang="en-US" dirty="0"/>
          </a:p>
        </p:txBody>
      </p:sp>
    </p:spTree>
    <p:extLst>
      <p:ext uri="{BB962C8B-B14F-4D97-AF65-F5344CB8AC3E}">
        <p14:creationId xmlns:p14="http://schemas.microsoft.com/office/powerpoint/2010/main" val="189201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197204"/>
          </a:xfrm>
        </p:spPr>
        <p:txBody>
          <a:bodyPr>
            <a:noAutofit/>
          </a:bodyPr>
          <a:lstStyle/>
          <a:p>
            <a:pPr algn="l"/>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Q6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are the most important criteria considered by ranking systems?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C4A061B5-CD46-2A5C-5402-5EC7B9AE17E3}"/>
              </a:ext>
            </a:extLst>
          </p:cNvPr>
          <p:cNvPicPr>
            <a:picLocks noGrp="1" noChangeAspect="1"/>
          </p:cNvPicPr>
          <p:nvPr>
            <p:ph idx="1"/>
          </p:nvPr>
        </p:nvPicPr>
        <p:blipFill>
          <a:blip r:embed="rId2"/>
          <a:stretch>
            <a:fillRect/>
          </a:stretch>
        </p:blipFill>
        <p:spPr>
          <a:xfrm>
            <a:off x="142959" y="3028950"/>
            <a:ext cx="6385392" cy="2266950"/>
          </a:xfrm>
        </p:spPr>
      </p:pic>
      <p:sp>
        <p:nvSpPr>
          <p:cNvPr id="5" name="TextBox 4">
            <a:extLst>
              <a:ext uri="{FF2B5EF4-FFF2-40B4-BE49-F238E27FC236}">
                <a16:creationId xmlns:a16="http://schemas.microsoft.com/office/drawing/2014/main" id="{5785405B-FD01-2FF3-65F4-3400E259699B}"/>
              </a:ext>
            </a:extLst>
          </p:cNvPr>
          <p:cNvSpPr txBox="1"/>
          <p:nvPr/>
        </p:nvSpPr>
        <p:spPr>
          <a:xfrm>
            <a:off x="6895997" y="3485157"/>
            <a:ext cx="3963682" cy="1130118"/>
          </a:xfrm>
          <a:prstGeom prst="rect">
            <a:avLst/>
          </a:prstGeom>
          <a:noFill/>
        </p:spPr>
        <p:txBody>
          <a:bodyPr wrap="square">
            <a:spAutoFit/>
          </a:bodyPr>
          <a:lstStyle/>
          <a:p>
            <a:pPr algn="l">
              <a:lnSpc>
                <a:spcPts val="2799"/>
              </a:lnSpc>
              <a:buSzPct val="100000"/>
            </a:pPr>
            <a:r>
              <a:rPr lang="en-US" dirty="0">
                <a:solidFill>
                  <a:srgbClr val="E5E0DF"/>
                </a:solidFill>
                <a:latin typeface="Barlow" pitchFamily="34" charset="0"/>
                <a:ea typeface="Barlow" pitchFamily="34" charset="-122"/>
                <a:cs typeface="Barlow" pitchFamily="34" charset="-120"/>
              </a:rPr>
              <a:t>Criteria’</a:t>
            </a:r>
            <a:r>
              <a:rPr lang="en-US" sz="1800" dirty="0">
                <a:solidFill>
                  <a:srgbClr val="E5E0DF"/>
                </a:solidFill>
                <a:latin typeface="Barlow" pitchFamily="34" charset="0"/>
                <a:ea typeface="Barlow" pitchFamily="34" charset="-122"/>
                <a:cs typeface="Barlow" pitchFamily="34" charset="-120"/>
              </a:rPr>
              <a:t>s such as Alumni Employment, Citations Rank, and Influence Rank are top 3.</a:t>
            </a:r>
            <a:endParaRPr lang="en-US" sz="1800" dirty="0"/>
          </a:p>
        </p:txBody>
      </p:sp>
    </p:spTree>
    <p:extLst>
      <p:ext uri="{BB962C8B-B14F-4D97-AF65-F5344CB8AC3E}">
        <p14:creationId xmlns:p14="http://schemas.microsoft.com/office/powerpoint/2010/main" val="30825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187777"/>
          </a:xfrm>
        </p:spPr>
        <p:txBody>
          <a:bodyPr>
            <a:noAutofit/>
          </a:bodyPr>
          <a:lstStyle/>
          <a:p>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Q7 Is there a correlation between a university's score and the number of international students?</a:t>
            </a:r>
            <a:endParaRPr lang="en-IN" sz="5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F1CFC8CF-6407-6C36-5597-A017DD11EF70}"/>
              </a:ext>
            </a:extLst>
          </p:cNvPr>
          <p:cNvPicPr>
            <a:picLocks noGrp="1" noChangeAspect="1"/>
          </p:cNvPicPr>
          <p:nvPr>
            <p:ph idx="1"/>
          </p:nvPr>
        </p:nvPicPr>
        <p:blipFill>
          <a:blip r:embed="rId2"/>
          <a:stretch>
            <a:fillRect/>
          </a:stretch>
        </p:blipFill>
        <p:spPr>
          <a:xfrm>
            <a:off x="89522" y="1531171"/>
            <a:ext cx="6391119" cy="2390379"/>
          </a:xfrm>
        </p:spPr>
      </p:pic>
      <p:sp>
        <p:nvSpPr>
          <p:cNvPr id="3" name="TextBox 2">
            <a:extLst>
              <a:ext uri="{FF2B5EF4-FFF2-40B4-BE49-F238E27FC236}">
                <a16:creationId xmlns:a16="http://schemas.microsoft.com/office/drawing/2014/main" id="{E17D548B-1586-B89D-1CA4-AAB0ED04498A}"/>
              </a:ext>
            </a:extLst>
          </p:cNvPr>
          <p:cNvSpPr txBox="1"/>
          <p:nvPr/>
        </p:nvSpPr>
        <p:spPr>
          <a:xfrm>
            <a:off x="6848287" y="1945867"/>
            <a:ext cx="4577000" cy="1754326"/>
          </a:xfrm>
          <a:prstGeom prst="rect">
            <a:avLst/>
          </a:prstGeom>
          <a:noFill/>
        </p:spPr>
        <p:txBody>
          <a:bodyPr wrap="square">
            <a:spAutoFit/>
          </a:bodyPr>
          <a:lstStyle/>
          <a:p>
            <a:r>
              <a:rPr lang="en-US" sz="1800" dirty="0">
                <a:effectLst/>
                <a:ea typeface="Times New Roman" panose="02020603050405020304" pitchFamily="18" charset="0"/>
              </a:rPr>
              <a:t>The two variables have a 0.63 correlation coefficient, which is regarded as a strong correlation. The amount of international students and a university's score have a significant positive correlation, according to this.</a:t>
            </a:r>
            <a:endParaRPr lang="en-US" dirty="0"/>
          </a:p>
        </p:txBody>
      </p:sp>
    </p:spTree>
    <p:extLst>
      <p:ext uri="{BB962C8B-B14F-4D97-AF65-F5344CB8AC3E}">
        <p14:creationId xmlns:p14="http://schemas.microsoft.com/office/powerpoint/2010/main" val="4080705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319753"/>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Q8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does the percentage of female students impact a university's ranking?</a:t>
            </a:r>
            <a:b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EDFEE2A7-D752-ABDD-5F58-47A62908C9CE}"/>
              </a:ext>
            </a:extLst>
          </p:cNvPr>
          <p:cNvPicPr>
            <a:picLocks noGrp="1" noChangeAspect="1"/>
          </p:cNvPicPr>
          <p:nvPr>
            <p:ph idx="1"/>
          </p:nvPr>
        </p:nvPicPr>
        <p:blipFill>
          <a:blip r:embed="rId2"/>
          <a:stretch>
            <a:fillRect/>
          </a:stretch>
        </p:blipFill>
        <p:spPr>
          <a:xfrm>
            <a:off x="103401" y="2209799"/>
            <a:ext cx="6073390" cy="3952875"/>
          </a:xfrm>
        </p:spPr>
      </p:pic>
      <p:sp>
        <p:nvSpPr>
          <p:cNvPr id="5" name="TextBox 4">
            <a:extLst>
              <a:ext uri="{FF2B5EF4-FFF2-40B4-BE49-F238E27FC236}">
                <a16:creationId xmlns:a16="http://schemas.microsoft.com/office/drawing/2014/main" id="{D0B97DCB-7C42-F224-EDBE-D2AF37050EA1}"/>
              </a:ext>
            </a:extLst>
          </p:cNvPr>
          <p:cNvSpPr txBox="1"/>
          <p:nvPr/>
        </p:nvSpPr>
        <p:spPr>
          <a:xfrm>
            <a:off x="6902655" y="2881315"/>
            <a:ext cx="3674219" cy="2208233"/>
          </a:xfrm>
          <a:prstGeom prst="rect">
            <a:avLst/>
          </a:prstGeom>
          <a:noFill/>
        </p:spPr>
        <p:txBody>
          <a:bodyPr wrap="square">
            <a:spAutoFit/>
          </a:bodyPr>
          <a:lstStyle/>
          <a:p>
            <a:pPr algn="l">
              <a:lnSpc>
                <a:spcPts val="2799"/>
              </a:lnSpc>
              <a:buSzPct val="100000"/>
            </a:pPr>
            <a:r>
              <a:rPr lang="en-US" dirty="0">
                <a:ea typeface="Calibri" panose="020F0502020204030204" pitchFamily="34" charset="0"/>
                <a:cs typeface="Times New Roman" panose="02020603050405020304" pitchFamily="18" charset="0"/>
              </a:rPr>
              <a:t>Scatter plots illustrating how the proportion of female students affects university rankings. This supports the planning and policies for gender inclusive education.</a:t>
            </a:r>
            <a:endParaRPr lang="en-US" sz="1750" dirty="0"/>
          </a:p>
        </p:txBody>
      </p:sp>
    </p:spTree>
    <p:extLst>
      <p:ext uri="{BB962C8B-B14F-4D97-AF65-F5344CB8AC3E}">
        <p14:creationId xmlns:p14="http://schemas.microsoft.com/office/powerpoint/2010/main" val="308108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p:txBody>
          <a:bodyPr>
            <a:noAutofit/>
          </a:bodyPr>
          <a:lstStyle/>
          <a:p>
            <a:pPr algn="ctr"/>
            <a:r>
              <a:rPr lang="en-IN" sz="4400" b="1" dirty="0"/>
              <a:t>ER DIAGRAM</a:t>
            </a:r>
          </a:p>
        </p:txBody>
      </p:sp>
      <p:pic>
        <p:nvPicPr>
          <p:cNvPr id="2" name="Content Placeholder 1">
            <a:extLst>
              <a:ext uri="{FF2B5EF4-FFF2-40B4-BE49-F238E27FC236}">
                <a16:creationId xmlns:a16="http://schemas.microsoft.com/office/drawing/2014/main" id="{19048AE2-F298-68E2-4488-E1982454FA2C}"/>
              </a:ext>
            </a:extLst>
          </p:cNvPr>
          <p:cNvPicPr>
            <a:picLocks noGrp="1" noChangeAspect="1"/>
          </p:cNvPicPr>
          <p:nvPr>
            <p:ph idx="1"/>
          </p:nvPr>
        </p:nvPicPr>
        <p:blipFill>
          <a:blip r:embed="rId2"/>
          <a:stretch>
            <a:fillRect/>
          </a:stretch>
        </p:blipFill>
        <p:spPr>
          <a:xfrm>
            <a:off x="448619" y="2615544"/>
            <a:ext cx="11294762" cy="3912909"/>
          </a:xfrm>
          <a:prstGeom prst="rect">
            <a:avLst/>
          </a:prstGeom>
        </p:spPr>
      </p:pic>
    </p:spTree>
    <p:extLst>
      <p:ext uri="{BB962C8B-B14F-4D97-AF65-F5344CB8AC3E}">
        <p14:creationId xmlns:p14="http://schemas.microsoft.com/office/powerpoint/2010/main" val="171987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432874"/>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Q9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Which university has the highest number of students?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B07E9EAE-AE2B-8F68-FF0E-B25546C5A52B}"/>
              </a:ext>
            </a:extLst>
          </p:cNvPr>
          <p:cNvPicPr>
            <a:picLocks noGrp="1" noChangeAspect="1"/>
          </p:cNvPicPr>
          <p:nvPr>
            <p:ph idx="1"/>
          </p:nvPr>
        </p:nvPicPr>
        <p:blipFill>
          <a:blip r:embed="rId2"/>
          <a:stretch>
            <a:fillRect/>
          </a:stretch>
        </p:blipFill>
        <p:spPr>
          <a:xfrm>
            <a:off x="1201363" y="2338819"/>
            <a:ext cx="2616301" cy="908715"/>
          </a:xfrm>
        </p:spPr>
      </p:pic>
      <p:sp>
        <p:nvSpPr>
          <p:cNvPr id="2" name="TextBox 1">
            <a:extLst>
              <a:ext uri="{FF2B5EF4-FFF2-40B4-BE49-F238E27FC236}">
                <a16:creationId xmlns:a16="http://schemas.microsoft.com/office/drawing/2014/main" id="{27C1386E-2216-735E-A35E-9C6504D3B5D5}"/>
              </a:ext>
            </a:extLst>
          </p:cNvPr>
          <p:cNvSpPr txBox="1"/>
          <p:nvPr/>
        </p:nvSpPr>
        <p:spPr>
          <a:xfrm>
            <a:off x="5448693" y="2595402"/>
            <a:ext cx="2837468" cy="923330"/>
          </a:xfrm>
          <a:prstGeom prst="rect">
            <a:avLst/>
          </a:prstGeom>
          <a:noFill/>
        </p:spPr>
        <p:txBody>
          <a:bodyPr wrap="square" rtlCol="0">
            <a:spAutoFit/>
          </a:bodyPr>
          <a:lstStyle/>
          <a:p>
            <a:r>
              <a:rPr lang="en-IN" dirty="0"/>
              <a:t>Using multi row card we can find the answer just like in the image</a:t>
            </a:r>
          </a:p>
        </p:txBody>
      </p:sp>
    </p:spTree>
    <p:extLst>
      <p:ext uri="{BB962C8B-B14F-4D97-AF65-F5344CB8AC3E}">
        <p14:creationId xmlns:p14="http://schemas.microsoft.com/office/powerpoint/2010/main" val="3283205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150070"/>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Q10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does the percentage of international students vary across different universities?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74E394F4-83CC-BDC9-6A5B-316163E814C1}"/>
              </a:ext>
            </a:extLst>
          </p:cNvPr>
          <p:cNvPicPr>
            <a:picLocks noGrp="1" noChangeAspect="1"/>
          </p:cNvPicPr>
          <p:nvPr>
            <p:ph idx="1"/>
          </p:nvPr>
        </p:nvPicPr>
        <p:blipFill>
          <a:blip r:embed="rId2"/>
          <a:stretch>
            <a:fillRect/>
          </a:stretch>
        </p:blipFill>
        <p:spPr>
          <a:xfrm>
            <a:off x="107113" y="2028824"/>
            <a:ext cx="7605213" cy="4219575"/>
          </a:xfrm>
        </p:spPr>
      </p:pic>
      <p:sp>
        <p:nvSpPr>
          <p:cNvPr id="5" name="TextBox 4">
            <a:extLst>
              <a:ext uri="{FF2B5EF4-FFF2-40B4-BE49-F238E27FC236}">
                <a16:creationId xmlns:a16="http://schemas.microsoft.com/office/drawing/2014/main" id="{B48E5E4C-EA2F-8458-C00E-0EB4D0E28878}"/>
              </a:ext>
            </a:extLst>
          </p:cNvPr>
          <p:cNvSpPr txBox="1"/>
          <p:nvPr/>
        </p:nvSpPr>
        <p:spPr>
          <a:xfrm>
            <a:off x="8135332" y="2505670"/>
            <a:ext cx="3337089" cy="1200329"/>
          </a:xfrm>
          <a:prstGeom prst="rect">
            <a:avLst/>
          </a:prstGeom>
          <a:noFill/>
        </p:spPr>
        <p:txBody>
          <a:bodyPr wrap="square">
            <a:spAutoFit/>
          </a:bodyPr>
          <a:lstStyle/>
          <a:p>
            <a:r>
              <a:rPr lang="en-US" sz="1800" i="0" dirty="0">
                <a:effectLst/>
              </a:rPr>
              <a:t>A </a:t>
            </a:r>
            <a:r>
              <a:rPr lang="en-US" dirty="0"/>
              <a:t>Waterfall</a:t>
            </a:r>
            <a:r>
              <a:rPr lang="en-US" sz="1800" i="0" dirty="0">
                <a:effectLst/>
              </a:rPr>
              <a:t> chart displaying the variation in the percentage of international students across universities.</a:t>
            </a:r>
          </a:p>
        </p:txBody>
      </p:sp>
    </p:spTree>
    <p:extLst>
      <p:ext uri="{BB962C8B-B14F-4D97-AF65-F5344CB8AC3E}">
        <p14:creationId xmlns:p14="http://schemas.microsoft.com/office/powerpoint/2010/main" val="181122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385740"/>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Q11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there a correlation between a university's ranking and its student-staff ratio?</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434B521D-5609-D933-3DA8-055FE92E729C}"/>
              </a:ext>
            </a:extLst>
          </p:cNvPr>
          <p:cNvPicPr>
            <a:picLocks noGrp="1" noChangeAspect="1"/>
          </p:cNvPicPr>
          <p:nvPr>
            <p:ph idx="1"/>
          </p:nvPr>
        </p:nvPicPr>
        <p:blipFill>
          <a:blip r:embed="rId2"/>
          <a:stretch>
            <a:fillRect/>
          </a:stretch>
        </p:blipFill>
        <p:spPr>
          <a:xfrm>
            <a:off x="398889" y="2324100"/>
            <a:ext cx="4972050" cy="3829050"/>
          </a:xfrm>
        </p:spPr>
      </p:pic>
      <p:sp>
        <p:nvSpPr>
          <p:cNvPr id="5" name="TextBox 4">
            <a:extLst>
              <a:ext uri="{FF2B5EF4-FFF2-40B4-BE49-F238E27FC236}">
                <a16:creationId xmlns:a16="http://schemas.microsoft.com/office/drawing/2014/main" id="{C7FD8796-6BC5-D7B9-3EC9-469064EAAFE4}"/>
              </a:ext>
            </a:extLst>
          </p:cNvPr>
          <p:cNvSpPr txBox="1"/>
          <p:nvPr/>
        </p:nvSpPr>
        <p:spPr>
          <a:xfrm>
            <a:off x="5514680" y="2505670"/>
            <a:ext cx="6165130" cy="923330"/>
          </a:xfrm>
          <a:prstGeom prst="rect">
            <a:avLst/>
          </a:prstGeom>
          <a:noFill/>
        </p:spPr>
        <p:txBody>
          <a:bodyPr wrap="square">
            <a:spAutoFit/>
          </a:bodyPr>
          <a:lstStyle/>
          <a:p>
            <a:r>
              <a:rPr lang="en-IN" dirty="0"/>
              <a:t>The relationship between student-staff ratios and university rankings using Scatter plot. It optimizes resources.</a:t>
            </a:r>
          </a:p>
        </p:txBody>
      </p:sp>
    </p:spTree>
    <p:extLst>
      <p:ext uri="{BB962C8B-B14F-4D97-AF65-F5344CB8AC3E}">
        <p14:creationId xmlns:p14="http://schemas.microsoft.com/office/powerpoint/2010/main" val="2317143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140643"/>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Q12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does the number of students in universities change over time?</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F8B0228E-E8A9-B4AA-AA64-06C75A241061}"/>
              </a:ext>
            </a:extLst>
          </p:cNvPr>
          <p:cNvPicPr>
            <a:picLocks noGrp="1" noChangeAspect="1"/>
          </p:cNvPicPr>
          <p:nvPr>
            <p:ph idx="1"/>
          </p:nvPr>
        </p:nvPicPr>
        <p:blipFill>
          <a:blip r:embed="rId2"/>
          <a:stretch>
            <a:fillRect/>
          </a:stretch>
        </p:blipFill>
        <p:spPr>
          <a:xfrm>
            <a:off x="282070" y="2514600"/>
            <a:ext cx="5203704" cy="2400300"/>
          </a:xfrm>
        </p:spPr>
      </p:pic>
      <p:sp>
        <p:nvSpPr>
          <p:cNvPr id="5" name="TextBox 4">
            <a:extLst>
              <a:ext uri="{FF2B5EF4-FFF2-40B4-BE49-F238E27FC236}">
                <a16:creationId xmlns:a16="http://schemas.microsoft.com/office/drawing/2014/main" id="{6414AE11-63E2-B2C1-8EAC-41D2449E7CAB}"/>
              </a:ext>
            </a:extLst>
          </p:cNvPr>
          <p:cNvSpPr txBox="1"/>
          <p:nvPr/>
        </p:nvSpPr>
        <p:spPr>
          <a:xfrm>
            <a:off x="5744800" y="2798218"/>
            <a:ext cx="6165130" cy="965201"/>
          </a:xfrm>
          <a:prstGeom prst="rect">
            <a:avLst/>
          </a:prstGeom>
          <a:noFill/>
        </p:spPr>
        <p:txBody>
          <a:bodyPr wrap="square">
            <a:spAutoFit/>
          </a:bodyPr>
          <a:lstStyle/>
          <a:p>
            <a:pPr>
              <a:lnSpc>
                <a:spcPct val="107000"/>
              </a:lnSpc>
              <a:spcAft>
                <a:spcPts val="800"/>
              </a:spcAft>
            </a:pPr>
            <a:r>
              <a:rPr lang="en-IN" kern="100" dirty="0">
                <a:ea typeface="Calibri" panose="020F0502020204030204" pitchFamily="34" charset="0"/>
                <a:cs typeface="Times New Roman" panose="02020603050405020304" pitchFamily="18" charset="0"/>
              </a:rPr>
              <a:t>T</a:t>
            </a:r>
            <a:r>
              <a:rPr lang="en-IN" sz="1800" kern="100" dirty="0">
                <a:effectLst/>
                <a:ea typeface="Calibri" panose="020F0502020204030204" pitchFamily="34" charset="0"/>
                <a:cs typeface="Times New Roman" panose="02020603050405020304" pitchFamily="18" charset="0"/>
              </a:rPr>
              <a:t>here is not so much of a change till 2015 but after the year there is a huge drop in the total number of students.</a:t>
            </a:r>
          </a:p>
        </p:txBody>
      </p:sp>
    </p:spTree>
    <p:extLst>
      <p:ext uri="{BB962C8B-B14F-4D97-AF65-F5344CB8AC3E}">
        <p14:creationId xmlns:p14="http://schemas.microsoft.com/office/powerpoint/2010/main" val="2747716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131216"/>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Q13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there a correlation between a university's ranking score and the student-staff ratio over the years?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F3EDA4EA-0F4F-033B-570B-D2C89348AC70}"/>
              </a:ext>
            </a:extLst>
          </p:cNvPr>
          <p:cNvPicPr>
            <a:picLocks noGrp="1" noChangeAspect="1"/>
          </p:cNvPicPr>
          <p:nvPr>
            <p:ph idx="1"/>
          </p:nvPr>
        </p:nvPicPr>
        <p:blipFill>
          <a:blip r:embed="rId2"/>
          <a:stretch>
            <a:fillRect/>
          </a:stretch>
        </p:blipFill>
        <p:spPr>
          <a:xfrm>
            <a:off x="231077" y="2095500"/>
            <a:ext cx="5155691" cy="3886200"/>
          </a:xfrm>
        </p:spPr>
      </p:pic>
      <p:sp>
        <p:nvSpPr>
          <p:cNvPr id="5" name="TextBox 4">
            <a:extLst>
              <a:ext uri="{FF2B5EF4-FFF2-40B4-BE49-F238E27FC236}">
                <a16:creationId xmlns:a16="http://schemas.microsoft.com/office/drawing/2014/main" id="{BC12D7E1-B9EA-5313-CB35-C441DC165EB5}"/>
              </a:ext>
            </a:extLst>
          </p:cNvPr>
          <p:cNvSpPr txBox="1"/>
          <p:nvPr/>
        </p:nvSpPr>
        <p:spPr>
          <a:xfrm>
            <a:off x="6608189" y="2269206"/>
            <a:ext cx="4732255" cy="1200329"/>
          </a:xfrm>
          <a:prstGeom prst="rect">
            <a:avLst/>
          </a:prstGeom>
          <a:noFill/>
        </p:spPr>
        <p:txBody>
          <a:bodyPr wrap="square">
            <a:spAutoFit/>
          </a:bodyPr>
          <a:lstStyle/>
          <a:p>
            <a:pPr algn="ctr"/>
            <a:r>
              <a:rPr lang="en-US" dirty="0"/>
              <a:t>Column chart with line graph</a:t>
            </a:r>
            <a:r>
              <a:rPr lang="en-US" sz="1800" i="0" dirty="0">
                <a:effectLst/>
              </a:rPr>
              <a:t> showing the correlation between university ranking scores and student-staff ratios over the years.</a:t>
            </a:r>
          </a:p>
        </p:txBody>
      </p:sp>
    </p:spTree>
    <p:extLst>
      <p:ext uri="{BB962C8B-B14F-4D97-AF65-F5344CB8AC3E}">
        <p14:creationId xmlns:p14="http://schemas.microsoft.com/office/powerpoint/2010/main" val="198191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244338"/>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Q14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does the percentage of international students vary across different years?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8F139E5F-ABE3-D4E4-6A56-536FDECFFD2B}"/>
              </a:ext>
            </a:extLst>
          </p:cNvPr>
          <p:cNvPicPr>
            <a:picLocks noGrp="1" noChangeAspect="1"/>
          </p:cNvPicPr>
          <p:nvPr>
            <p:ph idx="1"/>
          </p:nvPr>
        </p:nvPicPr>
        <p:blipFill>
          <a:blip r:embed="rId2"/>
          <a:stretch>
            <a:fillRect/>
          </a:stretch>
        </p:blipFill>
        <p:spPr>
          <a:xfrm>
            <a:off x="122041" y="2514600"/>
            <a:ext cx="6229786" cy="2743200"/>
          </a:xfrm>
        </p:spPr>
      </p:pic>
      <p:sp>
        <p:nvSpPr>
          <p:cNvPr id="5" name="TextBox 4">
            <a:extLst>
              <a:ext uri="{FF2B5EF4-FFF2-40B4-BE49-F238E27FC236}">
                <a16:creationId xmlns:a16="http://schemas.microsoft.com/office/drawing/2014/main" id="{391824B9-EBF5-2C0D-BA7E-1A8EC7742A9A}"/>
              </a:ext>
            </a:extLst>
          </p:cNvPr>
          <p:cNvSpPr txBox="1"/>
          <p:nvPr/>
        </p:nvSpPr>
        <p:spPr>
          <a:xfrm>
            <a:off x="7296346" y="3058229"/>
            <a:ext cx="3308809" cy="1754326"/>
          </a:xfrm>
          <a:prstGeom prst="rect">
            <a:avLst/>
          </a:prstGeom>
          <a:noFill/>
        </p:spPr>
        <p:txBody>
          <a:bodyPr wrap="square">
            <a:spAutoFit/>
          </a:bodyPr>
          <a:lstStyle/>
          <a:p>
            <a:r>
              <a:rPr lang="en-US" i="0" dirty="0">
                <a:effectLst/>
              </a:rPr>
              <a:t>Line graph displaying the proportion of international students by </a:t>
            </a:r>
            <a:r>
              <a:rPr lang="en-US" i="0" dirty="0" err="1">
                <a:effectLst/>
              </a:rPr>
              <a:t>year.This</a:t>
            </a:r>
            <a:r>
              <a:rPr lang="en-US" i="0" dirty="0">
                <a:effectLst/>
              </a:rPr>
              <a:t> demonstrates shifting patterns in the recruiting of international students.</a:t>
            </a:r>
            <a:endParaRPr lang="en-US" sz="1800" dirty="0"/>
          </a:p>
        </p:txBody>
      </p:sp>
    </p:spTree>
    <p:extLst>
      <p:ext uri="{BB962C8B-B14F-4D97-AF65-F5344CB8AC3E}">
        <p14:creationId xmlns:p14="http://schemas.microsoft.com/office/powerpoint/2010/main" val="3475667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131216"/>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Q15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the impact of a university's ranking on the number of international students it attracts?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Content Placeholder 2">
            <a:extLst>
              <a:ext uri="{FF2B5EF4-FFF2-40B4-BE49-F238E27FC236}">
                <a16:creationId xmlns:a16="http://schemas.microsoft.com/office/drawing/2014/main" id="{73CDEB24-1B5D-16B5-F3C0-62354E2D70CA}"/>
              </a:ext>
            </a:extLst>
          </p:cNvPr>
          <p:cNvPicPr>
            <a:picLocks noGrp="1" noChangeAspect="1"/>
          </p:cNvPicPr>
          <p:nvPr>
            <p:ph idx="1"/>
          </p:nvPr>
        </p:nvPicPr>
        <p:blipFill>
          <a:blip r:embed="rId2"/>
          <a:stretch>
            <a:fillRect/>
          </a:stretch>
        </p:blipFill>
        <p:spPr>
          <a:xfrm>
            <a:off x="335852" y="2076450"/>
            <a:ext cx="5282056" cy="3981450"/>
          </a:xfrm>
        </p:spPr>
      </p:pic>
      <p:sp>
        <p:nvSpPr>
          <p:cNvPr id="5" name="TextBox 4">
            <a:extLst>
              <a:ext uri="{FF2B5EF4-FFF2-40B4-BE49-F238E27FC236}">
                <a16:creationId xmlns:a16="http://schemas.microsoft.com/office/drawing/2014/main" id="{1EDCC2C7-A6DC-64F7-12AA-565977215882}"/>
              </a:ext>
            </a:extLst>
          </p:cNvPr>
          <p:cNvSpPr txBox="1"/>
          <p:nvPr/>
        </p:nvSpPr>
        <p:spPr>
          <a:xfrm>
            <a:off x="5788058" y="2347522"/>
            <a:ext cx="6165130" cy="923330"/>
          </a:xfrm>
          <a:prstGeom prst="rect">
            <a:avLst/>
          </a:prstGeom>
          <a:noFill/>
        </p:spPr>
        <p:txBody>
          <a:bodyPr wrap="square">
            <a:spAutoFit/>
          </a:bodyPr>
          <a:lstStyle/>
          <a:p>
            <a:pPr algn="ctr"/>
            <a:r>
              <a:rPr lang="en-US" dirty="0"/>
              <a:t>Column chart with line graph</a:t>
            </a:r>
            <a:r>
              <a:rPr lang="en-US" sz="1800" i="0" dirty="0">
                <a:effectLst/>
              </a:rPr>
              <a:t> showing the correlation between university ranking scores and number of international students over the years.</a:t>
            </a:r>
          </a:p>
        </p:txBody>
      </p:sp>
    </p:spTree>
    <p:extLst>
      <p:ext uri="{BB962C8B-B14F-4D97-AF65-F5344CB8AC3E}">
        <p14:creationId xmlns:p14="http://schemas.microsoft.com/office/powerpoint/2010/main" val="531977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187777"/>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Q16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there a relationship between a university's ranking score and the percentage of female students enrolled?</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7CA051FF-B1A3-BAE3-5B19-7F42E88FFDAB}"/>
              </a:ext>
            </a:extLst>
          </p:cNvPr>
          <p:cNvPicPr>
            <a:picLocks noGrp="1" noChangeAspect="1"/>
          </p:cNvPicPr>
          <p:nvPr>
            <p:ph idx="1"/>
          </p:nvPr>
        </p:nvPicPr>
        <p:blipFill>
          <a:blip r:embed="rId2"/>
          <a:stretch>
            <a:fillRect/>
          </a:stretch>
        </p:blipFill>
        <p:spPr>
          <a:xfrm>
            <a:off x="205870" y="2291585"/>
            <a:ext cx="5319065" cy="3661539"/>
          </a:xfrm>
        </p:spPr>
      </p:pic>
      <p:sp>
        <p:nvSpPr>
          <p:cNvPr id="5" name="TextBox 4">
            <a:extLst>
              <a:ext uri="{FF2B5EF4-FFF2-40B4-BE49-F238E27FC236}">
                <a16:creationId xmlns:a16="http://schemas.microsoft.com/office/drawing/2014/main" id="{229109A2-43D3-9A5B-ADC4-0A74CBBA393D}"/>
              </a:ext>
            </a:extLst>
          </p:cNvPr>
          <p:cNvSpPr txBox="1"/>
          <p:nvPr/>
        </p:nvSpPr>
        <p:spPr>
          <a:xfrm>
            <a:off x="6667067" y="2645026"/>
            <a:ext cx="3633982" cy="1477328"/>
          </a:xfrm>
          <a:prstGeom prst="rect">
            <a:avLst/>
          </a:prstGeom>
          <a:noFill/>
        </p:spPr>
        <p:txBody>
          <a:bodyPr wrap="square">
            <a:spAutoFit/>
          </a:bodyPr>
          <a:lstStyle/>
          <a:p>
            <a:r>
              <a:rPr lang="en-IN" dirty="0"/>
              <a:t>The relationship between ranking scores and student-staff ratios has not changed over time, according to the analysis.</a:t>
            </a:r>
          </a:p>
        </p:txBody>
      </p:sp>
    </p:spTree>
    <p:extLst>
      <p:ext uri="{BB962C8B-B14F-4D97-AF65-F5344CB8AC3E}">
        <p14:creationId xmlns:p14="http://schemas.microsoft.com/office/powerpoint/2010/main" val="3655539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253765"/>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Q17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does the percentage of international students affect a university's student-staff ratio?</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849F4D4E-AA64-C267-D516-2A634EF652AD}"/>
              </a:ext>
            </a:extLst>
          </p:cNvPr>
          <p:cNvPicPr>
            <a:picLocks noGrp="1" noChangeAspect="1"/>
          </p:cNvPicPr>
          <p:nvPr>
            <p:ph idx="1"/>
          </p:nvPr>
        </p:nvPicPr>
        <p:blipFill>
          <a:blip r:embed="rId2"/>
          <a:stretch>
            <a:fillRect/>
          </a:stretch>
        </p:blipFill>
        <p:spPr>
          <a:xfrm>
            <a:off x="361740" y="2228849"/>
            <a:ext cx="5975445" cy="3800475"/>
          </a:xfrm>
        </p:spPr>
      </p:pic>
      <p:sp>
        <p:nvSpPr>
          <p:cNvPr id="5" name="TextBox 4">
            <a:extLst>
              <a:ext uri="{FF2B5EF4-FFF2-40B4-BE49-F238E27FC236}">
                <a16:creationId xmlns:a16="http://schemas.microsoft.com/office/drawing/2014/main" id="{215359A5-67EF-CE63-6B6D-880AE096359E}"/>
              </a:ext>
            </a:extLst>
          </p:cNvPr>
          <p:cNvSpPr txBox="1"/>
          <p:nvPr/>
        </p:nvSpPr>
        <p:spPr>
          <a:xfrm>
            <a:off x="7258639" y="2362753"/>
            <a:ext cx="3396022" cy="2585323"/>
          </a:xfrm>
          <a:prstGeom prst="rect">
            <a:avLst/>
          </a:prstGeom>
          <a:noFill/>
        </p:spPr>
        <p:txBody>
          <a:bodyPr wrap="square">
            <a:spAutoFit/>
          </a:bodyPr>
          <a:lstStyle/>
          <a:p>
            <a:r>
              <a:rPr lang="en-IN" dirty="0"/>
              <a:t>There is a weak negative correlation between the percentage of international students and the student-staff ratio. </a:t>
            </a:r>
            <a:r>
              <a:rPr lang="en-US" dirty="0"/>
              <a:t>As a result, colleges with a larger proportion of international students tend to have lower student-to-staff ratios.</a:t>
            </a:r>
            <a:endParaRPr lang="en-IN" dirty="0"/>
          </a:p>
        </p:txBody>
      </p:sp>
    </p:spTree>
    <p:extLst>
      <p:ext uri="{BB962C8B-B14F-4D97-AF65-F5344CB8AC3E}">
        <p14:creationId xmlns:p14="http://schemas.microsoft.com/office/powerpoint/2010/main" val="105782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084082"/>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Q18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Are there any significant trends or patterns in the rankings of universities from different countries?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A95E2DF9-1F90-C71A-E2FD-89261B7D32D7}"/>
              </a:ext>
            </a:extLst>
          </p:cNvPr>
          <p:cNvPicPr>
            <a:picLocks noGrp="1" noChangeAspect="1"/>
          </p:cNvPicPr>
          <p:nvPr>
            <p:ph idx="1"/>
          </p:nvPr>
        </p:nvPicPr>
        <p:blipFill>
          <a:blip r:embed="rId2"/>
          <a:stretch>
            <a:fillRect/>
          </a:stretch>
        </p:blipFill>
        <p:spPr>
          <a:xfrm>
            <a:off x="134755" y="2133600"/>
            <a:ext cx="7667607" cy="4019550"/>
          </a:xfrm>
        </p:spPr>
      </p:pic>
      <p:sp>
        <p:nvSpPr>
          <p:cNvPr id="5" name="TextBox 4">
            <a:extLst>
              <a:ext uri="{FF2B5EF4-FFF2-40B4-BE49-F238E27FC236}">
                <a16:creationId xmlns:a16="http://schemas.microsoft.com/office/drawing/2014/main" id="{9B129A7E-BF31-D9F9-A494-4CFD908E6872}"/>
              </a:ext>
            </a:extLst>
          </p:cNvPr>
          <p:cNvSpPr txBox="1"/>
          <p:nvPr/>
        </p:nvSpPr>
        <p:spPr>
          <a:xfrm>
            <a:off x="8125906" y="2400461"/>
            <a:ext cx="3450210" cy="2585323"/>
          </a:xfrm>
          <a:prstGeom prst="rect">
            <a:avLst/>
          </a:prstGeom>
          <a:noFill/>
        </p:spPr>
        <p:txBody>
          <a:bodyPr wrap="square">
            <a:spAutoFit/>
          </a:bodyPr>
          <a:lstStyle/>
          <a:p>
            <a:r>
              <a:rPr lang="en-US" dirty="0"/>
              <a:t>Visualizations highlighting trends or patterns in university rankings. </a:t>
            </a:r>
            <a:r>
              <a:rPr lang="en-IN" dirty="0"/>
              <a:t>There have been a few significant patterns over time. The countries with the highest average scores are Sweden, Switzerland, the United States, and the United Kingdom.</a:t>
            </a:r>
          </a:p>
        </p:txBody>
      </p:sp>
    </p:spTree>
    <p:extLst>
      <p:ext uri="{BB962C8B-B14F-4D97-AF65-F5344CB8AC3E}">
        <p14:creationId xmlns:p14="http://schemas.microsoft.com/office/powerpoint/2010/main" val="362352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1143001" y="2476500"/>
            <a:ext cx="9905998" cy="1905000"/>
          </a:xfrm>
        </p:spPr>
        <p:txBody>
          <a:bodyPr>
            <a:normAutofit/>
          </a:bodyPr>
          <a:lstStyle/>
          <a:p>
            <a:pPr algn="ctr"/>
            <a:r>
              <a:rPr lang="en-IN" sz="4800" dirty="0"/>
              <a:t>DASHBOARDS</a:t>
            </a:r>
          </a:p>
        </p:txBody>
      </p:sp>
    </p:spTree>
    <p:extLst>
      <p:ext uri="{BB962C8B-B14F-4D97-AF65-F5344CB8AC3E}">
        <p14:creationId xmlns:p14="http://schemas.microsoft.com/office/powerpoint/2010/main" val="174327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1143001" y="2476500"/>
            <a:ext cx="9905998" cy="1905000"/>
          </a:xfrm>
        </p:spPr>
        <p:txBody>
          <a:bodyPr>
            <a:normAutofit/>
          </a:bodyPr>
          <a:lstStyle/>
          <a:p>
            <a:pPr algn="ctr"/>
            <a:r>
              <a:rPr lang="en-IN" sz="4800" dirty="0"/>
              <a:t>EDA questions</a:t>
            </a:r>
          </a:p>
        </p:txBody>
      </p:sp>
    </p:spTree>
    <p:extLst>
      <p:ext uri="{BB962C8B-B14F-4D97-AF65-F5344CB8AC3E}">
        <p14:creationId xmlns:p14="http://schemas.microsoft.com/office/powerpoint/2010/main" val="2299703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234911"/>
          </a:xfrm>
        </p:spPr>
        <p:txBody>
          <a:bodyPr>
            <a:noAutofit/>
          </a:bodyPr>
          <a:lstStyle/>
          <a:p>
            <a:pPr algn="l"/>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there a correlation between a country's GDP and the number of universities?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65E41C1-5A6C-46BC-13EF-414B154BFFE5}"/>
              </a:ext>
            </a:extLst>
          </p:cNvPr>
          <p:cNvSpPr>
            <a:spLocks noGrp="1"/>
          </p:cNvSpPr>
          <p:nvPr>
            <p:ph idx="1"/>
          </p:nvPr>
        </p:nvSpPr>
        <p:spPr>
          <a:xfrm>
            <a:off x="547525" y="2160701"/>
            <a:ext cx="9944508" cy="2536597"/>
          </a:xfrm>
        </p:spPr>
        <p:txBody>
          <a:bodyPr/>
          <a:lstStyle/>
          <a:p>
            <a:pPr marL="0" indent="0">
              <a:buNone/>
            </a:pPr>
            <a:r>
              <a:rPr lang="en-US" sz="1800" kern="100" dirty="0">
                <a:effectLst/>
                <a:ea typeface="Calibri" panose="020F0502020204030204" pitchFamily="34" charset="0"/>
                <a:cs typeface="Calibri Light" panose="020F0302020204030204" pitchFamily="34" charset="0"/>
              </a:rPr>
              <a:t>This question cannot be answered because the dataset does not contain a distinct column for GDP and there is insufficient information to answer it.</a:t>
            </a:r>
            <a:endParaRPr lang="en-IN" sz="18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857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273377"/>
            <a:ext cx="11792932" cy="1150070"/>
          </a:xfrm>
        </p:spPr>
        <p:txBody>
          <a:bodyPr>
            <a:noAutofit/>
          </a:bodyPr>
          <a:lstStyle/>
          <a:p>
            <a:pPr algn="l"/>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Q2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has the number of universities changed over the years in each country?</a:t>
            </a:r>
            <a:b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3AE0380-9B15-BAE6-5D38-3BC72BA27182}"/>
              </a:ext>
            </a:extLst>
          </p:cNvPr>
          <p:cNvPicPr>
            <a:picLocks noGrp="1" noChangeAspect="1"/>
          </p:cNvPicPr>
          <p:nvPr>
            <p:ph idx="1"/>
          </p:nvPr>
        </p:nvPicPr>
        <p:blipFill>
          <a:blip r:embed="rId2"/>
          <a:stretch>
            <a:fillRect/>
          </a:stretch>
        </p:blipFill>
        <p:spPr>
          <a:xfrm>
            <a:off x="0" y="1866900"/>
            <a:ext cx="4599399" cy="3990975"/>
          </a:xfrm>
        </p:spPr>
      </p:pic>
      <p:pic>
        <p:nvPicPr>
          <p:cNvPr id="8" name="Picture 7">
            <a:extLst>
              <a:ext uri="{FF2B5EF4-FFF2-40B4-BE49-F238E27FC236}">
                <a16:creationId xmlns:a16="http://schemas.microsoft.com/office/drawing/2014/main" id="{16DD6C0B-2D72-C6F5-96A8-1DB290988669}"/>
              </a:ext>
            </a:extLst>
          </p:cNvPr>
          <p:cNvPicPr>
            <a:picLocks noChangeAspect="1"/>
          </p:cNvPicPr>
          <p:nvPr/>
        </p:nvPicPr>
        <p:blipFill>
          <a:blip r:embed="rId3"/>
          <a:stretch>
            <a:fillRect/>
          </a:stretch>
        </p:blipFill>
        <p:spPr>
          <a:xfrm>
            <a:off x="4802341" y="1771287"/>
            <a:ext cx="3787468" cy="4191363"/>
          </a:xfrm>
          <a:prstGeom prst="rect">
            <a:avLst/>
          </a:prstGeom>
        </p:spPr>
      </p:pic>
      <p:sp>
        <p:nvSpPr>
          <p:cNvPr id="3" name="TextBox 2">
            <a:extLst>
              <a:ext uri="{FF2B5EF4-FFF2-40B4-BE49-F238E27FC236}">
                <a16:creationId xmlns:a16="http://schemas.microsoft.com/office/drawing/2014/main" id="{9326FD38-147F-1A85-3FBE-8C8DC616331F}"/>
              </a:ext>
            </a:extLst>
          </p:cNvPr>
          <p:cNvSpPr txBox="1"/>
          <p:nvPr/>
        </p:nvSpPr>
        <p:spPr>
          <a:xfrm>
            <a:off x="9002598" y="1674674"/>
            <a:ext cx="2432115" cy="2308324"/>
          </a:xfrm>
          <a:prstGeom prst="rect">
            <a:avLst/>
          </a:prstGeom>
          <a:noFill/>
        </p:spPr>
        <p:txBody>
          <a:bodyPr wrap="square">
            <a:spAutoFit/>
          </a:bodyPr>
          <a:lstStyle/>
          <a:p>
            <a:pPr algn="ctr"/>
            <a:r>
              <a:rPr lang="en-US" b="0" i="0" dirty="0">
                <a:effectLst/>
              </a:rPr>
              <a:t>A table showing the change in the number of universities over the years for each country. </a:t>
            </a:r>
            <a:r>
              <a:rPr lang="en-US" dirty="0"/>
              <a:t>In this we apply filter for country name.</a:t>
            </a:r>
          </a:p>
        </p:txBody>
      </p:sp>
    </p:spTree>
    <p:extLst>
      <p:ext uri="{BB962C8B-B14F-4D97-AF65-F5344CB8AC3E}">
        <p14:creationId xmlns:p14="http://schemas.microsoft.com/office/powerpoint/2010/main" val="214060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244338"/>
          </a:xfrm>
        </p:spPr>
        <p:txBody>
          <a:bodyPr>
            <a:noAutofit/>
          </a:bodyPr>
          <a:lstStyle/>
          <a:p>
            <a:pPr algn="l"/>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Q3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there a relationship between a country's population and the number of universities?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D5F396FD-615D-2329-6BC8-43A17BA6DC3B}"/>
              </a:ext>
            </a:extLst>
          </p:cNvPr>
          <p:cNvSpPr>
            <a:spLocks noGrp="1"/>
          </p:cNvSpPr>
          <p:nvPr>
            <p:ph idx="1"/>
          </p:nvPr>
        </p:nvSpPr>
        <p:spPr>
          <a:xfrm>
            <a:off x="1143001" y="1969416"/>
            <a:ext cx="9905998" cy="1961562"/>
          </a:xfrm>
        </p:spPr>
        <p:txBody>
          <a:bodyPr/>
          <a:lstStyle/>
          <a:p>
            <a:pPr marL="0" indent="0">
              <a:buNone/>
            </a:pPr>
            <a:r>
              <a:rPr lang="en-US" sz="1800" kern="100" dirty="0">
                <a:effectLst/>
                <a:ea typeface="Calibri" panose="020F0502020204030204" pitchFamily="34" charset="0"/>
                <a:cs typeface="Calibri Light" panose="020F0302020204030204" pitchFamily="34" charset="0"/>
              </a:rPr>
              <a:t>This question cannot be answered because the dataset does not contain a distinct column for population and there is insufficient information to answer it.</a:t>
            </a:r>
            <a:endParaRPr lang="en-IN" sz="1800" kern="1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63188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0294070" cy="1159497"/>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Q4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Are there any common criteria used by different ranking systems?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6">
            <a:extLst>
              <a:ext uri="{FF2B5EF4-FFF2-40B4-BE49-F238E27FC236}">
                <a16:creationId xmlns:a16="http://schemas.microsoft.com/office/drawing/2014/main" id="{8201546E-D8F1-660A-F91D-66E68D3455D7}"/>
              </a:ext>
            </a:extLst>
          </p:cNvPr>
          <p:cNvPicPr>
            <a:picLocks noGrp="1" noChangeAspect="1"/>
          </p:cNvPicPr>
          <p:nvPr>
            <p:ph idx="1"/>
          </p:nvPr>
        </p:nvPicPr>
        <p:blipFill>
          <a:blip r:embed="rId2"/>
          <a:stretch>
            <a:fillRect/>
          </a:stretch>
        </p:blipFill>
        <p:spPr>
          <a:xfrm>
            <a:off x="104722" y="2621210"/>
            <a:ext cx="8550381" cy="807790"/>
          </a:xfrm>
          <a:prstGeom prst="rect">
            <a:avLst/>
          </a:prstGeom>
        </p:spPr>
      </p:pic>
      <p:sp>
        <p:nvSpPr>
          <p:cNvPr id="5" name="TextBox 4">
            <a:extLst>
              <a:ext uri="{FF2B5EF4-FFF2-40B4-BE49-F238E27FC236}">
                <a16:creationId xmlns:a16="http://schemas.microsoft.com/office/drawing/2014/main" id="{3C2A777F-EE2F-6A5D-0E9E-B22CA35F343C}"/>
              </a:ext>
            </a:extLst>
          </p:cNvPr>
          <p:cNvSpPr txBox="1"/>
          <p:nvPr/>
        </p:nvSpPr>
        <p:spPr>
          <a:xfrm>
            <a:off x="1244338" y="4118181"/>
            <a:ext cx="6985261" cy="668837"/>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As can be seen in the table, there is no common criteria used by different ranking system.</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8531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4688"/>
            <a:ext cx="12192000" cy="1107624"/>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Q5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the trend in university rankings over the years according to each system?</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2ED969DA-E12D-0D58-DF86-A1E4630054CC}"/>
              </a:ext>
            </a:extLst>
          </p:cNvPr>
          <p:cNvPicPr>
            <a:picLocks noGrp="1" noChangeAspect="1"/>
          </p:cNvPicPr>
          <p:nvPr>
            <p:ph idx="1"/>
          </p:nvPr>
        </p:nvPicPr>
        <p:blipFill>
          <a:blip r:embed="rId2"/>
          <a:stretch>
            <a:fillRect/>
          </a:stretch>
        </p:blipFill>
        <p:spPr>
          <a:xfrm>
            <a:off x="112712" y="1900312"/>
            <a:ext cx="11924343" cy="2785988"/>
          </a:xfrm>
        </p:spPr>
      </p:pic>
      <p:sp>
        <p:nvSpPr>
          <p:cNvPr id="5" name="TextBox 4">
            <a:extLst>
              <a:ext uri="{FF2B5EF4-FFF2-40B4-BE49-F238E27FC236}">
                <a16:creationId xmlns:a16="http://schemas.microsoft.com/office/drawing/2014/main" id="{129E8622-B9F2-2500-DB9C-876DA5EE45A0}"/>
              </a:ext>
            </a:extLst>
          </p:cNvPr>
          <p:cNvSpPr txBox="1"/>
          <p:nvPr/>
        </p:nvSpPr>
        <p:spPr>
          <a:xfrm>
            <a:off x="3013435" y="4778919"/>
            <a:ext cx="6165130" cy="1754326"/>
          </a:xfrm>
          <a:prstGeom prst="rect">
            <a:avLst/>
          </a:prstGeom>
          <a:noFill/>
        </p:spPr>
        <p:txBody>
          <a:bodyPr wrap="square">
            <a:spAutoFit/>
          </a:bodyPr>
          <a:lstStyle/>
          <a:p>
            <a:r>
              <a:rPr lang="en-IN" dirty="0"/>
              <a:t>The three rankings' combined average ranking score has increased since 2010. This is most likely due to a variety of factors, including the rising demand for higher education, the expanding internationalization of higher education, and the rising rivalry between universities. </a:t>
            </a:r>
          </a:p>
        </p:txBody>
      </p:sp>
    </p:spTree>
    <p:extLst>
      <p:ext uri="{BB962C8B-B14F-4D97-AF65-F5344CB8AC3E}">
        <p14:creationId xmlns:p14="http://schemas.microsoft.com/office/powerpoint/2010/main" val="3675948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234911"/>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Q6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does the choice of ranking system affect a university's international student enrollment?</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AB4B990E-5A73-FD8F-571E-748070E0E6A2}"/>
              </a:ext>
            </a:extLst>
          </p:cNvPr>
          <p:cNvPicPr>
            <a:picLocks noGrp="1" noChangeAspect="1"/>
          </p:cNvPicPr>
          <p:nvPr>
            <p:ph idx="1"/>
          </p:nvPr>
        </p:nvPicPr>
        <p:blipFill>
          <a:blip r:embed="rId2"/>
          <a:stretch>
            <a:fillRect/>
          </a:stretch>
        </p:blipFill>
        <p:spPr>
          <a:xfrm>
            <a:off x="414458" y="2095500"/>
            <a:ext cx="4720086" cy="3733800"/>
          </a:xfrm>
        </p:spPr>
      </p:pic>
      <p:sp>
        <p:nvSpPr>
          <p:cNvPr id="3" name="TextBox 2">
            <a:extLst>
              <a:ext uri="{FF2B5EF4-FFF2-40B4-BE49-F238E27FC236}">
                <a16:creationId xmlns:a16="http://schemas.microsoft.com/office/drawing/2014/main" id="{B01CE8B4-DAED-58DC-FEAE-B81DFA644014}"/>
              </a:ext>
            </a:extLst>
          </p:cNvPr>
          <p:cNvSpPr txBox="1"/>
          <p:nvPr/>
        </p:nvSpPr>
        <p:spPr>
          <a:xfrm>
            <a:off x="5458119" y="2321426"/>
            <a:ext cx="6165130" cy="2031325"/>
          </a:xfrm>
          <a:prstGeom prst="rect">
            <a:avLst/>
          </a:prstGeom>
          <a:noFill/>
        </p:spPr>
        <p:txBody>
          <a:bodyPr wrap="square">
            <a:spAutoFit/>
          </a:bodyPr>
          <a:lstStyle/>
          <a:p>
            <a:r>
              <a:rPr lang="en-IN" dirty="0"/>
              <a:t>University rankings have an impact on the recruitment of international students at universities. The ranking method chosen by a university may have a number of impacts on the </a:t>
            </a:r>
            <a:r>
              <a:rPr lang="en-IN" dirty="0" err="1"/>
              <a:t>enrollment</a:t>
            </a:r>
            <a:r>
              <a:rPr lang="en-IN" dirty="0"/>
              <a:t> of international students. Higher rankings in a ranking system are preferred by students, and this adds to the marketing of the university.</a:t>
            </a:r>
          </a:p>
        </p:txBody>
      </p:sp>
    </p:spTree>
    <p:extLst>
      <p:ext uri="{BB962C8B-B14F-4D97-AF65-F5344CB8AC3E}">
        <p14:creationId xmlns:p14="http://schemas.microsoft.com/office/powerpoint/2010/main" val="1419041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102936"/>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Q7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Are there any criteria that have different weights in different ranking systems?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1AC66FB3-A3C6-2624-7C7A-4CD077E133C1}"/>
              </a:ext>
            </a:extLst>
          </p:cNvPr>
          <p:cNvPicPr>
            <a:picLocks noGrp="1" noChangeAspect="1"/>
          </p:cNvPicPr>
          <p:nvPr>
            <p:ph idx="1"/>
          </p:nvPr>
        </p:nvPicPr>
        <p:blipFill>
          <a:blip r:embed="rId2"/>
          <a:stretch>
            <a:fillRect/>
          </a:stretch>
        </p:blipFill>
        <p:spPr>
          <a:xfrm>
            <a:off x="169478" y="1935272"/>
            <a:ext cx="8878069" cy="2408129"/>
          </a:xfrm>
        </p:spPr>
      </p:pic>
      <p:sp>
        <p:nvSpPr>
          <p:cNvPr id="5" name="TextBox 4">
            <a:extLst>
              <a:ext uri="{FF2B5EF4-FFF2-40B4-BE49-F238E27FC236}">
                <a16:creationId xmlns:a16="http://schemas.microsoft.com/office/drawing/2014/main" id="{28401C66-C9D2-DA2B-5F2F-4C8805E7062C}"/>
              </a:ext>
            </a:extLst>
          </p:cNvPr>
          <p:cNvSpPr txBox="1"/>
          <p:nvPr/>
        </p:nvSpPr>
        <p:spPr>
          <a:xfrm>
            <a:off x="2132815" y="4489591"/>
            <a:ext cx="6207550" cy="2031325"/>
          </a:xfrm>
          <a:prstGeom prst="rect">
            <a:avLst/>
          </a:prstGeom>
          <a:noFill/>
        </p:spPr>
        <p:txBody>
          <a:bodyPr wrap="square">
            <a:spAutoFit/>
          </a:bodyPr>
          <a:lstStyle/>
          <a:p>
            <a:r>
              <a:rPr lang="en-IN" dirty="0"/>
              <a:t>As we can see, all three ranking systems use some of the same factors, such as reputation among academics, research production, and instruction quality. However, they assign different weights to these criteria. For instance, the CWUR prioritizes research and instruction equally between the </a:t>
            </a:r>
            <a:r>
              <a:rPr lang="en-IN" dirty="0" err="1"/>
              <a:t>THE</a:t>
            </a:r>
            <a:r>
              <a:rPr lang="en-IN" dirty="0"/>
              <a:t> and the Shanghai Ranking.</a:t>
            </a:r>
          </a:p>
        </p:txBody>
      </p:sp>
    </p:spTree>
    <p:extLst>
      <p:ext uri="{BB962C8B-B14F-4D97-AF65-F5344CB8AC3E}">
        <p14:creationId xmlns:p14="http://schemas.microsoft.com/office/powerpoint/2010/main" val="1907133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9905998" cy="1121790"/>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Q8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have the weights of ranking criteria changed over time?</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63CDA833-CD39-5A3F-E6CB-7F70087A6B52}"/>
              </a:ext>
            </a:extLst>
          </p:cNvPr>
          <p:cNvPicPr>
            <a:picLocks noGrp="1" noChangeAspect="1"/>
          </p:cNvPicPr>
          <p:nvPr>
            <p:ph idx="1"/>
          </p:nvPr>
        </p:nvPicPr>
        <p:blipFill>
          <a:blip r:embed="rId2"/>
          <a:stretch>
            <a:fillRect/>
          </a:stretch>
        </p:blipFill>
        <p:spPr>
          <a:xfrm>
            <a:off x="260305" y="2047875"/>
            <a:ext cx="2886165" cy="3124200"/>
          </a:xfrm>
        </p:spPr>
      </p:pic>
      <p:sp>
        <p:nvSpPr>
          <p:cNvPr id="5" name="TextBox 4">
            <a:extLst>
              <a:ext uri="{FF2B5EF4-FFF2-40B4-BE49-F238E27FC236}">
                <a16:creationId xmlns:a16="http://schemas.microsoft.com/office/drawing/2014/main" id="{419EFF0C-F8C9-AB41-9B35-AB1309DA06F0}"/>
              </a:ext>
            </a:extLst>
          </p:cNvPr>
          <p:cNvSpPr txBox="1"/>
          <p:nvPr/>
        </p:nvSpPr>
        <p:spPr>
          <a:xfrm>
            <a:off x="5524108" y="1486316"/>
            <a:ext cx="6165130" cy="4247317"/>
          </a:xfrm>
          <a:prstGeom prst="rect">
            <a:avLst/>
          </a:prstGeom>
          <a:noFill/>
        </p:spPr>
        <p:txBody>
          <a:bodyPr wrap="square">
            <a:spAutoFit/>
          </a:bodyPr>
          <a:lstStyle/>
          <a:p>
            <a:r>
              <a:rPr lang="en-IN" dirty="0"/>
              <a:t>The Shanghai Ranking has traditionally placed a high priority on research output, but over time it has begun to concentrate more weight on influence rather than citations. The </a:t>
            </a:r>
            <a:r>
              <a:rPr lang="en-IN" dirty="0" err="1"/>
              <a:t>Center</a:t>
            </a:r>
            <a:r>
              <a:rPr lang="en-IN" dirty="0"/>
              <a:t> for World University Rankings claims that the relative importance of influence and citations has evolved throughout time. The Times Higher Education World University Ranking has changed over time to place more focus on teaching excellence and less weight on research output. These changes demonstrate how important research impact and teaching effectiveness are becoming in higher education. Universities are being judged more and more on their ability to perform excellent research with immediate applications and to provide their students with excellent instruction.</a:t>
            </a:r>
          </a:p>
        </p:txBody>
      </p:sp>
      <p:pic>
        <p:nvPicPr>
          <p:cNvPr id="6" name="Picture 5">
            <a:extLst>
              <a:ext uri="{FF2B5EF4-FFF2-40B4-BE49-F238E27FC236}">
                <a16:creationId xmlns:a16="http://schemas.microsoft.com/office/drawing/2014/main" id="{2FF79844-D10F-4890-3305-EB9BCE210A0F}"/>
              </a:ext>
            </a:extLst>
          </p:cNvPr>
          <p:cNvPicPr>
            <a:picLocks noChangeAspect="1"/>
          </p:cNvPicPr>
          <p:nvPr/>
        </p:nvPicPr>
        <p:blipFill>
          <a:blip r:embed="rId3"/>
          <a:stretch>
            <a:fillRect/>
          </a:stretch>
        </p:blipFill>
        <p:spPr>
          <a:xfrm>
            <a:off x="3558148" y="2200275"/>
            <a:ext cx="1965960" cy="2971800"/>
          </a:xfrm>
          <a:prstGeom prst="rect">
            <a:avLst/>
          </a:prstGeom>
        </p:spPr>
      </p:pic>
    </p:spTree>
    <p:extLst>
      <p:ext uri="{BB962C8B-B14F-4D97-AF65-F5344CB8AC3E}">
        <p14:creationId xmlns:p14="http://schemas.microsoft.com/office/powerpoint/2010/main" val="2037375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065229"/>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Q9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there a relationship between a university's score and the student-staff ratio?</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C6999A79-C8FF-DBF6-541E-49B5B0A65439}"/>
              </a:ext>
            </a:extLst>
          </p:cNvPr>
          <p:cNvPicPr>
            <a:picLocks noGrp="1" noChangeAspect="1"/>
          </p:cNvPicPr>
          <p:nvPr>
            <p:ph idx="1"/>
          </p:nvPr>
        </p:nvPicPr>
        <p:blipFill>
          <a:blip r:embed="rId2"/>
          <a:stretch>
            <a:fillRect/>
          </a:stretch>
        </p:blipFill>
        <p:spPr>
          <a:xfrm>
            <a:off x="142906" y="2163962"/>
            <a:ext cx="6607113" cy="2720576"/>
          </a:xfrm>
        </p:spPr>
      </p:pic>
      <p:sp>
        <p:nvSpPr>
          <p:cNvPr id="5" name="TextBox 4">
            <a:extLst>
              <a:ext uri="{FF2B5EF4-FFF2-40B4-BE49-F238E27FC236}">
                <a16:creationId xmlns:a16="http://schemas.microsoft.com/office/drawing/2014/main" id="{81C311C7-B226-821B-E1AA-8B2F09F78400}"/>
              </a:ext>
            </a:extLst>
          </p:cNvPr>
          <p:cNvSpPr txBox="1"/>
          <p:nvPr/>
        </p:nvSpPr>
        <p:spPr>
          <a:xfrm>
            <a:off x="7192650" y="2019768"/>
            <a:ext cx="4553147" cy="2585323"/>
          </a:xfrm>
          <a:prstGeom prst="rect">
            <a:avLst/>
          </a:prstGeom>
          <a:noFill/>
        </p:spPr>
        <p:txBody>
          <a:bodyPr wrap="square">
            <a:spAutoFit/>
          </a:bodyPr>
          <a:lstStyle/>
          <a:p>
            <a:r>
              <a:rPr lang="en-IN" dirty="0"/>
              <a:t>There isn't an obvious correlation between a university's ranking and its student-staff ratio in the chart. The correlation between the two variables is extremely low, at only 0.03. The student-staff ratio does not accurately predict a university's ranking because there is minimal correlation between the two factors.</a:t>
            </a:r>
          </a:p>
        </p:txBody>
      </p:sp>
    </p:spTree>
    <p:extLst>
      <p:ext uri="{BB962C8B-B14F-4D97-AF65-F5344CB8AC3E}">
        <p14:creationId xmlns:p14="http://schemas.microsoft.com/office/powerpoint/2010/main" val="296710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770EB6-390A-CAD1-3A94-B89BC457442B}"/>
              </a:ext>
            </a:extLst>
          </p:cNvPr>
          <p:cNvPicPr>
            <a:picLocks noChangeAspect="1"/>
          </p:cNvPicPr>
          <p:nvPr/>
        </p:nvPicPr>
        <p:blipFill>
          <a:blip r:embed="rId2"/>
          <a:stretch>
            <a:fillRect/>
          </a:stretch>
        </p:blipFill>
        <p:spPr>
          <a:xfrm>
            <a:off x="417657" y="246334"/>
            <a:ext cx="11356686" cy="6365331"/>
          </a:xfrm>
          <a:prstGeom prst="rect">
            <a:avLst/>
          </a:prstGeom>
        </p:spPr>
      </p:pic>
    </p:spTree>
    <p:extLst>
      <p:ext uri="{BB962C8B-B14F-4D97-AF65-F5344CB8AC3E}">
        <p14:creationId xmlns:p14="http://schemas.microsoft.com/office/powerpoint/2010/main" val="3134909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0859678" cy="1121790"/>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Q10 H</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ow does the number of female students differ among universities?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1D4C024D-3539-AE9C-C433-7D01EDBC240F}"/>
              </a:ext>
            </a:extLst>
          </p:cNvPr>
          <p:cNvPicPr>
            <a:picLocks noGrp="1" noChangeAspect="1"/>
          </p:cNvPicPr>
          <p:nvPr>
            <p:ph idx="1"/>
          </p:nvPr>
        </p:nvPicPr>
        <p:blipFill>
          <a:blip r:embed="rId2"/>
          <a:stretch>
            <a:fillRect/>
          </a:stretch>
        </p:blipFill>
        <p:spPr>
          <a:xfrm>
            <a:off x="160337" y="2157083"/>
            <a:ext cx="11775935" cy="2367291"/>
          </a:xfrm>
        </p:spPr>
      </p:pic>
      <p:sp>
        <p:nvSpPr>
          <p:cNvPr id="5" name="TextBox 4">
            <a:extLst>
              <a:ext uri="{FF2B5EF4-FFF2-40B4-BE49-F238E27FC236}">
                <a16:creationId xmlns:a16="http://schemas.microsoft.com/office/drawing/2014/main" id="{9D413AE6-9AA2-F823-987B-6C01E1054259}"/>
              </a:ext>
            </a:extLst>
          </p:cNvPr>
          <p:cNvSpPr txBox="1"/>
          <p:nvPr/>
        </p:nvSpPr>
        <p:spPr>
          <a:xfrm>
            <a:off x="2965739" y="4873905"/>
            <a:ext cx="6165130" cy="923330"/>
          </a:xfrm>
          <a:prstGeom prst="rect">
            <a:avLst/>
          </a:prstGeom>
          <a:noFill/>
        </p:spPr>
        <p:txBody>
          <a:bodyPr wrap="square">
            <a:spAutoFit/>
          </a:bodyPr>
          <a:lstStyle/>
          <a:p>
            <a:r>
              <a:rPr lang="en-IN" dirty="0"/>
              <a:t>The number of female students differs among universities due to the fact that some are located in countries with a smaller gender gap in education.</a:t>
            </a:r>
          </a:p>
        </p:txBody>
      </p:sp>
    </p:spTree>
    <p:extLst>
      <p:ext uri="{BB962C8B-B14F-4D97-AF65-F5344CB8AC3E}">
        <p14:creationId xmlns:p14="http://schemas.microsoft.com/office/powerpoint/2010/main" val="3744173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1"/>
            <a:ext cx="12192000" cy="980387"/>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Q11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the distribution of universities across different countries?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A7DF854F-1305-9B69-AA0D-931DC9871A49}"/>
              </a:ext>
            </a:extLst>
          </p:cNvPr>
          <p:cNvPicPr>
            <a:picLocks noGrp="1" noChangeAspect="1"/>
          </p:cNvPicPr>
          <p:nvPr>
            <p:ph idx="1"/>
          </p:nvPr>
        </p:nvPicPr>
        <p:blipFill>
          <a:blip r:embed="rId2"/>
          <a:stretch>
            <a:fillRect/>
          </a:stretch>
        </p:blipFill>
        <p:spPr>
          <a:xfrm>
            <a:off x="6074004" y="1540539"/>
            <a:ext cx="5572557" cy="3528234"/>
          </a:xfrm>
        </p:spPr>
      </p:pic>
      <p:pic>
        <p:nvPicPr>
          <p:cNvPr id="7" name="Picture 6">
            <a:extLst>
              <a:ext uri="{FF2B5EF4-FFF2-40B4-BE49-F238E27FC236}">
                <a16:creationId xmlns:a16="http://schemas.microsoft.com/office/drawing/2014/main" id="{C6E89A59-30BE-F465-72E8-80EAA98AA5C8}"/>
              </a:ext>
            </a:extLst>
          </p:cNvPr>
          <p:cNvPicPr>
            <a:picLocks noChangeAspect="1"/>
          </p:cNvPicPr>
          <p:nvPr/>
        </p:nvPicPr>
        <p:blipFill>
          <a:blip r:embed="rId3"/>
          <a:stretch>
            <a:fillRect/>
          </a:stretch>
        </p:blipFill>
        <p:spPr>
          <a:xfrm>
            <a:off x="1461155" y="1681941"/>
            <a:ext cx="3694612" cy="4728384"/>
          </a:xfrm>
          <a:prstGeom prst="rect">
            <a:avLst/>
          </a:prstGeom>
        </p:spPr>
      </p:pic>
    </p:spTree>
    <p:extLst>
      <p:ext uri="{BB962C8B-B14F-4D97-AF65-F5344CB8AC3E}">
        <p14:creationId xmlns:p14="http://schemas.microsoft.com/office/powerpoint/2010/main" val="791348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20240"/>
            <a:ext cx="12192000" cy="1217444"/>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Q12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has the ranking of universities changed over the years?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B9BBC8DE-97FA-8867-BC17-9AD309B0879C}"/>
              </a:ext>
            </a:extLst>
          </p:cNvPr>
          <p:cNvPicPr>
            <a:picLocks noGrp="1" noChangeAspect="1"/>
          </p:cNvPicPr>
          <p:nvPr>
            <p:ph idx="1"/>
          </p:nvPr>
        </p:nvPicPr>
        <p:blipFill>
          <a:blip r:embed="rId2"/>
          <a:stretch>
            <a:fillRect/>
          </a:stretch>
        </p:blipFill>
        <p:spPr>
          <a:xfrm>
            <a:off x="293688" y="1836135"/>
            <a:ext cx="9906000" cy="2557080"/>
          </a:xfrm>
        </p:spPr>
      </p:pic>
      <p:pic>
        <p:nvPicPr>
          <p:cNvPr id="9" name="Picture 8">
            <a:extLst>
              <a:ext uri="{FF2B5EF4-FFF2-40B4-BE49-F238E27FC236}">
                <a16:creationId xmlns:a16="http://schemas.microsoft.com/office/drawing/2014/main" id="{E2D82300-878D-7896-0225-B0B394C76B92}"/>
              </a:ext>
            </a:extLst>
          </p:cNvPr>
          <p:cNvPicPr>
            <a:picLocks noChangeAspect="1"/>
          </p:cNvPicPr>
          <p:nvPr/>
        </p:nvPicPr>
        <p:blipFill>
          <a:blip r:embed="rId3"/>
          <a:stretch>
            <a:fillRect/>
          </a:stretch>
        </p:blipFill>
        <p:spPr>
          <a:xfrm>
            <a:off x="293688" y="4488465"/>
            <a:ext cx="1687512" cy="2154105"/>
          </a:xfrm>
          <a:prstGeom prst="rect">
            <a:avLst/>
          </a:prstGeom>
        </p:spPr>
      </p:pic>
      <p:sp>
        <p:nvSpPr>
          <p:cNvPr id="3" name="TextBox 2">
            <a:extLst>
              <a:ext uri="{FF2B5EF4-FFF2-40B4-BE49-F238E27FC236}">
                <a16:creationId xmlns:a16="http://schemas.microsoft.com/office/drawing/2014/main" id="{0307C4F1-F7E9-0260-BF79-9E331DD98EBF}"/>
              </a:ext>
            </a:extLst>
          </p:cNvPr>
          <p:cNvSpPr txBox="1"/>
          <p:nvPr/>
        </p:nvSpPr>
        <p:spPr>
          <a:xfrm>
            <a:off x="4034558" y="4945698"/>
            <a:ext cx="6165130" cy="1477328"/>
          </a:xfrm>
          <a:prstGeom prst="rect">
            <a:avLst/>
          </a:prstGeom>
          <a:noFill/>
        </p:spPr>
        <p:txBody>
          <a:bodyPr wrap="square">
            <a:spAutoFit/>
          </a:bodyPr>
          <a:lstStyle/>
          <a:p>
            <a:r>
              <a:rPr lang="en-IN" dirty="0"/>
              <a:t>Here in this chart and table, for instance, take Harvard University, which performed extremely well until 2011 but then experienced a decline in its ranking. However, starting in 2016, it has begun to perform better once more.</a:t>
            </a:r>
          </a:p>
        </p:txBody>
      </p:sp>
    </p:spTree>
    <p:extLst>
      <p:ext uri="{BB962C8B-B14F-4D97-AF65-F5344CB8AC3E}">
        <p14:creationId xmlns:p14="http://schemas.microsoft.com/office/powerpoint/2010/main" val="3910044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1811786" cy="1253765"/>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Q13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the trend in the percentage of female students over time?</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CEB60903-B0B6-BFDE-5C1D-FF9FBEF676E9}"/>
              </a:ext>
            </a:extLst>
          </p:cNvPr>
          <p:cNvPicPr>
            <a:picLocks noGrp="1" noChangeAspect="1"/>
          </p:cNvPicPr>
          <p:nvPr>
            <p:ph idx="1"/>
          </p:nvPr>
        </p:nvPicPr>
        <p:blipFill>
          <a:blip r:embed="rId2"/>
          <a:stretch>
            <a:fillRect/>
          </a:stretch>
        </p:blipFill>
        <p:spPr>
          <a:xfrm>
            <a:off x="188734" y="2143000"/>
            <a:ext cx="4732198" cy="3286249"/>
          </a:xfrm>
        </p:spPr>
      </p:pic>
      <p:sp>
        <p:nvSpPr>
          <p:cNvPr id="5" name="TextBox 4">
            <a:extLst>
              <a:ext uri="{FF2B5EF4-FFF2-40B4-BE49-F238E27FC236}">
                <a16:creationId xmlns:a16="http://schemas.microsoft.com/office/drawing/2014/main" id="{9517FE65-B8EC-15D4-1C57-9AAB96210F04}"/>
              </a:ext>
            </a:extLst>
          </p:cNvPr>
          <p:cNvSpPr txBox="1"/>
          <p:nvPr/>
        </p:nvSpPr>
        <p:spPr>
          <a:xfrm>
            <a:off x="5646656" y="2777534"/>
            <a:ext cx="6165130" cy="1477328"/>
          </a:xfrm>
          <a:prstGeom prst="rect">
            <a:avLst/>
          </a:prstGeom>
          <a:noFill/>
        </p:spPr>
        <p:txBody>
          <a:bodyPr wrap="square">
            <a:spAutoFit/>
          </a:bodyPr>
          <a:lstStyle/>
          <a:p>
            <a:r>
              <a:rPr lang="en-IN" dirty="0"/>
              <a:t>The proportion of female students has been increasing over time; it momentarily decreased before starting to increase again. The graph demonstrates the increase in female </a:t>
            </a:r>
            <a:r>
              <a:rPr lang="en-IN" dirty="0" err="1"/>
              <a:t>enrollment</a:t>
            </a:r>
            <a:r>
              <a:rPr lang="en-IN" dirty="0"/>
              <a:t> in universities all throughout the world.</a:t>
            </a:r>
          </a:p>
        </p:txBody>
      </p:sp>
    </p:spTree>
    <p:extLst>
      <p:ext uri="{BB962C8B-B14F-4D97-AF65-F5344CB8AC3E}">
        <p14:creationId xmlns:p14="http://schemas.microsoft.com/office/powerpoint/2010/main" val="525828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905000"/>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Q14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has the ranking score of universities evolved over the years?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C7B9249F-1819-0B7D-90A4-5294BCC83860}"/>
              </a:ext>
            </a:extLst>
          </p:cNvPr>
          <p:cNvPicPr>
            <a:picLocks noGrp="1" noChangeAspect="1"/>
          </p:cNvPicPr>
          <p:nvPr>
            <p:ph idx="1"/>
          </p:nvPr>
        </p:nvPicPr>
        <p:blipFill>
          <a:blip r:embed="rId2"/>
          <a:stretch>
            <a:fillRect/>
          </a:stretch>
        </p:blipFill>
        <p:spPr>
          <a:xfrm>
            <a:off x="161833" y="2015367"/>
            <a:ext cx="9464860" cy="2827265"/>
          </a:xfrm>
        </p:spPr>
      </p:pic>
      <p:sp>
        <p:nvSpPr>
          <p:cNvPr id="5" name="TextBox 4">
            <a:extLst>
              <a:ext uri="{FF2B5EF4-FFF2-40B4-BE49-F238E27FC236}">
                <a16:creationId xmlns:a16="http://schemas.microsoft.com/office/drawing/2014/main" id="{585B5DDF-26FF-89DE-EA95-F2CDE78B0626}"/>
              </a:ext>
            </a:extLst>
          </p:cNvPr>
          <p:cNvSpPr txBox="1"/>
          <p:nvPr/>
        </p:nvSpPr>
        <p:spPr>
          <a:xfrm>
            <a:off x="1519287" y="5049392"/>
            <a:ext cx="9153425" cy="1200329"/>
          </a:xfrm>
          <a:prstGeom prst="rect">
            <a:avLst/>
          </a:prstGeom>
          <a:noFill/>
        </p:spPr>
        <p:txBody>
          <a:bodyPr wrap="square">
            <a:spAutoFit/>
          </a:bodyPr>
          <a:lstStyle/>
          <a:p>
            <a:r>
              <a:rPr lang="en-IN" dirty="0"/>
              <a:t>Rating scores for universities have improved throughout time. The average ranking scores for the </a:t>
            </a:r>
            <a:r>
              <a:rPr lang="en-IN" dirty="0" err="1"/>
              <a:t>Center</a:t>
            </a:r>
            <a:r>
              <a:rPr lang="en-IN" dirty="0"/>
              <a:t> for World University Rankings, Shanghai Ranking, and Times Higher Education World University Ranking have all significantly increased since 2010.</a:t>
            </a:r>
          </a:p>
        </p:txBody>
      </p:sp>
    </p:spTree>
    <p:extLst>
      <p:ext uri="{BB962C8B-B14F-4D97-AF65-F5344CB8AC3E}">
        <p14:creationId xmlns:p14="http://schemas.microsoft.com/office/powerpoint/2010/main" val="2936867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6CE9D-DD96-A5EF-1D68-A1A01399C30A}"/>
              </a:ext>
            </a:extLst>
          </p:cNvPr>
          <p:cNvSpPr>
            <a:spLocks noGrp="1"/>
          </p:cNvSpPr>
          <p:nvPr>
            <p:ph type="title"/>
          </p:nvPr>
        </p:nvSpPr>
        <p:spPr>
          <a:xfrm>
            <a:off x="0" y="0"/>
            <a:ext cx="12192000" cy="1310326"/>
          </a:xfrm>
        </p:spPr>
        <p:txBody>
          <a:bodyPr>
            <a:noAutofit/>
          </a:bodyPr>
          <a:lstStyle/>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Q15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there a relationship between a university's ranking score and the number of students over time?</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Content Placeholder 2">
            <a:extLst>
              <a:ext uri="{FF2B5EF4-FFF2-40B4-BE49-F238E27FC236}">
                <a16:creationId xmlns:a16="http://schemas.microsoft.com/office/drawing/2014/main" id="{01869532-9309-12DF-4C83-6CE47A7D9E7E}"/>
              </a:ext>
            </a:extLst>
          </p:cNvPr>
          <p:cNvPicPr>
            <a:picLocks noGrp="1" noChangeAspect="1"/>
          </p:cNvPicPr>
          <p:nvPr>
            <p:ph idx="1"/>
          </p:nvPr>
        </p:nvPicPr>
        <p:blipFill>
          <a:blip r:embed="rId2"/>
          <a:stretch>
            <a:fillRect/>
          </a:stretch>
        </p:blipFill>
        <p:spPr>
          <a:xfrm>
            <a:off x="169551" y="1992532"/>
            <a:ext cx="7964944" cy="2503268"/>
          </a:xfrm>
        </p:spPr>
      </p:pic>
      <p:sp>
        <p:nvSpPr>
          <p:cNvPr id="7" name="TextBox 6">
            <a:extLst>
              <a:ext uri="{FF2B5EF4-FFF2-40B4-BE49-F238E27FC236}">
                <a16:creationId xmlns:a16="http://schemas.microsoft.com/office/drawing/2014/main" id="{3B42E5BE-F7FF-8E16-B0F6-C74D907837D5}"/>
              </a:ext>
            </a:extLst>
          </p:cNvPr>
          <p:cNvSpPr txBox="1"/>
          <p:nvPr/>
        </p:nvSpPr>
        <p:spPr>
          <a:xfrm>
            <a:off x="838986" y="5178006"/>
            <a:ext cx="8842342" cy="923330"/>
          </a:xfrm>
          <a:prstGeom prst="rect">
            <a:avLst/>
          </a:prstGeom>
          <a:noFill/>
        </p:spPr>
        <p:txBody>
          <a:bodyPr wrap="square">
            <a:spAutoFit/>
          </a:bodyPr>
          <a:lstStyle/>
          <a:p>
            <a:r>
              <a:rPr lang="en-IN" dirty="0"/>
              <a:t>Every year, fewer people </a:t>
            </a:r>
            <a:r>
              <a:rPr lang="en-IN" dirty="0" err="1"/>
              <a:t>enroll</a:t>
            </a:r>
            <a:r>
              <a:rPr lang="en-IN" dirty="0"/>
              <a:t> in a college, but the average score fluctuates. Take Harvard University as an example, and we can observe that the number of students did not vary while the average score changed.</a:t>
            </a:r>
          </a:p>
        </p:txBody>
      </p:sp>
    </p:spTree>
    <p:extLst>
      <p:ext uri="{BB962C8B-B14F-4D97-AF65-F5344CB8AC3E}">
        <p14:creationId xmlns:p14="http://schemas.microsoft.com/office/powerpoint/2010/main" val="55041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C20FE-3578-E8B4-EB6D-4749FE690C3E}"/>
              </a:ext>
            </a:extLst>
          </p:cNvPr>
          <p:cNvPicPr>
            <a:picLocks noChangeAspect="1"/>
          </p:cNvPicPr>
          <p:nvPr/>
        </p:nvPicPr>
        <p:blipFill>
          <a:blip r:embed="rId2"/>
          <a:stretch>
            <a:fillRect/>
          </a:stretch>
        </p:blipFill>
        <p:spPr>
          <a:xfrm>
            <a:off x="520045" y="290564"/>
            <a:ext cx="11151910" cy="6276872"/>
          </a:xfrm>
          <a:prstGeom prst="rect">
            <a:avLst/>
          </a:prstGeom>
        </p:spPr>
      </p:pic>
    </p:spTree>
    <p:extLst>
      <p:ext uri="{BB962C8B-B14F-4D97-AF65-F5344CB8AC3E}">
        <p14:creationId xmlns:p14="http://schemas.microsoft.com/office/powerpoint/2010/main" val="370374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88F67B-8145-AFFE-60F7-3EB01C9E1642}"/>
              </a:ext>
            </a:extLst>
          </p:cNvPr>
          <p:cNvPicPr>
            <a:picLocks noChangeAspect="1"/>
          </p:cNvPicPr>
          <p:nvPr/>
        </p:nvPicPr>
        <p:blipFill>
          <a:blip r:embed="rId2"/>
          <a:stretch>
            <a:fillRect/>
          </a:stretch>
        </p:blipFill>
        <p:spPr>
          <a:xfrm>
            <a:off x="388070" y="216814"/>
            <a:ext cx="11415860" cy="6424372"/>
          </a:xfrm>
          <a:prstGeom prst="rect">
            <a:avLst/>
          </a:prstGeom>
        </p:spPr>
      </p:pic>
    </p:spTree>
    <p:extLst>
      <p:ext uri="{BB962C8B-B14F-4D97-AF65-F5344CB8AC3E}">
        <p14:creationId xmlns:p14="http://schemas.microsoft.com/office/powerpoint/2010/main" val="128631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A693E5-C294-042A-1FB6-333D1B140E66}"/>
              </a:ext>
            </a:extLst>
          </p:cNvPr>
          <p:cNvPicPr>
            <a:picLocks noChangeAspect="1"/>
          </p:cNvPicPr>
          <p:nvPr/>
        </p:nvPicPr>
        <p:blipFill>
          <a:blip r:embed="rId2"/>
          <a:stretch>
            <a:fillRect/>
          </a:stretch>
        </p:blipFill>
        <p:spPr>
          <a:xfrm>
            <a:off x="838985" y="456951"/>
            <a:ext cx="10514029" cy="5944097"/>
          </a:xfrm>
          <a:prstGeom prst="rect">
            <a:avLst/>
          </a:prstGeom>
        </p:spPr>
      </p:pic>
    </p:spTree>
    <p:extLst>
      <p:ext uri="{BB962C8B-B14F-4D97-AF65-F5344CB8AC3E}">
        <p14:creationId xmlns:p14="http://schemas.microsoft.com/office/powerpoint/2010/main" val="35545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3AAE8C-2E2C-B424-FBA6-B0B81CE137AF}"/>
              </a:ext>
            </a:extLst>
          </p:cNvPr>
          <p:cNvPicPr>
            <a:picLocks noChangeAspect="1"/>
          </p:cNvPicPr>
          <p:nvPr/>
        </p:nvPicPr>
        <p:blipFill>
          <a:blip r:embed="rId2"/>
          <a:stretch>
            <a:fillRect/>
          </a:stretch>
        </p:blipFill>
        <p:spPr>
          <a:xfrm>
            <a:off x="564573" y="304015"/>
            <a:ext cx="11062853" cy="6249970"/>
          </a:xfrm>
          <a:prstGeom prst="rect">
            <a:avLst/>
          </a:prstGeom>
        </p:spPr>
      </p:pic>
    </p:spTree>
    <p:extLst>
      <p:ext uri="{BB962C8B-B14F-4D97-AF65-F5344CB8AC3E}">
        <p14:creationId xmlns:p14="http://schemas.microsoft.com/office/powerpoint/2010/main" val="45254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B059B9-114B-F63E-C217-75B256C909F5}"/>
              </a:ext>
            </a:extLst>
          </p:cNvPr>
          <p:cNvPicPr>
            <a:picLocks noChangeAspect="1"/>
          </p:cNvPicPr>
          <p:nvPr/>
        </p:nvPicPr>
        <p:blipFill>
          <a:blip r:embed="rId2"/>
          <a:stretch>
            <a:fillRect/>
          </a:stretch>
        </p:blipFill>
        <p:spPr>
          <a:xfrm>
            <a:off x="473153" y="259931"/>
            <a:ext cx="11245694" cy="6338138"/>
          </a:xfrm>
          <a:prstGeom prst="rect">
            <a:avLst/>
          </a:prstGeom>
        </p:spPr>
      </p:pic>
    </p:spTree>
    <p:extLst>
      <p:ext uri="{BB962C8B-B14F-4D97-AF65-F5344CB8AC3E}">
        <p14:creationId xmlns:p14="http://schemas.microsoft.com/office/powerpoint/2010/main" val="749720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2039</TotalTime>
  <Words>1509</Words>
  <Application>Microsoft Office PowerPoint</Application>
  <PresentationFormat>Widescreen</PresentationFormat>
  <Paragraphs>72</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Barlow</vt:lpstr>
      <vt:lpstr>Calibri</vt:lpstr>
      <vt:lpstr>Century Gothic</vt:lpstr>
      <vt:lpstr>Inter</vt:lpstr>
      <vt:lpstr>Mesh</vt:lpstr>
      <vt:lpstr>UNIVERSITY Success analysis</vt:lpstr>
      <vt:lpstr>ER DIAGRAM</vt:lpstr>
      <vt:lpstr>DASHBOARDS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Powerbi questions</vt:lpstr>
      <vt:lpstr>Q1 How many universities are there in each country?</vt:lpstr>
      <vt:lpstr>PowerPoint Presentation</vt:lpstr>
      <vt:lpstr>Q3 Which country has the highest number of female students enrolled in universities? How many universities are ranked by each ranking system?</vt:lpstr>
      <vt:lpstr>Q4 What is the average score for universities according to each ranking system? </vt:lpstr>
      <vt:lpstr>Q5 How does the ranking system affect a university's student-staff ratio?</vt:lpstr>
      <vt:lpstr>Q6 What are the most important criteria considered by ranking systems?</vt:lpstr>
      <vt:lpstr>Q7 Is there a correlation between a university's score and the number of international students?</vt:lpstr>
      <vt:lpstr>Q8 How does the percentage of female students impact a university's ranking? </vt:lpstr>
      <vt:lpstr>Q9 Which university has the highest number of students?</vt:lpstr>
      <vt:lpstr>Q10 How does the percentage of international students vary across different universities?</vt:lpstr>
      <vt:lpstr>Q11 Is there a correlation between a university's ranking and its student-staff ratio?</vt:lpstr>
      <vt:lpstr>Q12 How does the number of students in universities change over time?</vt:lpstr>
      <vt:lpstr>Q13 Is there a correlation between a university's ranking score and the student-staff ratio over the years?</vt:lpstr>
      <vt:lpstr>Q14 How does the percentage of international students vary across different years?</vt:lpstr>
      <vt:lpstr>Q15 What is the impact of a university's ranking on the number of international students it attracts?</vt:lpstr>
      <vt:lpstr>Q16 Is there a relationship between a university's ranking score and the percentage of female students enrolled?</vt:lpstr>
      <vt:lpstr>Q17 How does the percentage of international students affect a university's student-staff ratio?</vt:lpstr>
      <vt:lpstr>Q18 Are there any significant trends or patterns in the rankings of universities from different countries?</vt:lpstr>
      <vt:lpstr>EDA questions</vt:lpstr>
      <vt:lpstr>Q1 Is there a correlation between a country's GDP and the number of universities?</vt:lpstr>
      <vt:lpstr>Q2 How has the number of universities changed over the years in each country?  </vt:lpstr>
      <vt:lpstr>Q3 Is there a relationship between a country's population and the number of universities?</vt:lpstr>
      <vt:lpstr>Q4 Are there any common criteria used by different ranking systems?</vt:lpstr>
      <vt:lpstr>Q5 What is the trend in university rankings over the years according to each system?</vt:lpstr>
      <vt:lpstr>Q6 How does the choice of ranking system affect a university's international student enrollment?</vt:lpstr>
      <vt:lpstr>Q7 Are there any criteria that have different weights in different ranking systems?</vt:lpstr>
      <vt:lpstr>Q8 How have the weights of ranking criteria changed over time?</vt:lpstr>
      <vt:lpstr>Q9 Is there a relationship between a university's score and the student-staff ratio?</vt:lpstr>
      <vt:lpstr>Q10 How does the number of female students differ among universities?</vt:lpstr>
      <vt:lpstr>Q11 What is the distribution of universities across different countries?</vt:lpstr>
      <vt:lpstr>Q12 How has the ranking of universities changed over the years?</vt:lpstr>
      <vt:lpstr>Q13 What is the trend in the percentage of female students over time?</vt:lpstr>
      <vt:lpstr>Q14 How has the ranking score of universities evolved over the years?</vt:lpstr>
      <vt:lpstr>Q15 Is there a relationship between a university's ranking score and the number of students over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Ranking analysis</dc:title>
  <dc:creator>Jaiveer Singh Rathore</dc:creator>
  <cp:lastModifiedBy>Jaiveer Singh Rathore</cp:lastModifiedBy>
  <cp:revision>5</cp:revision>
  <dcterms:created xsi:type="dcterms:W3CDTF">2023-09-30T20:21:33Z</dcterms:created>
  <dcterms:modified xsi:type="dcterms:W3CDTF">2023-10-02T07:34:01Z</dcterms:modified>
</cp:coreProperties>
</file>